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77"/>
  </p:notesMasterIdLst>
  <p:handoutMasterIdLst>
    <p:handoutMasterId r:id="rId78"/>
  </p:handout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3" r:id="rId44"/>
    <p:sldId id="304" r:id="rId45"/>
    <p:sldId id="305" r:id="rId46"/>
    <p:sldId id="306" r:id="rId47"/>
    <p:sldId id="337" r:id="rId48"/>
    <p:sldId id="307" r:id="rId49"/>
    <p:sldId id="308"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600" autoAdjust="0"/>
  </p:normalViewPr>
  <p:slideViewPr>
    <p:cSldViewPr>
      <p:cViewPr>
        <p:scale>
          <a:sx n="77" d="100"/>
          <a:sy n="77" d="100"/>
        </p:scale>
        <p:origin x="-117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29" tIns="46516" rIns="93029" bIns="46516" numCol="1" anchor="t" anchorCtr="0" compatLnSpc="1">
            <a:prstTxWarp prst="textNoShape">
              <a:avLst/>
            </a:prstTxWarp>
          </a:bodyPr>
          <a:lstStyle>
            <a:lvl1pPr defTabSz="930275">
              <a:defRPr kumimoji="1" sz="1200">
                <a:latin typeface="Tahoma" pitchFamily="34" charset="0"/>
              </a:defRPr>
            </a:lvl1pPr>
          </a:lstStyle>
          <a:p>
            <a:pPr>
              <a:defRPr/>
            </a:pPr>
            <a:endParaRPr lang="it-IT" dirty="0"/>
          </a:p>
        </p:txBody>
      </p:sp>
      <p:sp>
        <p:nvSpPr>
          <p:cNvPr id="19459"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3029" tIns="46516" rIns="93029" bIns="46516" numCol="1" anchor="t" anchorCtr="0" compatLnSpc="1">
            <a:prstTxWarp prst="textNoShape">
              <a:avLst/>
            </a:prstTxWarp>
          </a:bodyPr>
          <a:lstStyle>
            <a:lvl1pPr algn="r" defTabSz="930275">
              <a:defRPr kumimoji="1" sz="1200">
                <a:latin typeface="Tahoma" pitchFamily="34" charset="0"/>
              </a:defRPr>
            </a:lvl1pPr>
          </a:lstStyle>
          <a:p>
            <a:pPr>
              <a:defRPr/>
            </a:pPr>
            <a:endParaRPr lang="it-IT" dirty="0"/>
          </a:p>
        </p:txBody>
      </p:sp>
      <p:sp>
        <p:nvSpPr>
          <p:cNvPr id="19460"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3029" tIns="46516" rIns="93029" bIns="46516" numCol="1" anchor="b" anchorCtr="0" compatLnSpc="1">
            <a:prstTxWarp prst="textNoShape">
              <a:avLst/>
            </a:prstTxWarp>
          </a:bodyPr>
          <a:lstStyle>
            <a:lvl1pPr defTabSz="930275">
              <a:defRPr kumimoji="1" sz="1200">
                <a:latin typeface="Tahoma" pitchFamily="34" charset="0"/>
              </a:defRPr>
            </a:lvl1pPr>
          </a:lstStyle>
          <a:p>
            <a:pPr>
              <a:defRPr/>
            </a:pPr>
            <a:endParaRPr lang="it-IT" dirty="0"/>
          </a:p>
        </p:txBody>
      </p:sp>
      <p:sp>
        <p:nvSpPr>
          <p:cNvPr id="19461"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3029" tIns="46516" rIns="93029" bIns="46516" numCol="1" anchor="b" anchorCtr="0" compatLnSpc="1">
            <a:prstTxWarp prst="textNoShape">
              <a:avLst/>
            </a:prstTxWarp>
          </a:bodyPr>
          <a:lstStyle>
            <a:lvl1pPr algn="r" defTabSz="930275">
              <a:defRPr kumimoji="1" sz="1200">
                <a:latin typeface="Tahoma" pitchFamily="34" charset="0"/>
              </a:defRPr>
            </a:lvl1pPr>
          </a:lstStyle>
          <a:p>
            <a:pPr>
              <a:defRPr/>
            </a:pPr>
            <a:fld id="{D9CFAC89-77CC-4EEC-9BCC-922FF28F459C}" type="slidenum">
              <a:rPr lang="it-IT"/>
              <a:pPr>
                <a:defRPr/>
              </a:pPr>
              <a:t>‹N›</a:t>
            </a:fld>
            <a:endParaRPr lang="it-IT" dirty="0"/>
          </a:p>
        </p:txBody>
      </p:sp>
    </p:spTree>
    <p:extLst>
      <p:ext uri="{BB962C8B-B14F-4D97-AF65-F5344CB8AC3E}">
        <p14:creationId xmlns:p14="http://schemas.microsoft.com/office/powerpoint/2010/main" val="2581281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19381" tIns="0" rIns="19381" bIns="0" numCol="1" anchor="t" anchorCtr="0" compatLnSpc="1">
            <a:prstTxWarp prst="textNoShape">
              <a:avLst/>
            </a:prstTxWarp>
          </a:bodyPr>
          <a:lstStyle>
            <a:lvl1pPr defTabSz="930275">
              <a:defRPr kumimoji="1" sz="1000" i="1">
                <a:latin typeface="Tahoma" pitchFamily="34" charset="0"/>
              </a:defRPr>
            </a:lvl1pPr>
          </a:lstStyle>
          <a:p>
            <a:pPr>
              <a:defRPr/>
            </a:pPr>
            <a:r>
              <a:rPr lang="it-IT" dirty="0"/>
              <a:t>*</a:t>
            </a:r>
            <a:endParaRPr lang="it-IT" sz="1200" dirty="0"/>
          </a:p>
        </p:txBody>
      </p:sp>
      <p:sp>
        <p:nvSpPr>
          <p:cNvPr id="2051" name="Rectangle 3"/>
          <p:cNvSpPr>
            <a:spLocks noGrp="1" noChangeArrowheads="1"/>
          </p:cNvSpPr>
          <p:nvPr>
            <p:ph type="dt" idx="1"/>
          </p:nvPr>
        </p:nvSpPr>
        <p:spPr bwMode="auto">
          <a:xfrm>
            <a:off x="3965575" y="0"/>
            <a:ext cx="3032125" cy="463550"/>
          </a:xfrm>
          <a:prstGeom prst="rect">
            <a:avLst/>
          </a:prstGeom>
          <a:noFill/>
          <a:ln w="9525">
            <a:noFill/>
            <a:miter lim="800000"/>
            <a:headEnd/>
            <a:tailEnd/>
          </a:ln>
        </p:spPr>
        <p:txBody>
          <a:bodyPr vert="horz" wrap="square" lIns="19381" tIns="0" rIns="19381" bIns="0" numCol="1" anchor="t" anchorCtr="0" compatLnSpc="1">
            <a:prstTxWarp prst="textNoShape">
              <a:avLst/>
            </a:prstTxWarp>
          </a:bodyPr>
          <a:lstStyle>
            <a:lvl1pPr algn="r" defTabSz="930275">
              <a:defRPr kumimoji="1" sz="1000" i="1">
                <a:latin typeface="Tahoma" pitchFamily="34" charset="0"/>
              </a:defRPr>
            </a:lvl1pPr>
          </a:lstStyle>
          <a:p>
            <a:pPr>
              <a:defRPr/>
            </a:pPr>
            <a:r>
              <a:rPr lang="it-IT" dirty="0"/>
              <a:t>16/07/96</a:t>
            </a:r>
            <a:endParaRPr lang="it-IT" sz="1200" dirty="0"/>
          </a:p>
        </p:txBody>
      </p:sp>
      <p:sp>
        <p:nvSpPr>
          <p:cNvPr id="17412" name="Rectangle 4"/>
          <p:cNvSpPr>
            <a:spLocks noGrp="1" noRot="1" noChangeAspect="1" noChangeArrowheads="1" noTextEdit="1"/>
          </p:cNvSpPr>
          <p:nvPr>
            <p:ph type="sldImg" idx="2"/>
          </p:nvPr>
        </p:nvSpPr>
        <p:spPr bwMode="auto">
          <a:xfrm>
            <a:off x="1177925" y="696913"/>
            <a:ext cx="4641850" cy="3481387"/>
          </a:xfrm>
          <a:prstGeom prst="rect">
            <a:avLst/>
          </a:prstGeom>
          <a:noFill/>
          <a:ln w="12700" cap="sq">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1863" y="4410075"/>
            <a:ext cx="5133975" cy="4176713"/>
          </a:xfrm>
          <a:prstGeom prst="rect">
            <a:avLst/>
          </a:prstGeom>
          <a:noFill/>
          <a:ln w="9525">
            <a:noFill/>
            <a:miter lim="800000"/>
            <a:headEnd/>
            <a:tailEnd/>
          </a:ln>
        </p:spPr>
        <p:txBody>
          <a:bodyPr vert="horz" wrap="square" lIns="93675" tIns="46840" rIns="93675" bIns="4684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2054" name="Rectangle 6"/>
          <p:cNvSpPr>
            <a:spLocks noGrp="1" noChangeArrowheads="1"/>
          </p:cNvSpPr>
          <p:nvPr>
            <p:ph type="ftr" sz="quarter" idx="4"/>
          </p:nvPr>
        </p:nvSpPr>
        <p:spPr bwMode="auto">
          <a:xfrm>
            <a:off x="0" y="8820150"/>
            <a:ext cx="3032125" cy="463550"/>
          </a:xfrm>
          <a:prstGeom prst="rect">
            <a:avLst/>
          </a:prstGeom>
          <a:noFill/>
          <a:ln w="9525">
            <a:noFill/>
            <a:miter lim="800000"/>
            <a:headEnd/>
            <a:tailEnd/>
          </a:ln>
        </p:spPr>
        <p:txBody>
          <a:bodyPr vert="horz" wrap="square" lIns="19381" tIns="0" rIns="19381" bIns="0" numCol="1" anchor="b" anchorCtr="0" compatLnSpc="1">
            <a:prstTxWarp prst="textNoShape">
              <a:avLst/>
            </a:prstTxWarp>
          </a:bodyPr>
          <a:lstStyle>
            <a:lvl1pPr defTabSz="930275">
              <a:defRPr kumimoji="1" sz="1000" i="1">
                <a:latin typeface="Tahoma" pitchFamily="34" charset="0"/>
              </a:defRPr>
            </a:lvl1pPr>
          </a:lstStyle>
          <a:p>
            <a:pPr>
              <a:defRPr/>
            </a:pPr>
            <a:r>
              <a:rPr lang="it-IT" dirty="0"/>
              <a:t>*</a:t>
            </a:r>
            <a:endParaRPr lang="it-IT" sz="1200" dirty="0"/>
          </a:p>
        </p:txBody>
      </p:sp>
      <p:sp>
        <p:nvSpPr>
          <p:cNvPr id="2055" name="Rectangle 7"/>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p:spPr>
        <p:txBody>
          <a:bodyPr vert="horz" wrap="square" lIns="19381" tIns="0" rIns="19381" bIns="0" numCol="1" anchor="b" anchorCtr="0" compatLnSpc="1">
            <a:prstTxWarp prst="textNoShape">
              <a:avLst/>
            </a:prstTxWarp>
          </a:bodyPr>
          <a:lstStyle>
            <a:lvl1pPr algn="r" defTabSz="930275">
              <a:defRPr kumimoji="1" sz="1000" i="1">
                <a:latin typeface="Tahoma" pitchFamily="34" charset="0"/>
              </a:defRPr>
            </a:lvl1pPr>
          </a:lstStyle>
          <a:p>
            <a:pPr>
              <a:defRPr/>
            </a:pPr>
            <a:r>
              <a:rPr lang="it-IT" dirty="0"/>
              <a:t>##</a:t>
            </a:r>
            <a:endParaRPr lang="it-IT" sz="1200" dirty="0"/>
          </a:p>
        </p:txBody>
      </p:sp>
    </p:spTree>
    <p:extLst>
      <p:ext uri="{BB962C8B-B14F-4D97-AF65-F5344CB8AC3E}">
        <p14:creationId xmlns:p14="http://schemas.microsoft.com/office/powerpoint/2010/main" val="268957089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8438" name="Rectangle 2"/>
          <p:cNvSpPr>
            <a:spLocks noGrp="1" noRot="1" noChangeAspect="1" noChangeArrowheads="1" noTextEdit="1"/>
          </p:cNvSpPr>
          <p:nvPr>
            <p:ph type="sldImg"/>
          </p:nvPr>
        </p:nvSpPr>
        <p:spPr>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078229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34375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340003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102832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238997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569416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4433403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568270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519010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366977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466027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2988413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2425469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0458094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2276151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5515194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6654507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40481444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6519163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4349045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5890467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830835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0226926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6967042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706235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4769762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9687212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8907989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823702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6935531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3750764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8977665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4115519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9196092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3298084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9952900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3854034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3736068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49205474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9792054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1627728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4217695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95518091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4107292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25795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26691445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4854759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08008815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418244014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5966574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68731999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35791554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42947467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51792702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995598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32884558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407434990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20977431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78386217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63188726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29024700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8428810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163725600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81035691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416312776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827630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404561799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414668720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93973178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90571969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79334667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413820273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412550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674462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16/07/96</a:t>
            </a:r>
            <a:endParaRPr lang="it-IT" sz="1200" i="0">
              <a:latin typeface="Tahoma" pitchFamily="34" charset="0"/>
            </a:endParaRP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it-IT">
                <a:latin typeface="Tahoma" pitchFamily="34" charset="0"/>
              </a:rPr>
              <a:t>##</a:t>
            </a:r>
            <a:endParaRPr lang="it-IT" sz="1200" i="0">
              <a:latin typeface="Tahoma" pitchFamily="34" charset="0"/>
            </a:endParaRPr>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2442426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dirty="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dirty="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dirty="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dirty="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dirty="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dirty="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dirty="0"/>
            </a:p>
          </p:txBody>
        </p:sp>
      </p:grpSp>
      <p:sp>
        <p:nvSpPr>
          <p:cNvPr id="35852" name="Rectangle 12"/>
          <p:cNvSpPr>
            <a:spLocks noGrp="1" noChangeArrowheads="1"/>
          </p:cNvSpPr>
          <p:nvPr>
            <p:ph type="ctrTitle"/>
          </p:nvPr>
        </p:nvSpPr>
        <p:spPr>
          <a:xfrm>
            <a:off x="990600" y="1676400"/>
            <a:ext cx="7772400" cy="1462088"/>
          </a:xfrm>
        </p:spPr>
        <p:txBody>
          <a:bodyPr/>
          <a:lstStyle>
            <a:lvl1pPr>
              <a:defRPr/>
            </a:lvl1pPr>
          </a:lstStyle>
          <a:p>
            <a:r>
              <a:rPr lang="it-IT"/>
              <a:t>Fare clic per modificare lo stile del titolo</a:t>
            </a:r>
          </a:p>
        </p:txBody>
      </p:sp>
      <p:sp>
        <p:nvSpPr>
          <p:cNvPr id="3585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it-IT"/>
              <a:t>Fare clic per modificare lo stile del sottotitolo dello schema</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it-IT" dirty="0"/>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it-IT" dirty="0"/>
          </a:p>
        </p:txBody>
      </p:sp>
    </p:spTree>
    <p:extLst>
      <p:ext uri="{BB962C8B-B14F-4D97-AF65-F5344CB8AC3E}">
        <p14:creationId xmlns:p14="http://schemas.microsoft.com/office/powerpoint/2010/main" val="3771850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1"/>
          <p:cNvSpPr>
            <a:spLocks noGrp="1" noChangeArrowheads="1"/>
          </p:cNvSpPr>
          <p:nvPr>
            <p:ph type="dt" sz="half" idx="10"/>
          </p:nvPr>
        </p:nvSpPr>
        <p:spPr>
          <a:ln/>
        </p:spPr>
        <p:txBody>
          <a:bodyPr/>
          <a:lstStyle>
            <a:lvl1pPr>
              <a:defRPr/>
            </a:lvl1pPr>
          </a:lstStyle>
          <a:p>
            <a:pPr>
              <a:defRPr/>
            </a:pPr>
            <a:endParaRPr lang="it-IT"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it-IT" dirty="0"/>
          </a:p>
        </p:txBody>
      </p:sp>
      <p:sp>
        <p:nvSpPr>
          <p:cNvPr id="6" name="Rectangle 13"/>
          <p:cNvSpPr>
            <a:spLocks noGrp="1" noChangeArrowheads="1"/>
          </p:cNvSpPr>
          <p:nvPr>
            <p:ph type="sldNum" sz="quarter" idx="12"/>
          </p:nvPr>
        </p:nvSpPr>
        <p:spPr>
          <a:ln/>
        </p:spPr>
        <p:txBody>
          <a:bodyPr/>
          <a:lstStyle>
            <a:lvl1pPr>
              <a:defRPr/>
            </a:lvl1pPr>
          </a:lstStyle>
          <a:p>
            <a:pPr>
              <a:defRPr/>
            </a:pPr>
            <a:fld id="{10596FFA-3D22-478A-BD17-4D8E8F6F04F7}" type="slidenum">
              <a:rPr lang="it-IT"/>
              <a:pPr>
                <a:defRPr/>
              </a:pPr>
              <a:t>‹N›</a:t>
            </a:fld>
            <a:endParaRPr lang="it-IT" dirty="0"/>
          </a:p>
        </p:txBody>
      </p:sp>
    </p:spTree>
    <p:extLst>
      <p:ext uri="{BB962C8B-B14F-4D97-AF65-F5344CB8AC3E}">
        <p14:creationId xmlns:p14="http://schemas.microsoft.com/office/powerpoint/2010/main" val="2275095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04050" y="214313"/>
            <a:ext cx="1951038" cy="59182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1150938" y="214313"/>
            <a:ext cx="5700712" cy="59182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1"/>
          <p:cNvSpPr>
            <a:spLocks noGrp="1" noChangeArrowheads="1"/>
          </p:cNvSpPr>
          <p:nvPr>
            <p:ph type="dt" sz="half" idx="10"/>
          </p:nvPr>
        </p:nvSpPr>
        <p:spPr>
          <a:ln/>
        </p:spPr>
        <p:txBody>
          <a:bodyPr/>
          <a:lstStyle>
            <a:lvl1pPr>
              <a:defRPr/>
            </a:lvl1pPr>
          </a:lstStyle>
          <a:p>
            <a:pPr>
              <a:defRPr/>
            </a:pPr>
            <a:endParaRPr lang="it-IT"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it-IT" dirty="0"/>
          </a:p>
        </p:txBody>
      </p:sp>
      <p:sp>
        <p:nvSpPr>
          <p:cNvPr id="6" name="Rectangle 13"/>
          <p:cNvSpPr>
            <a:spLocks noGrp="1" noChangeArrowheads="1"/>
          </p:cNvSpPr>
          <p:nvPr>
            <p:ph type="sldNum" sz="quarter" idx="12"/>
          </p:nvPr>
        </p:nvSpPr>
        <p:spPr>
          <a:ln/>
        </p:spPr>
        <p:txBody>
          <a:bodyPr/>
          <a:lstStyle>
            <a:lvl1pPr>
              <a:defRPr/>
            </a:lvl1pPr>
          </a:lstStyle>
          <a:p>
            <a:pPr>
              <a:defRPr/>
            </a:pPr>
            <a:fld id="{8F3C6B09-B89E-43D6-ACCA-953A6CDBFAEF}" type="slidenum">
              <a:rPr lang="it-IT"/>
              <a:pPr>
                <a:defRPr/>
              </a:pPr>
              <a:t>‹N›</a:t>
            </a:fld>
            <a:endParaRPr lang="it-IT" dirty="0"/>
          </a:p>
        </p:txBody>
      </p:sp>
    </p:spTree>
    <p:extLst>
      <p:ext uri="{BB962C8B-B14F-4D97-AF65-F5344CB8AC3E}">
        <p14:creationId xmlns:p14="http://schemas.microsoft.com/office/powerpoint/2010/main" val="1818497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1"/>
          <p:cNvSpPr>
            <a:spLocks noGrp="1" noChangeArrowheads="1"/>
          </p:cNvSpPr>
          <p:nvPr>
            <p:ph type="dt" sz="half" idx="10"/>
          </p:nvPr>
        </p:nvSpPr>
        <p:spPr>
          <a:ln/>
        </p:spPr>
        <p:txBody>
          <a:bodyPr/>
          <a:lstStyle>
            <a:lvl1pPr>
              <a:defRPr/>
            </a:lvl1pPr>
          </a:lstStyle>
          <a:p>
            <a:pPr>
              <a:defRPr/>
            </a:pPr>
            <a:endParaRPr lang="it-IT"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it-IT" dirty="0"/>
          </a:p>
        </p:txBody>
      </p:sp>
      <p:sp>
        <p:nvSpPr>
          <p:cNvPr id="6" name="Rectangle 13"/>
          <p:cNvSpPr>
            <a:spLocks noGrp="1" noChangeArrowheads="1"/>
          </p:cNvSpPr>
          <p:nvPr>
            <p:ph type="sldNum" sz="quarter" idx="12"/>
          </p:nvPr>
        </p:nvSpPr>
        <p:spPr>
          <a:ln/>
        </p:spPr>
        <p:txBody>
          <a:bodyPr/>
          <a:lstStyle>
            <a:lvl1pPr>
              <a:defRPr/>
            </a:lvl1pPr>
          </a:lstStyle>
          <a:p>
            <a:pPr>
              <a:defRPr/>
            </a:pPr>
            <a:fld id="{2369AEA4-F431-4DD8-B675-B23FABF66FDD}" type="slidenum">
              <a:rPr lang="it-IT"/>
              <a:pPr>
                <a:defRPr/>
              </a:pPr>
              <a:t>‹N›</a:t>
            </a:fld>
            <a:endParaRPr lang="it-IT" dirty="0"/>
          </a:p>
        </p:txBody>
      </p:sp>
    </p:spTree>
    <p:extLst>
      <p:ext uri="{BB962C8B-B14F-4D97-AF65-F5344CB8AC3E}">
        <p14:creationId xmlns:p14="http://schemas.microsoft.com/office/powerpoint/2010/main" val="3029538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11"/>
          <p:cNvSpPr>
            <a:spLocks noGrp="1" noChangeArrowheads="1"/>
          </p:cNvSpPr>
          <p:nvPr>
            <p:ph type="dt" sz="half" idx="10"/>
          </p:nvPr>
        </p:nvSpPr>
        <p:spPr>
          <a:ln/>
        </p:spPr>
        <p:txBody>
          <a:bodyPr/>
          <a:lstStyle>
            <a:lvl1pPr>
              <a:defRPr/>
            </a:lvl1pPr>
          </a:lstStyle>
          <a:p>
            <a:pPr>
              <a:defRPr/>
            </a:pPr>
            <a:endParaRPr lang="it-IT"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it-IT" dirty="0"/>
          </a:p>
        </p:txBody>
      </p:sp>
      <p:sp>
        <p:nvSpPr>
          <p:cNvPr id="6" name="Rectangle 13"/>
          <p:cNvSpPr>
            <a:spLocks noGrp="1" noChangeArrowheads="1"/>
          </p:cNvSpPr>
          <p:nvPr>
            <p:ph type="sldNum" sz="quarter" idx="12"/>
          </p:nvPr>
        </p:nvSpPr>
        <p:spPr>
          <a:ln/>
        </p:spPr>
        <p:txBody>
          <a:bodyPr/>
          <a:lstStyle>
            <a:lvl1pPr>
              <a:defRPr/>
            </a:lvl1pPr>
          </a:lstStyle>
          <a:p>
            <a:pPr>
              <a:defRPr/>
            </a:pPr>
            <a:fld id="{0BA81ED4-4D99-46B0-B36C-578641D0413A}" type="slidenum">
              <a:rPr lang="it-IT"/>
              <a:pPr>
                <a:defRPr/>
              </a:pPr>
              <a:t>‹N›</a:t>
            </a:fld>
            <a:endParaRPr lang="it-IT" dirty="0"/>
          </a:p>
        </p:txBody>
      </p:sp>
    </p:spTree>
    <p:extLst>
      <p:ext uri="{BB962C8B-B14F-4D97-AF65-F5344CB8AC3E}">
        <p14:creationId xmlns:p14="http://schemas.microsoft.com/office/powerpoint/2010/main" val="2720531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11"/>
          <p:cNvSpPr>
            <a:spLocks noGrp="1" noChangeArrowheads="1"/>
          </p:cNvSpPr>
          <p:nvPr>
            <p:ph type="dt" sz="half" idx="10"/>
          </p:nvPr>
        </p:nvSpPr>
        <p:spPr>
          <a:ln/>
        </p:spPr>
        <p:txBody>
          <a:bodyPr/>
          <a:lstStyle>
            <a:lvl1pPr>
              <a:defRPr/>
            </a:lvl1pPr>
          </a:lstStyle>
          <a:p>
            <a:pPr>
              <a:defRPr/>
            </a:pPr>
            <a:endParaRPr lang="it-IT"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it-IT" dirty="0"/>
          </a:p>
        </p:txBody>
      </p:sp>
      <p:sp>
        <p:nvSpPr>
          <p:cNvPr id="7" name="Rectangle 13"/>
          <p:cNvSpPr>
            <a:spLocks noGrp="1" noChangeArrowheads="1"/>
          </p:cNvSpPr>
          <p:nvPr>
            <p:ph type="sldNum" sz="quarter" idx="12"/>
          </p:nvPr>
        </p:nvSpPr>
        <p:spPr>
          <a:ln/>
        </p:spPr>
        <p:txBody>
          <a:bodyPr/>
          <a:lstStyle>
            <a:lvl1pPr>
              <a:defRPr/>
            </a:lvl1pPr>
          </a:lstStyle>
          <a:p>
            <a:pPr>
              <a:defRPr/>
            </a:pPr>
            <a:fld id="{F327ED17-EBA8-492E-8EC4-0F5FFBBE0856}" type="slidenum">
              <a:rPr lang="it-IT"/>
              <a:pPr>
                <a:defRPr/>
              </a:pPr>
              <a:t>‹N›</a:t>
            </a:fld>
            <a:endParaRPr lang="it-IT" dirty="0"/>
          </a:p>
        </p:txBody>
      </p:sp>
    </p:spTree>
    <p:extLst>
      <p:ext uri="{BB962C8B-B14F-4D97-AF65-F5344CB8AC3E}">
        <p14:creationId xmlns:p14="http://schemas.microsoft.com/office/powerpoint/2010/main" val="974192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11"/>
          <p:cNvSpPr>
            <a:spLocks noGrp="1" noChangeArrowheads="1"/>
          </p:cNvSpPr>
          <p:nvPr>
            <p:ph type="dt" sz="half" idx="10"/>
          </p:nvPr>
        </p:nvSpPr>
        <p:spPr>
          <a:ln/>
        </p:spPr>
        <p:txBody>
          <a:bodyPr/>
          <a:lstStyle>
            <a:lvl1pPr>
              <a:defRPr/>
            </a:lvl1pPr>
          </a:lstStyle>
          <a:p>
            <a:pPr>
              <a:defRPr/>
            </a:pPr>
            <a:endParaRPr lang="it-IT"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it-IT" dirty="0"/>
          </a:p>
        </p:txBody>
      </p:sp>
      <p:sp>
        <p:nvSpPr>
          <p:cNvPr id="9" name="Rectangle 13"/>
          <p:cNvSpPr>
            <a:spLocks noGrp="1" noChangeArrowheads="1"/>
          </p:cNvSpPr>
          <p:nvPr>
            <p:ph type="sldNum" sz="quarter" idx="12"/>
          </p:nvPr>
        </p:nvSpPr>
        <p:spPr>
          <a:ln/>
        </p:spPr>
        <p:txBody>
          <a:bodyPr/>
          <a:lstStyle>
            <a:lvl1pPr>
              <a:defRPr/>
            </a:lvl1pPr>
          </a:lstStyle>
          <a:p>
            <a:pPr>
              <a:defRPr/>
            </a:pPr>
            <a:fld id="{C1B8B9B4-4823-463A-848D-C006EB1E1A77}" type="slidenum">
              <a:rPr lang="it-IT"/>
              <a:pPr>
                <a:defRPr/>
              </a:pPr>
              <a:t>‹N›</a:t>
            </a:fld>
            <a:endParaRPr lang="it-IT" dirty="0"/>
          </a:p>
        </p:txBody>
      </p:sp>
    </p:spTree>
    <p:extLst>
      <p:ext uri="{BB962C8B-B14F-4D97-AF65-F5344CB8AC3E}">
        <p14:creationId xmlns:p14="http://schemas.microsoft.com/office/powerpoint/2010/main" val="2030340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11"/>
          <p:cNvSpPr>
            <a:spLocks noGrp="1" noChangeArrowheads="1"/>
          </p:cNvSpPr>
          <p:nvPr>
            <p:ph type="dt" sz="half" idx="10"/>
          </p:nvPr>
        </p:nvSpPr>
        <p:spPr>
          <a:ln/>
        </p:spPr>
        <p:txBody>
          <a:bodyPr/>
          <a:lstStyle>
            <a:lvl1pPr>
              <a:defRPr/>
            </a:lvl1pPr>
          </a:lstStyle>
          <a:p>
            <a:pPr>
              <a:defRPr/>
            </a:pPr>
            <a:endParaRPr lang="it-IT"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it-IT" dirty="0"/>
          </a:p>
        </p:txBody>
      </p:sp>
      <p:sp>
        <p:nvSpPr>
          <p:cNvPr id="5" name="Rectangle 13"/>
          <p:cNvSpPr>
            <a:spLocks noGrp="1" noChangeArrowheads="1"/>
          </p:cNvSpPr>
          <p:nvPr>
            <p:ph type="sldNum" sz="quarter" idx="12"/>
          </p:nvPr>
        </p:nvSpPr>
        <p:spPr>
          <a:ln/>
        </p:spPr>
        <p:txBody>
          <a:bodyPr/>
          <a:lstStyle>
            <a:lvl1pPr>
              <a:defRPr/>
            </a:lvl1pPr>
          </a:lstStyle>
          <a:p>
            <a:pPr>
              <a:defRPr/>
            </a:pPr>
            <a:fld id="{F80548CD-09C9-41A5-8DB1-2AE4E12B70D3}" type="slidenum">
              <a:rPr lang="it-IT"/>
              <a:pPr>
                <a:defRPr/>
              </a:pPr>
              <a:t>‹N›</a:t>
            </a:fld>
            <a:endParaRPr lang="it-IT" dirty="0"/>
          </a:p>
        </p:txBody>
      </p:sp>
    </p:spTree>
    <p:extLst>
      <p:ext uri="{BB962C8B-B14F-4D97-AF65-F5344CB8AC3E}">
        <p14:creationId xmlns:p14="http://schemas.microsoft.com/office/powerpoint/2010/main" val="280689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it-IT"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it-IT" dirty="0"/>
          </a:p>
        </p:txBody>
      </p:sp>
      <p:sp>
        <p:nvSpPr>
          <p:cNvPr id="4" name="Rectangle 13"/>
          <p:cNvSpPr>
            <a:spLocks noGrp="1" noChangeArrowheads="1"/>
          </p:cNvSpPr>
          <p:nvPr>
            <p:ph type="sldNum" sz="quarter" idx="12"/>
          </p:nvPr>
        </p:nvSpPr>
        <p:spPr>
          <a:ln/>
        </p:spPr>
        <p:txBody>
          <a:bodyPr/>
          <a:lstStyle>
            <a:lvl1pPr>
              <a:defRPr/>
            </a:lvl1pPr>
          </a:lstStyle>
          <a:p>
            <a:pPr>
              <a:defRPr/>
            </a:pPr>
            <a:fld id="{007C7B20-7D09-4C8E-90FC-E67D83A75C14}" type="slidenum">
              <a:rPr lang="it-IT"/>
              <a:pPr>
                <a:defRPr/>
              </a:pPr>
              <a:t>‹N›</a:t>
            </a:fld>
            <a:endParaRPr lang="it-IT" dirty="0"/>
          </a:p>
        </p:txBody>
      </p:sp>
    </p:spTree>
    <p:extLst>
      <p:ext uri="{BB962C8B-B14F-4D97-AF65-F5344CB8AC3E}">
        <p14:creationId xmlns:p14="http://schemas.microsoft.com/office/powerpoint/2010/main" val="314677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11"/>
          <p:cNvSpPr>
            <a:spLocks noGrp="1" noChangeArrowheads="1"/>
          </p:cNvSpPr>
          <p:nvPr>
            <p:ph type="dt" sz="half" idx="10"/>
          </p:nvPr>
        </p:nvSpPr>
        <p:spPr>
          <a:ln/>
        </p:spPr>
        <p:txBody>
          <a:bodyPr/>
          <a:lstStyle>
            <a:lvl1pPr>
              <a:defRPr/>
            </a:lvl1pPr>
          </a:lstStyle>
          <a:p>
            <a:pPr>
              <a:defRPr/>
            </a:pPr>
            <a:endParaRPr lang="it-IT"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it-IT" dirty="0"/>
          </a:p>
        </p:txBody>
      </p:sp>
      <p:sp>
        <p:nvSpPr>
          <p:cNvPr id="7" name="Rectangle 13"/>
          <p:cNvSpPr>
            <a:spLocks noGrp="1" noChangeArrowheads="1"/>
          </p:cNvSpPr>
          <p:nvPr>
            <p:ph type="sldNum" sz="quarter" idx="12"/>
          </p:nvPr>
        </p:nvSpPr>
        <p:spPr>
          <a:ln/>
        </p:spPr>
        <p:txBody>
          <a:bodyPr/>
          <a:lstStyle>
            <a:lvl1pPr>
              <a:defRPr/>
            </a:lvl1pPr>
          </a:lstStyle>
          <a:p>
            <a:pPr>
              <a:defRPr/>
            </a:pPr>
            <a:fld id="{6908A9B1-7DC8-4E5B-A80D-B49FBC55C949}" type="slidenum">
              <a:rPr lang="it-IT"/>
              <a:pPr>
                <a:defRPr/>
              </a:pPr>
              <a:t>‹N›</a:t>
            </a:fld>
            <a:endParaRPr lang="it-IT" dirty="0"/>
          </a:p>
        </p:txBody>
      </p:sp>
    </p:spTree>
    <p:extLst>
      <p:ext uri="{BB962C8B-B14F-4D97-AF65-F5344CB8AC3E}">
        <p14:creationId xmlns:p14="http://schemas.microsoft.com/office/powerpoint/2010/main" val="1340462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dirty="0"/>
              <a:t>Fare clic sull'icona per inserire un'immagine</a:t>
            </a: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11"/>
          <p:cNvSpPr>
            <a:spLocks noGrp="1" noChangeArrowheads="1"/>
          </p:cNvSpPr>
          <p:nvPr>
            <p:ph type="dt" sz="half" idx="10"/>
          </p:nvPr>
        </p:nvSpPr>
        <p:spPr>
          <a:ln/>
        </p:spPr>
        <p:txBody>
          <a:bodyPr/>
          <a:lstStyle>
            <a:lvl1pPr>
              <a:defRPr/>
            </a:lvl1pPr>
          </a:lstStyle>
          <a:p>
            <a:pPr>
              <a:defRPr/>
            </a:pPr>
            <a:endParaRPr lang="it-IT"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it-IT" dirty="0"/>
          </a:p>
        </p:txBody>
      </p:sp>
      <p:sp>
        <p:nvSpPr>
          <p:cNvPr id="7" name="Rectangle 13"/>
          <p:cNvSpPr>
            <a:spLocks noGrp="1" noChangeArrowheads="1"/>
          </p:cNvSpPr>
          <p:nvPr>
            <p:ph type="sldNum" sz="quarter" idx="12"/>
          </p:nvPr>
        </p:nvSpPr>
        <p:spPr>
          <a:ln/>
        </p:spPr>
        <p:txBody>
          <a:bodyPr/>
          <a:lstStyle>
            <a:lvl1pPr>
              <a:defRPr/>
            </a:lvl1pPr>
          </a:lstStyle>
          <a:p>
            <a:pPr>
              <a:defRPr/>
            </a:pPr>
            <a:fld id="{9CA91FF0-2306-47E4-BA9F-511C7C53CF02}" type="slidenum">
              <a:rPr lang="it-IT"/>
              <a:pPr>
                <a:defRPr/>
              </a:pPr>
              <a:t>‹N›</a:t>
            </a:fld>
            <a:endParaRPr lang="it-IT" dirty="0"/>
          </a:p>
        </p:txBody>
      </p:sp>
    </p:spTree>
    <p:extLst>
      <p:ext uri="{BB962C8B-B14F-4D97-AF65-F5344CB8AC3E}">
        <p14:creationId xmlns:p14="http://schemas.microsoft.com/office/powerpoint/2010/main" val="56597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uppo 1"/>
          <p:cNvGrpSpPr/>
          <p:nvPr userDrawn="1"/>
        </p:nvGrpSpPr>
        <p:grpSpPr>
          <a:xfrm>
            <a:off x="127000" y="288255"/>
            <a:ext cx="8542338" cy="1052513"/>
            <a:chOff x="127000" y="332656"/>
            <a:chExt cx="8542338" cy="1052513"/>
          </a:xfrm>
        </p:grpSpPr>
        <p:sp>
          <p:nvSpPr>
            <p:cNvPr id="1026" name="Rectangle 2"/>
            <p:cNvSpPr>
              <a:spLocks noChangeArrowheads="1"/>
            </p:cNvSpPr>
            <p:nvPr/>
          </p:nvSpPr>
          <p:spPr bwMode="ltGray">
            <a:xfrm>
              <a:off x="417513" y="440606"/>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it-IT" sz="2400" dirty="0">
                <a:latin typeface="Tahoma" pitchFamily="34" charset="0"/>
              </a:endParaRPr>
            </a:p>
          </p:txBody>
        </p:sp>
        <p:sp>
          <p:nvSpPr>
            <p:cNvPr id="1027" name="Rectangle 3"/>
            <p:cNvSpPr>
              <a:spLocks noChangeArrowheads="1"/>
            </p:cNvSpPr>
            <p:nvPr/>
          </p:nvSpPr>
          <p:spPr bwMode="ltGray">
            <a:xfrm>
              <a:off x="800100" y="440606"/>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it-IT" sz="2400" dirty="0">
                <a:latin typeface="Tahoma" pitchFamily="34" charset="0"/>
              </a:endParaRPr>
            </a:p>
          </p:txBody>
        </p:sp>
        <p:sp>
          <p:nvSpPr>
            <p:cNvPr id="1028" name="Rectangle 4"/>
            <p:cNvSpPr>
              <a:spLocks noChangeArrowheads="1"/>
            </p:cNvSpPr>
            <p:nvPr/>
          </p:nvSpPr>
          <p:spPr bwMode="ltGray">
            <a:xfrm>
              <a:off x="541338" y="862881"/>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it-IT" sz="2400" dirty="0">
                <a:latin typeface="Tahoma" pitchFamily="34" charset="0"/>
              </a:endParaRPr>
            </a:p>
          </p:txBody>
        </p:sp>
        <p:sp>
          <p:nvSpPr>
            <p:cNvPr id="1029" name="Rectangle 5"/>
            <p:cNvSpPr>
              <a:spLocks noChangeArrowheads="1"/>
            </p:cNvSpPr>
            <p:nvPr/>
          </p:nvSpPr>
          <p:spPr bwMode="ltGray">
            <a:xfrm>
              <a:off x="911225" y="862881"/>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it-IT" sz="2400" dirty="0">
                <a:latin typeface="Tahoma" pitchFamily="34" charset="0"/>
              </a:endParaRPr>
            </a:p>
          </p:txBody>
        </p:sp>
        <p:sp>
          <p:nvSpPr>
            <p:cNvPr id="1030" name="Rectangle 6"/>
            <p:cNvSpPr>
              <a:spLocks noChangeArrowheads="1"/>
            </p:cNvSpPr>
            <p:nvPr/>
          </p:nvSpPr>
          <p:spPr bwMode="ltGray">
            <a:xfrm>
              <a:off x="127000" y="789856"/>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it-IT" sz="2400" dirty="0">
                <a:latin typeface="Tahoma" pitchFamily="34" charset="0"/>
              </a:endParaRPr>
            </a:p>
          </p:txBody>
        </p:sp>
        <p:sp>
          <p:nvSpPr>
            <p:cNvPr id="1031" name="Rectangle 7"/>
            <p:cNvSpPr>
              <a:spLocks noChangeArrowheads="1"/>
            </p:cNvSpPr>
            <p:nvPr/>
          </p:nvSpPr>
          <p:spPr bwMode="gray">
            <a:xfrm>
              <a:off x="762000" y="332656"/>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it-IT" sz="2400" dirty="0">
                <a:latin typeface="Tahoma" pitchFamily="34" charset="0"/>
              </a:endParaRPr>
            </a:p>
          </p:txBody>
        </p:sp>
        <p:sp>
          <p:nvSpPr>
            <p:cNvPr id="1032" name="Rectangle 8"/>
            <p:cNvSpPr>
              <a:spLocks noChangeArrowheads="1"/>
            </p:cNvSpPr>
            <p:nvPr/>
          </p:nvSpPr>
          <p:spPr bwMode="gray">
            <a:xfrm>
              <a:off x="442913" y="1123231"/>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it-IT" sz="2400" dirty="0">
                <a:latin typeface="Tahoma" pitchFamily="34" charset="0"/>
              </a:endParaRPr>
            </a:p>
          </p:txBody>
        </p:sp>
      </p:gr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t>Fare clic per modificare lo stile del titolo dello schema</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482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pPr>
              <a:defRPr/>
            </a:pPr>
            <a:endParaRPr lang="it-IT" dirty="0"/>
          </a:p>
        </p:txBody>
      </p:sp>
      <p:sp>
        <p:nvSpPr>
          <p:cNvPr id="3482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pPr>
              <a:defRPr/>
            </a:pPr>
            <a:endParaRPr lang="it-IT" dirty="0"/>
          </a:p>
        </p:txBody>
      </p:sp>
      <p:sp>
        <p:nvSpPr>
          <p:cNvPr id="3482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pPr>
              <a:defRPr/>
            </a:pPr>
            <a:fld id="{490C9779-941D-40FF-BBC7-C5F6DB78DA4F}" type="slidenum">
              <a:rPr lang="it-IT"/>
              <a:pPr>
                <a:defRPr/>
              </a:pPr>
              <a:t>‹N›</a:t>
            </a:fld>
            <a:endParaRPr lang="it-IT" dirty="0"/>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984642" y="1676400"/>
            <a:ext cx="7772400" cy="1462088"/>
          </a:xfrm>
        </p:spPr>
        <p:txBody>
          <a:bodyPr/>
          <a:lstStyle/>
          <a:p>
            <a:pPr algn="ctr" eaLnBrk="1" hangingPunct="1"/>
            <a:r>
              <a:rPr lang="it-IT" sz="2600" b="1" dirty="0"/>
              <a:t>Le ultime novità di fiscalità internazionale: </a:t>
            </a:r>
            <a:r>
              <a:rPr lang="it-IT" sz="2600" b="1" i="1" dirty="0"/>
              <a:t>transfer </a:t>
            </a:r>
            <a:r>
              <a:rPr lang="it-IT" sz="2600" b="1" i="1" dirty="0" err="1"/>
              <a:t>pricing</a:t>
            </a:r>
            <a:r>
              <a:rPr lang="it-IT" sz="2600" b="1" dirty="0"/>
              <a:t>, stabile organizzazione, dividendi esteri, economia digitale</a:t>
            </a:r>
          </a:p>
        </p:txBody>
      </p:sp>
      <p:pic>
        <p:nvPicPr>
          <p:cNvPr id="4" name="Immagine 4" descr="logoOOOOOOOOO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13113" y="115888"/>
            <a:ext cx="2517775"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txBox="1">
            <a:spLocks noChangeArrowheads="1"/>
          </p:cNvSpPr>
          <p:nvPr/>
        </p:nvSpPr>
        <p:spPr bwMode="auto">
          <a:xfrm>
            <a:off x="966238" y="3789040"/>
            <a:ext cx="78120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pPr algn="ctr" eaLnBrk="1" hangingPunct="1"/>
            <a:r>
              <a:rPr lang="it-IT" sz="2600" kern="0" dirty="0"/>
              <a:t>Novità in tema di CFC e di distribuzione di dividendi:</a:t>
            </a:r>
          </a:p>
          <a:p>
            <a:pPr algn="ctr" eaLnBrk="1" hangingPunct="1"/>
            <a:r>
              <a:rPr lang="it-IT" sz="2600" kern="0" dirty="0"/>
              <a:t>Radicamento effettivo e stratificazione delle riserve</a:t>
            </a:r>
          </a:p>
        </p:txBody>
      </p:sp>
      <p:sp>
        <p:nvSpPr>
          <p:cNvPr id="7" name="Rectangle 4"/>
          <p:cNvSpPr txBox="1">
            <a:spLocks noChangeArrowheads="1"/>
          </p:cNvSpPr>
          <p:nvPr/>
        </p:nvSpPr>
        <p:spPr bwMode="auto">
          <a:xfrm>
            <a:off x="966238" y="5697352"/>
            <a:ext cx="78120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pPr algn="ctr" eaLnBrk="1" hangingPunct="1"/>
            <a:r>
              <a:rPr lang="it-IT" sz="2000" kern="0" dirty="0"/>
              <a:t>Brescia, 4 luglio 2018</a:t>
            </a:r>
          </a:p>
          <a:p>
            <a:pPr algn="ctr" eaLnBrk="1" hangingPunct="1"/>
            <a:endParaRPr lang="it-IT" sz="2000" kern="0" dirty="0"/>
          </a:p>
          <a:p>
            <a:pPr algn="ctr" eaLnBrk="1" hangingPunct="1"/>
            <a:r>
              <a:rPr lang="it-IT" sz="2000" kern="0" dirty="0"/>
              <a:t>Dott. Luca Cavalleri</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6" grpId="0" autoUpdateAnimBg="0"/>
      <p:bldP spid="7"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«vecchia» disciplina </a:t>
            </a:r>
            <a:r>
              <a:rPr lang="it-IT" sz="2400" i="1" dirty="0" err="1"/>
              <a:t>black</a:t>
            </a:r>
            <a:r>
              <a:rPr lang="it-IT" sz="2400" i="1" dirty="0"/>
              <a:t> list </a:t>
            </a:r>
            <a:r>
              <a:rPr lang="it-IT" sz="2400" dirty="0"/>
              <a:t>ante 2014</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2000" u="sng" dirty="0"/>
              <a:t>Principi della «vecchia» </a:t>
            </a:r>
            <a:r>
              <a:rPr lang="it-IT" altLang="it-IT" sz="2000" i="1" u="sng" dirty="0" err="1"/>
              <a:t>black</a:t>
            </a:r>
            <a:r>
              <a:rPr lang="it-IT" altLang="it-IT" sz="2000" i="1" u="sng" dirty="0"/>
              <a:t> list</a:t>
            </a:r>
          </a:p>
          <a:p>
            <a:pPr marL="0" indent="0" algn="just">
              <a:lnSpc>
                <a:spcPts val="3000"/>
              </a:lnSpc>
              <a:spcBef>
                <a:spcPts val="0"/>
              </a:spcBef>
              <a:buFont typeface="Arial" panose="020B0604020202020204" pitchFamily="34" charset="0"/>
              <a:buNone/>
            </a:pPr>
            <a:r>
              <a:rPr lang="it-IT" altLang="it-IT" sz="2000" dirty="0"/>
              <a:t>Il comma 4 dell’art. 167, ispiratore dell’emanazione del D.M. 21.11.2001, stabiliva che si considerano privilegiati i regimi fiscali di Stati o territori individuati, con decreti del Ministro delle finanze da pubblicare nella Gazzetta Ufficiale, in ragione di:</a:t>
            </a:r>
          </a:p>
          <a:p>
            <a:pPr marL="363538" indent="-363538" algn="just">
              <a:lnSpc>
                <a:spcPts val="3000"/>
              </a:lnSpc>
              <a:spcBef>
                <a:spcPts val="0"/>
              </a:spcBef>
              <a:buClrTx/>
              <a:buSzPct val="100000"/>
              <a:buFont typeface="Wingdings" panose="05000000000000000000" pitchFamily="2" charset="2"/>
              <a:buChar char="§"/>
            </a:pPr>
            <a:r>
              <a:rPr lang="it-IT" altLang="it-IT" sz="2000" dirty="0"/>
              <a:t>livello di tassazione sensibilmente inferiore a quello applicato in Italia</a:t>
            </a:r>
          </a:p>
          <a:p>
            <a:pPr marL="363538" indent="-363538" algn="just">
              <a:lnSpc>
                <a:spcPts val="3000"/>
              </a:lnSpc>
              <a:spcBef>
                <a:spcPts val="0"/>
              </a:spcBef>
              <a:buClrTx/>
              <a:buSzPct val="100000"/>
              <a:buFont typeface="Wingdings" panose="05000000000000000000" pitchFamily="2" charset="2"/>
              <a:buChar char="§"/>
            </a:pPr>
            <a:r>
              <a:rPr lang="it-IT" altLang="it-IT" sz="2000" dirty="0"/>
              <a:t>della mancanza di un adeguato scambio di informazioni ovvero di altri criteri equivalenti.</a:t>
            </a:r>
          </a:p>
          <a:p>
            <a:pPr marL="0" indent="0" algn="just">
              <a:lnSpc>
                <a:spcPts val="3000"/>
              </a:lnSpc>
              <a:spcBef>
                <a:spcPts val="0"/>
              </a:spcBef>
              <a:buFont typeface="Arial" panose="020B0604020202020204" pitchFamily="34" charset="0"/>
              <a:buNone/>
            </a:pPr>
            <a:endParaRPr lang="it-IT" altLang="it-IT" sz="2000" dirty="0"/>
          </a:p>
          <a:p>
            <a:pPr marL="0" indent="0" algn="just">
              <a:lnSpc>
                <a:spcPts val="3000"/>
              </a:lnSpc>
              <a:spcBef>
                <a:spcPts val="0"/>
              </a:spcBef>
              <a:buFont typeface="Arial" panose="020B0604020202020204" pitchFamily="34" charset="0"/>
              <a:buNone/>
            </a:pPr>
            <a:r>
              <a:rPr lang="it-IT" altLang="it-IT" sz="2000" b="1" dirty="0"/>
              <a:t>Fino al 2014 la vecchia </a:t>
            </a:r>
            <a:r>
              <a:rPr lang="it-IT" altLang="it-IT" sz="2000" b="1" i="1" dirty="0" err="1"/>
              <a:t>black</a:t>
            </a:r>
            <a:r>
              <a:rPr lang="it-IT" altLang="it-IT" sz="2000" b="1" i="1" dirty="0"/>
              <a:t> list </a:t>
            </a:r>
            <a:r>
              <a:rPr lang="it-IT" altLang="it-IT" sz="2000" b="1" dirty="0"/>
              <a:t>ha continuato ad essere operativa</a:t>
            </a:r>
            <a:r>
              <a:rPr lang="it-IT" altLang="it-IT" sz="2000" dirty="0"/>
              <a:t>, nonostante l’art. 167 del </a:t>
            </a:r>
            <a:r>
              <a:rPr lang="it-IT" altLang="it-IT" sz="2000" dirty="0" err="1"/>
              <a:t>Tuir</a:t>
            </a:r>
            <a:r>
              <a:rPr lang="it-IT" altLang="it-IT" sz="2000" dirty="0"/>
              <a:t> sia stato modificato a seguito della L. 244/2007 (c.d. Finanziaria 2008) che introducendo la previsione di una nuova </a:t>
            </a:r>
            <a:r>
              <a:rPr lang="it-IT" altLang="it-IT" sz="2000" dirty="0" err="1"/>
              <a:t>white</a:t>
            </a:r>
            <a:r>
              <a:rPr lang="it-IT" altLang="it-IT" sz="2000" dirty="0"/>
              <a:t> list ai sensi dell’art. 168-bis.</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10</a:t>
            </a:fld>
            <a:endParaRPr lang="it-IT" dirty="0"/>
          </a:p>
        </p:txBody>
      </p:sp>
    </p:spTree>
    <p:extLst>
      <p:ext uri="{BB962C8B-B14F-4D97-AF65-F5344CB8AC3E}">
        <p14:creationId xmlns:p14="http://schemas.microsoft.com/office/powerpoint/2010/main" val="2844860548"/>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modifiche della Legge di Stabilità 2015 – </a:t>
            </a:r>
            <a:r>
              <a:rPr lang="it-IT" sz="2400" i="1" dirty="0"/>
              <a:t>Black list: </a:t>
            </a:r>
            <a:r>
              <a:rPr lang="it-IT" sz="2400" dirty="0"/>
              <a:t>tassazione &lt;50% in Italia</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2000" dirty="0"/>
              <a:t>L’art. 1, comma 680, della legge di Stabilità per il 2015 ha modificato i criteri di determinazione dei regimi fiscali privilegiati, limitatamente all’esercizio 2015.</a:t>
            </a:r>
          </a:p>
          <a:p>
            <a:pPr marL="0" indent="0" algn="just">
              <a:lnSpc>
                <a:spcPts val="3000"/>
              </a:lnSpc>
              <a:spcBef>
                <a:spcPts val="0"/>
              </a:spcBef>
              <a:buFont typeface="Arial" panose="020B0604020202020204" pitchFamily="34" charset="0"/>
              <a:buNone/>
            </a:pPr>
            <a:endParaRPr lang="it-IT" altLang="it-IT" sz="2000" dirty="0"/>
          </a:p>
          <a:p>
            <a:pPr marL="0" indent="0" algn="just">
              <a:lnSpc>
                <a:spcPts val="3000"/>
              </a:lnSpc>
              <a:spcBef>
                <a:spcPts val="0"/>
              </a:spcBef>
              <a:buFont typeface="Arial" panose="020B0604020202020204" pitchFamily="34" charset="0"/>
              <a:buNone/>
            </a:pPr>
            <a:r>
              <a:rPr lang="it-IT" altLang="it-IT" sz="2000" dirty="0"/>
              <a:t>In particolare, la legge di Stabilità 2015 ha novellato il comma 4 dell’art. 167 TUIR stabilendo che, ai fini dell’individuazione dei regimi fiscali privilegiati da inserire in decreti ministeriali, per “livello di tassazione sensibilmente inferiore” </a:t>
            </a:r>
            <a:r>
              <a:rPr lang="it-IT" altLang="it-IT" sz="2000" b="1" dirty="0"/>
              <a:t>si intende un livello di tassazione inferiore al 50% di quello applicato in Italia.</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11</a:t>
            </a:fld>
            <a:endParaRPr lang="it-IT" dirty="0"/>
          </a:p>
        </p:txBody>
      </p:sp>
    </p:spTree>
    <p:extLst>
      <p:ext uri="{BB962C8B-B14F-4D97-AF65-F5344CB8AC3E}">
        <p14:creationId xmlns:p14="http://schemas.microsoft.com/office/powerpoint/2010/main" val="4101548131"/>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modifiche della Legge di Stabilità 2015 – </a:t>
            </a:r>
            <a:r>
              <a:rPr lang="it-IT" sz="2400" i="1" dirty="0"/>
              <a:t>Black list: </a:t>
            </a:r>
            <a:r>
              <a:rPr lang="it-IT" sz="2400" dirty="0"/>
              <a:t>tassazione &lt;50% in Italia </a:t>
            </a:r>
            <a:r>
              <a:rPr lang="it-IT" sz="1800" i="1" dirty="0"/>
              <a:t>(segue)</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2000" dirty="0"/>
              <a:t>Inoltre, si considerano, in ogni caso, privilegiati </a:t>
            </a:r>
            <a:r>
              <a:rPr lang="it-IT" altLang="it-IT" sz="2000" b="1" dirty="0"/>
              <a:t>i regimi fiscali speciali che consentono un livello di tassazione inferiore al 50% di quello applicato in Italia</a:t>
            </a:r>
            <a:r>
              <a:rPr lang="it-IT" altLang="it-IT" sz="2000" dirty="0"/>
              <a:t>, indipendentemente dalla circostanza che tale regime sia previsto da un ordinamento estero che applica un regime generale di imposizione non inferiore al suddetto limite percentuale.</a:t>
            </a:r>
          </a:p>
          <a:p>
            <a:pPr marL="0" indent="0" algn="just">
              <a:lnSpc>
                <a:spcPts val="3000"/>
              </a:lnSpc>
              <a:spcBef>
                <a:spcPts val="0"/>
              </a:spcBef>
              <a:buFont typeface="Arial" panose="020B0604020202020204" pitchFamily="34" charset="0"/>
              <a:buNone/>
            </a:pPr>
            <a:endParaRPr lang="it-IT" altLang="it-IT" sz="2000" dirty="0"/>
          </a:p>
          <a:p>
            <a:pPr marL="0" indent="0" algn="just">
              <a:lnSpc>
                <a:spcPts val="3000"/>
              </a:lnSpc>
              <a:spcBef>
                <a:spcPts val="0"/>
              </a:spcBef>
              <a:buFont typeface="Arial" panose="020B0604020202020204" pitchFamily="34" charset="0"/>
              <a:buNone/>
            </a:pPr>
            <a:r>
              <a:rPr lang="it-IT" altLang="it-IT" sz="2000" dirty="0"/>
              <a:t>Di conseguenza, come precisato dall’Agenzia delle Entrate (Circolare n. 35/E del 4 Agosto 2016), </a:t>
            </a:r>
            <a:r>
              <a:rPr lang="it-IT" altLang="it-IT" sz="2000" b="1" dirty="0"/>
              <a:t>limitatamente al periodo d’imposta 2015, è sorta la necessità di adeguare il D.M. 21 novembre 2001, </a:t>
            </a:r>
            <a:r>
              <a:rPr lang="it-IT" altLang="it-IT" sz="2000" dirty="0"/>
              <a:t>in modo da individuare gli Stati e i territori da considerare paradisi fiscali sulla base dei nuovi parametri normativi.</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12</a:t>
            </a:fld>
            <a:endParaRPr lang="it-IT" dirty="0"/>
          </a:p>
        </p:txBody>
      </p:sp>
    </p:spTree>
    <p:extLst>
      <p:ext uri="{BB962C8B-B14F-4D97-AF65-F5344CB8AC3E}">
        <p14:creationId xmlns:p14="http://schemas.microsoft.com/office/powerpoint/2010/main" val="334528110"/>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modifiche della Legge di Stabilità 2015 – </a:t>
            </a:r>
            <a:r>
              <a:rPr lang="it-IT" sz="2400" i="1" dirty="0"/>
              <a:t>Black list: </a:t>
            </a:r>
            <a:r>
              <a:rPr lang="it-IT" sz="2400" dirty="0"/>
              <a:t>tassazione &lt;50% in Italia </a:t>
            </a:r>
            <a:r>
              <a:rPr lang="it-IT" sz="1800" i="1" dirty="0"/>
              <a:t>(segue)</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defRPr/>
            </a:pPr>
            <a:r>
              <a:rPr lang="it-IT" altLang="it-IT" sz="1900" dirty="0"/>
              <a:t>Sebbene sia rimasto </a:t>
            </a:r>
            <a:r>
              <a:rPr lang="it-IT" altLang="it-IT" sz="1900" b="1" dirty="0"/>
              <a:t>invariato il criterio della mancanza di un adeguato scambio di informazioni</a:t>
            </a:r>
            <a:r>
              <a:rPr lang="it-IT" altLang="it-IT" sz="1900" dirty="0"/>
              <a:t>, occorre tener conto del fatto che, con la legge di Stabilità 2015, è stata esplicitata e modificata la nozione di “livello di tassazione sensibilmente inferiore”, richiedendo uno scostamento </a:t>
            </a:r>
            <a:r>
              <a:rPr lang="it-IT" altLang="it-IT" sz="1900" b="1" dirty="0"/>
              <a:t>dall’imposizione italiana di oltre il 50%, in luogo del divario del 30% utilizzato per la redazione </a:t>
            </a:r>
            <a:r>
              <a:rPr lang="it-IT" altLang="it-IT" sz="1900" dirty="0"/>
              <a:t>della previgente </a:t>
            </a:r>
            <a:r>
              <a:rPr lang="it-IT" altLang="it-IT" sz="1900" dirty="0" err="1"/>
              <a:t>black</a:t>
            </a:r>
            <a:r>
              <a:rPr lang="it-IT" altLang="it-IT" sz="1900" dirty="0"/>
              <a:t> list.</a:t>
            </a:r>
          </a:p>
          <a:p>
            <a:pPr marL="0" indent="0" algn="just">
              <a:lnSpc>
                <a:spcPts val="3000"/>
              </a:lnSpc>
              <a:spcBef>
                <a:spcPts val="0"/>
              </a:spcBef>
              <a:buFont typeface="Arial" panose="020B0604020202020204" pitchFamily="34" charset="0"/>
              <a:buNone/>
              <a:defRPr/>
            </a:pPr>
            <a:endParaRPr lang="it-IT" altLang="it-IT" sz="1900" dirty="0"/>
          </a:p>
          <a:p>
            <a:pPr marL="0" indent="0" algn="just">
              <a:lnSpc>
                <a:spcPts val="3000"/>
              </a:lnSpc>
              <a:spcBef>
                <a:spcPts val="0"/>
              </a:spcBef>
              <a:buFont typeface="Arial" panose="020B0604020202020204" pitchFamily="34" charset="0"/>
              <a:buNone/>
              <a:defRPr/>
            </a:pPr>
            <a:r>
              <a:rPr lang="it-IT" altLang="it-IT" sz="1900" dirty="0"/>
              <a:t>Per dare attuazione alla modifica normativa, sono stati emanati:</a:t>
            </a:r>
          </a:p>
          <a:p>
            <a:pPr marL="363538" indent="-363538" algn="just">
              <a:lnSpc>
                <a:spcPts val="3000"/>
              </a:lnSpc>
              <a:spcBef>
                <a:spcPts val="0"/>
              </a:spcBef>
              <a:buClrTx/>
              <a:buSzPct val="100000"/>
              <a:buFont typeface="Wingdings" panose="05000000000000000000" pitchFamily="2" charset="2"/>
              <a:buChar char="§"/>
              <a:defRPr/>
            </a:pPr>
            <a:r>
              <a:rPr lang="it-IT" altLang="it-IT" sz="1900" dirty="0"/>
              <a:t>il D.M. 30 marzo 2015, che ha abrogato l’art. 3 del D.M. 21 novembre 2001 (ove erano elencati gli Stati e i territori facenti parte della </a:t>
            </a:r>
            <a:r>
              <a:rPr lang="it-IT" altLang="it-IT" sz="1900" dirty="0" err="1"/>
              <a:t>black</a:t>
            </a:r>
            <a:r>
              <a:rPr lang="it-IT" altLang="it-IT" sz="1900" dirty="0"/>
              <a:t> list limitatamente a determinati soggetti ed attività) e che ha rimosso dall’art. 1 della </a:t>
            </a:r>
            <a:r>
              <a:rPr lang="it-IT" altLang="it-IT" sz="1900" dirty="0" err="1"/>
              <a:t>black</a:t>
            </a:r>
            <a:r>
              <a:rPr lang="it-IT" altLang="it-IT" sz="1900" dirty="0"/>
              <a:t> list tre Stati: Filippine, Malesia e Singapore</a:t>
            </a:r>
          </a:p>
          <a:p>
            <a:pPr marL="363538" indent="-363538" algn="just">
              <a:lnSpc>
                <a:spcPts val="3000"/>
              </a:lnSpc>
              <a:spcBef>
                <a:spcPts val="0"/>
              </a:spcBef>
              <a:buClrTx/>
              <a:buSzPct val="100000"/>
              <a:buFont typeface="Wingdings" panose="05000000000000000000" pitchFamily="2" charset="2"/>
              <a:buChar char="§"/>
              <a:defRPr/>
            </a:pPr>
            <a:r>
              <a:rPr lang="it-IT" altLang="it-IT" sz="1900" dirty="0"/>
              <a:t>il D.M. 18 novembre 2015, che ha espunto dalla </a:t>
            </a:r>
            <a:r>
              <a:rPr lang="it-IT" altLang="it-IT" sz="1900" dirty="0" err="1"/>
              <a:t>black</a:t>
            </a:r>
            <a:r>
              <a:rPr lang="it-IT" altLang="it-IT" sz="1900" dirty="0"/>
              <a:t> list anche Hong Kong</a:t>
            </a:r>
            <a:endParaRPr lang="it-IT" altLang="it-IT" sz="1900" i="1"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13</a:t>
            </a:fld>
            <a:endParaRPr lang="it-IT" dirty="0"/>
          </a:p>
        </p:txBody>
      </p:sp>
    </p:spTree>
    <p:extLst>
      <p:ext uri="{BB962C8B-B14F-4D97-AF65-F5344CB8AC3E}">
        <p14:creationId xmlns:p14="http://schemas.microsoft.com/office/powerpoint/2010/main" val="3853263885"/>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modifiche della Legge di Stabilità 2015 – </a:t>
            </a:r>
            <a:r>
              <a:rPr lang="it-IT" sz="2400" i="1" dirty="0"/>
              <a:t>Black list: </a:t>
            </a:r>
            <a:r>
              <a:rPr lang="it-IT" sz="2400" dirty="0"/>
              <a:t>tassazione &lt;50% in Italia </a:t>
            </a:r>
            <a:r>
              <a:rPr lang="it-IT" sz="1800" i="1" dirty="0"/>
              <a:t>(segue)</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2000" b="1" u="sng" dirty="0"/>
              <a:t>Regimi fiscali speciali</a:t>
            </a:r>
          </a:p>
          <a:p>
            <a:pPr marL="0" indent="0" algn="just">
              <a:lnSpc>
                <a:spcPts val="3000"/>
              </a:lnSpc>
              <a:spcBef>
                <a:spcPts val="0"/>
              </a:spcBef>
              <a:buFont typeface="Arial" panose="020B0604020202020204" pitchFamily="34" charset="0"/>
              <a:buNone/>
            </a:pPr>
            <a:r>
              <a:rPr lang="it-IT" altLang="it-IT" sz="2000" dirty="0"/>
              <a:t>Per prevenire comportamento fraudolenti, il comma 4 prevede che si considerano </a:t>
            </a:r>
            <a:r>
              <a:rPr lang="it-IT" altLang="it-IT" sz="2000" b="1" dirty="0"/>
              <a:t>in ogni caso privilegiati i regimi fiscali speciali</a:t>
            </a:r>
            <a:r>
              <a:rPr lang="it-IT" altLang="it-IT" sz="2000" dirty="0"/>
              <a:t> che consentono un livello di tassazione inferiore al 50% di quello applicato in Italia, ancorché previsti da Stati o territori che applicano un regime generale di imposizione non inferiore al 50% di quello applicato in Italia.</a:t>
            </a:r>
          </a:p>
          <a:p>
            <a:pPr marL="0" indent="0" algn="just">
              <a:lnSpc>
                <a:spcPts val="3000"/>
              </a:lnSpc>
              <a:spcBef>
                <a:spcPts val="0"/>
              </a:spcBef>
              <a:buFont typeface="Arial" panose="020B0604020202020204" pitchFamily="34" charset="0"/>
              <a:buNone/>
            </a:pPr>
            <a:endParaRPr lang="it-IT" altLang="it-IT" sz="2000" dirty="0"/>
          </a:p>
          <a:p>
            <a:pPr marL="0" indent="0" algn="just">
              <a:lnSpc>
                <a:spcPts val="3000"/>
              </a:lnSpc>
              <a:spcBef>
                <a:spcPts val="0"/>
              </a:spcBef>
              <a:buFont typeface="Arial" panose="020B0604020202020204" pitchFamily="34" charset="0"/>
              <a:buNone/>
            </a:pPr>
            <a:r>
              <a:rPr lang="it-IT" altLang="it-IT" sz="2000" dirty="0"/>
              <a:t>Prevenire situazioni in cui un Paese con aliquota elevata potrebbe prevedere </a:t>
            </a:r>
            <a:r>
              <a:rPr lang="it-IT" altLang="it-IT" sz="2000" b="1" dirty="0"/>
              <a:t>regimi particolari</a:t>
            </a:r>
            <a:r>
              <a:rPr lang="it-IT" altLang="it-IT" sz="2000" dirty="0"/>
              <a:t> che permetterebbero di eludere la norma. </a:t>
            </a:r>
          </a:p>
          <a:p>
            <a:pPr marL="0" indent="0" algn="just">
              <a:lnSpc>
                <a:spcPts val="3000"/>
              </a:lnSpc>
              <a:spcBef>
                <a:spcPts val="0"/>
              </a:spcBef>
              <a:buFont typeface="Arial" panose="020B0604020202020204" pitchFamily="34" charset="0"/>
              <a:buNone/>
            </a:pPr>
            <a:r>
              <a:rPr lang="it-IT" altLang="it-IT" sz="2000" dirty="0"/>
              <a:t>Sarà compito di un provvedimento del direttore dell’Agenzia delle entrate fornire un elenco non tassativo dei </a:t>
            </a:r>
            <a:r>
              <a:rPr lang="it-IT" altLang="it-IT" sz="2000" b="1" dirty="0"/>
              <a:t>regimi fiscali speciali</a:t>
            </a:r>
            <a:r>
              <a:rPr lang="it-IT" altLang="it-IT" sz="2000" dirty="0"/>
              <a:t>.</a:t>
            </a:r>
          </a:p>
          <a:p>
            <a:pPr marL="0" indent="0" algn="just">
              <a:lnSpc>
                <a:spcPts val="3000"/>
              </a:lnSpc>
              <a:spcBef>
                <a:spcPts val="0"/>
              </a:spcBef>
              <a:buFont typeface="Arial" panose="020B0604020202020204" pitchFamily="34" charset="0"/>
              <a:buNone/>
            </a:pPr>
            <a:r>
              <a:rPr lang="it-IT" altLang="it-IT" sz="2000" b="1" dirty="0"/>
              <a:t>Il provvedimento non contiene una </a:t>
            </a:r>
            <a:r>
              <a:rPr lang="it-IT" altLang="it-IT" sz="2000" b="1" dirty="0" err="1"/>
              <a:t>black</a:t>
            </a:r>
            <a:r>
              <a:rPr lang="it-IT" altLang="it-IT" sz="2000" b="1" dirty="0"/>
              <a:t> list, ma una solo un insieme di regimi fiscali particolarmente ridotti.</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14</a:t>
            </a:fld>
            <a:endParaRPr lang="it-IT" dirty="0"/>
          </a:p>
        </p:txBody>
      </p:sp>
    </p:spTree>
    <p:extLst>
      <p:ext uri="{BB962C8B-B14F-4D97-AF65-F5344CB8AC3E}">
        <p14:creationId xmlns:p14="http://schemas.microsoft.com/office/powerpoint/2010/main" val="777754818"/>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modifiche della Legge di Stabilità 2016</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2000" dirty="0"/>
              <a:t>Per effetto delle modifiche apportate al comma 4 dell’art. 167 TUIR dalla legge di Stabilità 2016 (art. 1, comma 142, lettera b, n. 2, legge n. 208/2015), “i regimi fiscali, anche speciali, di Stati o territori si considerano privilegiati laddove il livello nominale di tassazione risulti inferiore al 50 per cento di quello applicabile in Italia”.</a:t>
            </a:r>
          </a:p>
          <a:p>
            <a:pPr marL="0" indent="0" algn="just">
              <a:lnSpc>
                <a:spcPts val="3000"/>
              </a:lnSpc>
              <a:spcBef>
                <a:spcPts val="0"/>
              </a:spcBef>
              <a:buFont typeface="Arial" panose="020B0604020202020204" pitchFamily="34" charset="0"/>
              <a:buNone/>
            </a:pPr>
            <a:r>
              <a:rPr lang="it-IT" altLang="it-IT" sz="2000" dirty="0"/>
              <a:t>In sostanza, con le modifiche apportate dalla legge di stabilità 2016, a partire dal 1° gennaio 2016 si considerano privilegiati:</a:t>
            </a:r>
          </a:p>
          <a:p>
            <a:pPr algn="just">
              <a:lnSpc>
                <a:spcPts val="3000"/>
              </a:lnSpc>
              <a:spcBef>
                <a:spcPts val="0"/>
              </a:spcBef>
              <a:buClrTx/>
              <a:buSzPct val="100000"/>
              <a:buFont typeface="Wingdings" panose="05000000000000000000" pitchFamily="2" charset="2"/>
              <a:buChar char="§"/>
            </a:pPr>
            <a:r>
              <a:rPr lang="it-IT" altLang="it-IT" sz="2000" dirty="0"/>
              <a:t>i regimi in cui “il livello nominale di tassazione risulti inferiore al 50 per cento di quello applicabile in Italia”</a:t>
            </a:r>
          </a:p>
          <a:p>
            <a:pPr algn="just">
              <a:lnSpc>
                <a:spcPts val="3000"/>
              </a:lnSpc>
              <a:spcBef>
                <a:spcPts val="0"/>
              </a:spcBef>
              <a:buClrTx/>
              <a:buSzPct val="100000"/>
              <a:buFont typeface="Wingdings" panose="05000000000000000000" pitchFamily="2" charset="2"/>
              <a:buChar char="§"/>
            </a:pPr>
            <a:r>
              <a:rPr lang="it-IT" altLang="it-IT" sz="2000" dirty="0"/>
              <a:t>i regimi “speciali”</a:t>
            </a:r>
          </a:p>
          <a:p>
            <a:pPr marL="0" indent="0" algn="just">
              <a:lnSpc>
                <a:spcPts val="3000"/>
              </a:lnSpc>
              <a:spcBef>
                <a:spcPts val="0"/>
              </a:spcBef>
              <a:buClrTx/>
              <a:buSzPct val="100000"/>
              <a:buNone/>
            </a:pPr>
            <a:endParaRPr lang="it-IT" altLang="it-IT" sz="2000" dirty="0"/>
          </a:p>
          <a:p>
            <a:pPr marL="0" indent="0" algn="just">
              <a:lnSpc>
                <a:spcPts val="3000"/>
              </a:lnSpc>
              <a:spcBef>
                <a:spcPts val="0"/>
              </a:spcBef>
              <a:buFont typeface="Arial" panose="020B0604020202020204" pitchFamily="34" charset="0"/>
              <a:buNone/>
            </a:pPr>
            <a:r>
              <a:rPr lang="it-IT" altLang="it-IT" sz="2000" dirty="0"/>
              <a:t>La nuova impostazione </a:t>
            </a:r>
            <a:r>
              <a:rPr lang="it-IT" altLang="it-IT" sz="2000" b="1" dirty="0"/>
              <a:t>prescinde, quindi, dall’esistenza di un adeguato scambio di informazioni tra l’Italia e il Paese di volta in volta interessato</a:t>
            </a:r>
            <a:r>
              <a:rPr lang="it-IT" altLang="it-IT" sz="2000" dirty="0"/>
              <a:t>.</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15</a:t>
            </a:fld>
            <a:endParaRPr lang="it-IT" dirty="0"/>
          </a:p>
        </p:txBody>
      </p:sp>
    </p:spTree>
    <p:extLst>
      <p:ext uri="{BB962C8B-B14F-4D97-AF65-F5344CB8AC3E}">
        <p14:creationId xmlns:p14="http://schemas.microsoft.com/office/powerpoint/2010/main" val="770429596"/>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modifiche della Legge di Bilancio 2018 – Problematiche di difformità impositiva</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2000" dirty="0"/>
              <a:t>Per effetto dei diversi criteri adottati per identificare i Paesi a fiscalità privilegiata, poteva risultare che un Paese a fiscalità ordinaria nei periodi d’imposta di maturazione degli utili fosse poi considerato a fiscalità privilegiata nei periodi in cui questi venivano distribuiti o viceversa.</a:t>
            </a:r>
          </a:p>
          <a:p>
            <a:pPr marL="0" indent="0" algn="just">
              <a:lnSpc>
                <a:spcPts val="3000"/>
              </a:lnSpc>
              <a:spcBef>
                <a:spcPts val="0"/>
              </a:spcBef>
              <a:buFont typeface="Arial" panose="020B0604020202020204" pitchFamily="34" charset="0"/>
              <a:buNone/>
            </a:pPr>
            <a:endParaRPr lang="it-IT" altLang="it-IT" sz="2000" dirty="0"/>
          </a:p>
          <a:p>
            <a:pPr marL="0" indent="0" algn="just">
              <a:lnSpc>
                <a:spcPts val="3000"/>
              </a:lnSpc>
              <a:spcBef>
                <a:spcPts val="0"/>
              </a:spcBef>
              <a:buFont typeface="Arial" panose="020B0604020202020204" pitchFamily="34" charset="0"/>
              <a:buNone/>
            </a:pPr>
            <a:r>
              <a:rPr lang="it-IT" altLang="it-IT" sz="2000" dirty="0"/>
              <a:t>Si comprende bene, in termini operativi, come la differente qualificazione nel tempo dei Paesi di provenienza degli utili possa incidere in maniera significativa sulla loro tassazione che può essere integrale o meno.</a:t>
            </a:r>
          </a:p>
          <a:p>
            <a:pPr marL="0" indent="0" algn="just">
              <a:lnSpc>
                <a:spcPts val="3000"/>
              </a:lnSpc>
              <a:spcBef>
                <a:spcPts val="0"/>
              </a:spcBef>
              <a:buFont typeface="Arial" panose="020B0604020202020204" pitchFamily="34" charset="0"/>
              <a:buNone/>
            </a:pPr>
            <a:endParaRPr lang="it-IT" altLang="it-IT" sz="2000" dirty="0"/>
          </a:p>
          <a:p>
            <a:pPr marL="0" indent="0" algn="just">
              <a:lnSpc>
                <a:spcPts val="3000"/>
              </a:lnSpc>
              <a:spcBef>
                <a:spcPts val="0"/>
              </a:spcBef>
              <a:buFont typeface="Arial" panose="020B0604020202020204" pitchFamily="34" charset="0"/>
              <a:buNone/>
            </a:pPr>
            <a:r>
              <a:rPr lang="it-IT" altLang="it-IT" sz="2000" dirty="0"/>
              <a:t>Da qui la necessità di intervenire per correggere tale stortura non soltanto con riferimento ai periodi d’imposta 2015 e 2016 ma anche a regime.</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16</a:t>
            </a:fld>
            <a:endParaRPr lang="it-IT" dirty="0"/>
          </a:p>
        </p:txBody>
      </p:sp>
    </p:spTree>
    <p:extLst>
      <p:ext uri="{BB962C8B-B14F-4D97-AF65-F5344CB8AC3E}">
        <p14:creationId xmlns:p14="http://schemas.microsoft.com/office/powerpoint/2010/main" val="177997971"/>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modifiche della Legge di Bilancio 2018 – La disciplina retroattiva</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2000" dirty="0"/>
              <a:t>La Legge di Bilancio 2018 (art. 1, commi 1007-1009, legge n. 205/2017) è intervenuta sulla formulazione degli articoli 47, comma 4, e 89, comma 3, TUIR disponendo che </a:t>
            </a:r>
            <a:r>
              <a:rPr lang="it-IT" altLang="it-IT" sz="2000" b="1" dirty="0"/>
              <a:t>i dividendi percepiti a partire dal periodo d’imposta successivo a quello in corso al 31 dicembre 2014 (2015) e maturati in periodi d’imposta precedenti</a:t>
            </a:r>
            <a:r>
              <a:rPr lang="it-IT" altLang="it-IT" sz="2000" dirty="0"/>
              <a:t>, non si considerano provenienti da società residenti o localizzate in Stati aventi un regime fiscale privilegiato, e quindi </a:t>
            </a:r>
            <a:r>
              <a:rPr lang="it-IT" altLang="it-IT" sz="2000" b="1" dirty="0"/>
              <a:t>non concorrono integralmente alla formazione del reddito complessivo</a:t>
            </a:r>
            <a:r>
              <a:rPr lang="it-IT" altLang="it-IT" sz="2000" dirty="0"/>
              <a:t>, se le società partecipate da cui provengono erano residenti o localizzate in Stati o territori non considerati </a:t>
            </a:r>
            <a:r>
              <a:rPr lang="it-IT" altLang="it-IT" sz="2000" dirty="0" err="1"/>
              <a:t>black</a:t>
            </a:r>
            <a:r>
              <a:rPr lang="it-IT" altLang="it-IT" sz="2000" dirty="0"/>
              <a:t> list nei periodi di maturazione </a:t>
            </a:r>
          </a:p>
          <a:p>
            <a:pPr marL="0" indent="0" algn="just">
              <a:lnSpc>
                <a:spcPts val="3000"/>
              </a:lnSpc>
              <a:spcBef>
                <a:spcPts val="0"/>
              </a:spcBef>
              <a:buFont typeface="Arial" panose="020B0604020202020204" pitchFamily="34" charset="0"/>
              <a:buNone/>
            </a:pPr>
            <a:r>
              <a:rPr lang="it-IT" altLang="it-IT" sz="2000" b="1" dirty="0"/>
              <a:t>(ossia in Paesi non inclusi nel D.M. 21 novembre 2001).</a:t>
            </a:r>
            <a:endParaRPr lang="it-IT" altLang="it-IT" sz="20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17</a:t>
            </a:fld>
            <a:endParaRPr lang="it-IT" dirty="0"/>
          </a:p>
        </p:txBody>
      </p:sp>
    </p:spTree>
    <p:extLst>
      <p:ext uri="{BB962C8B-B14F-4D97-AF65-F5344CB8AC3E}">
        <p14:creationId xmlns:p14="http://schemas.microsoft.com/office/powerpoint/2010/main" val="1720969054"/>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modifiche della Legge di Bilancio 2018 – La disciplina retroattiva </a:t>
            </a:r>
            <a:r>
              <a:rPr lang="it-IT" sz="1800" i="1" dirty="0"/>
              <a:t>(segue)</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2000" u="sng" dirty="0"/>
              <a:t>Possibilità di recupero della tassazione integrale</a:t>
            </a:r>
          </a:p>
          <a:p>
            <a:pPr marL="0" indent="0" algn="just">
              <a:lnSpc>
                <a:spcPts val="3000"/>
              </a:lnSpc>
              <a:spcBef>
                <a:spcPts val="0"/>
              </a:spcBef>
              <a:buFont typeface="Arial" panose="020B0604020202020204" pitchFamily="34" charset="0"/>
              <a:buNone/>
            </a:pPr>
            <a:endParaRPr lang="it-IT" altLang="it-IT" sz="2000" dirty="0"/>
          </a:p>
          <a:p>
            <a:pPr marL="0" indent="0" algn="just">
              <a:lnSpc>
                <a:spcPts val="3000"/>
              </a:lnSpc>
              <a:spcBef>
                <a:spcPts val="0"/>
              </a:spcBef>
              <a:buFont typeface="Arial" panose="020B0604020202020204" pitchFamily="34" charset="0"/>
              <a:buNone/>
            </a:pPr>
            <a:r>
              <a:rPr lang="it-IT" altLang="it-IT" sz="2000" dirty="0"/>
              <a:t>Tenuto conto, sottolinea Confindustria nelle Osservazioni diffuse il 22 dicembre 2017, che la predetta regola interviene sul regime di tassazione degli utili percepiti nel 2015, 2016 e 2017, che potrebbero aver scontato una tassazione integrale in luogo di una parziale (in quanto distribuiti da società che non erano considerate residenti in Paesi </a:t>
            </a:r>
            <a:r>
              <a:rPr lang="it-IT" altLang="it-IT" sz="2000" dirty="0" err="1"/>
              <a:t>black</a:t>
            </a:r>
            <a:r>
              <a:rPr lang="it-IT" altLang="it-IT" sz="2000" dirty="0"/>
              <a:t> list durante il periodo di maturazione ma lo sono diventate in quello di distribuzione), sarà necessario chiarire se l’impresa residente possa aver diritto a rettificare a suo vantaggio la tassazione subita.</a:t>
            </a:r>
          </a:p>
          <a:p>
            <a:pPr marL="0" indent="0" algn="just">
              <a:lnSpc>
                <a:spcPts val="3000"/>
              </a:lnSpc>
              <a:spcBef>
                <a:spcPts val="0"/>
              </a:spcBef>
              <a:buFont typeface="Arial" panose="020B0604020202020204" pitchFamily="34" charset="0"/>
              <a:buNone/>
            </a:pPr>
            <a:endParaRPr lang="it-IT" altLang="it-IT" sz="20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18</a:t>
            </a:fld>
            <a:endParaRPr lang="it-IT" dirty="0"/>
          </a:p>
        </p:txBody>
      </p:sp>
    </p:spTree>
    <p:extLst>
      <p:ext uri="{BB962C8B-B14F-4D97-AF65-F5344CB8AC3E}">
        <p14:creationId xmlns:p14="http://schemas.microsoft.com/office/powerpoint/2010/main" val="1011328960"/>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modifiche della Legge di Bilancio 2018 – La disciplina a regime</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2000" dirty="0"/>
              <a:t>Quindi il legislatore ha previsto anche una disciplina a regime, disponendo che i dividendi maturati in periodi d’imposta successivi a quello in corso al 31 dicembre 2014 (2015) in Stati o territori non a regime fiscale privilegiato, non sono tassati integralmente anche se al momento della loro percezione la società erogante risulti residente in Stati o territori </a:t>
            </a:r>
            <a:r>
              <a:rPr lang="it-IT" altLang="it-IT" sz="2000" dirty="0" err="1"/>
              <a:t>black</a:t>
            </a:r>
            <a:r>
              <a:rPr lang="it-IT" altLang="it-IT" sz="2000" dirty="0"/>
              <a:t> list.</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19</a:t>
            </a:fld>
            <a:endParaRPr lang="it-IT" dirty="0"/>
          </a:p>
        </p:txBody>
      </p:sp>
    </p:spTree>
    <p:extLst>
      <p:ext uri="{BB962C8B-B14F-4D97-AF65-F5344CB8AC3E}">
        <p14:creationId xmlns:p14="http://schemas.microsoft.com/office/powerpoint/2010/main" val="3779898965"/>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Riferimenti normativi e prassi</a:t>
            </a:r>
          </a:p>
        </p:txBody>
      </p:sp>
      <p:sp>
        <p:nvSpPr>
          <p:cNvPr id="2" name="Segnaposto contenuto 1"/>
          <p:cNvSpPr>
            <a:spLocks noGrp="1"/>
          </p:cNvSpPr>
          <p:nvPr>
            <p:ph idx="1"/>
          </p:nvPr>
        </p:nvSpPr>
        <p:spPr>
          <a:xfrm>
            <a:off x="323528" y="1412776"/>
            <a:ext cx="8496944" cy="5112568"/>
          </a:xfrm>
        </p:spPr>
        <p:txBody>
          <a:bodyPr/>
          <a:lstStyle/>
          <a:p>
            <a:pPr algn="just" eaLnBrk="1" hangingPunct="1">
              <a:buClrTx/>
              <a:buSzPct val="100000"/>
              <a:buFont typeface="Wingdings" panose="05000000000000000000" pitchFamily="2" charset="2"/>
              <a:buChar char="§"/>
            </a:pPr>
            <a:r>
              <a:rPr lang="it-IT" altLang="it-IT" sz="2000" b="1" dirty="0"/>
              <a:t>Art. 47, comma 4, </a:t>
            </a:r>
            <a:r>
              <a:rPr lang="it-IT" altLang="it-IT" sz="2000" b="1" dirty="0" err="1"/>
              <a:t>Tuir</a:t>
            </a:r>
            <a:endParaRPr lang="it-IT" altLang="it-IT" sz="2000" b="1" dirty="0"/>
          </a:p>
          <a:p>
            <a:pPr algn="just" eaLnBrk="1" hangingPunct="1">
              <a:buClrTx/>
              <a:buSzPct val="100000"/>
              <a:buFont typeface="Wingdings" panose="05000000000000000000" pitchFamily="2" charset="2"/>
              <a:buChar char="§"/>
            </a:pPr>
            <a:r>
              <a:rPr lang="it-IT" altLang="it-IT" sz="2000" b="1" dirty="0"/>
              <a:t>Art. 89, comma 3, </a:t>
            </a:r>
            <a:r>
              <a:rPr lang="it-IT" altLang="it-IT" sz="2000" b="1" dirty="0" err="1"/>
              <a:t>Tuir</a:t>
            </a:r>
            <a:endParaRPr lang="it-IT" altLang="it-IT" sz="2000" b="1" dirty="0"/>
          </a:p>
          <a:p>
            <a:pPr algn="just" eaLnBrk="1" hangingPunct="1">
              <a:buClrTx/>
              <a:buSzPct val="100000"/>
              <a:buFont typeface="Wingdings" panose="05000000000000000000" pitchFamily="2" charset="2"/>
              <a:buChar char="§"/>
            </a:pPr>
            <a:r>
              <a:rPr lang="it-IT" altLang="it-IT" sz="2000" b="1" dirty="0"/>
              <a:t>Art. 167, </a:t>
            </a:r>
            <a:r>
              <a:rPr lang="it-IT" altLang="it-IT" sz="2000" b="1" dirty="0" smtClean="0"/>
              <a:t>commi 4-5 </a:t>
            </a:r>
            <a:r>
              <a:rPr lang="it-IT" altLang="it-IT" sz="2000" b="1" dirty="0" err="1"/>
              <a:t>Tuir</a:t>
            </a:r>
            <a:endParaRPr lang="it-IT" altLang="it-IT" sz="2000" b="1" dirty="0"/>
          </a:p>
          <a:p>
            <a:pPr algn="just" eaLnBrk="1" hangingPunct="1">
              <a:buClrTx/>
              <a:buSzPct val="100000"/>
              <a:buFont typeface="Wingdings" panose="05000000000000000000" pitchFamily="2" charset="2"/>
              <a:buChar char="§"/>
            </a:pPr>
            <a:r>
              <a:rPr lang="it-IT" altLang="it-IT" sz="2000" b="1" dirty="0" err="1"/>
              <a:t>D.Lgs.</a:t>
            </a:r>
            <a:r>
              <a:rPr lang="it-IT" altLang="it-IT" sz="2000" b="1" dirty="0"/>
              <a:t> N. 247 del 18.11.2005 (Correttivo </a:t>
            </a:r>
            <a:r>
              <a:rPr lang="it-IT" altLang="it-IT" sz="2000" b="1" dirty="0" err="1"/>
              <a:t>Ires</a:t>
            </a:r>
            <a:r>
              <a:rPr lang="it-IT" altLang="it-IT" sz="2000" b="1" dirty="0"/>
              <a:t>)</a:t>
            </a:r>
          </a:p>
          <a:p>
            <a:pPr algn="just" eaLnBrk="1" hangingPunct="1">
              <a:buClrTx/>
              <a:buSzPct val="100000"/>
              <a:buFont typeface="Wingdings" panose="05000000000000000000" pitchFamily="2" charset="2"/>
              <a:buChar char="§"/>
            </a:pPr>
            <a:r>
              <a:rPr lang="it-IT" altLang="it-IT" sz="2000" b="1" dirty="0"/>
              <a:t>D.L. 223/2006</a:t>
            </a:r>
          </a:p>
          <a:p>
            <a:pPr algn="just" eaLnBrk="1" hangingPunct="1">
              <a:buClrTx/>
              <a:buSzPct val="100000"/>
              <a:buFont typeface="Wingdings" panose="05000000000000000000" pitchFamily="2" charset="2"/>
              <a:buChar char="§"/>
            </a:pPr>
            <a:r>
              <a:rPr lang="it-IT" altLang="it-IT" sz="2000" b="1" dirty="0" err="1"/>
              <a:t>D.Lgs.</a:t>
            </a:r>
            <a:r>
              <a:rPr lang="it-IT" altLang="it-IT" sz="2000" b="1" dirty="0"/>
              <a:t> N. 147 del 14.09.2015 (Decreto crescita ed internazionalizzazione)</a:t>
            </a:r>
          </a:p>
          <a:p>
            <a:pPr algn="just" eaLnBrk="1" hangingPunct="1">
              <a:buClrTx/>
              <a:buSzPct val="100000"/>
              <a:buFont typeface="Wingdings" panose="05000000000000000000" pitchFamily="2" charset="2"/>
              <a:buChar char="§"/>
            </a:pPr>
            <a:r>
              <a:rPr lang="it-IT" altLang="it-IT" sz="2000" b="1" dirty="0"/>
              <a:t>Art. 1, co. 680, Legge n. 190/2014 (Legge di Stabilità 2015)</a:t>
            </a:r>
          </a:p>
          <a:p>
            <a:pPr algn="just" eaLnBrk="1" hangingPunct="1">
              <a:buClrTx/>
              <a:buSzPct val="100000"/>
              <a:buFont typeface="Wingdings" panose="05000000000000000000" pitchFamily="2" charset="2"/>
              <a:buChar char="§"/>
            </a:pPr>
            <a:r>
              <a:rPr lang="it-IT" altLang="it-IT" sz="2000" b="1" dirty="0"/>
              <a:t>Legge n. 208/2015 (Legge di Stabilità 2016)</a:t>
            </a:r>
          </a:p>
          <a:p>
            <a:pPr algn="just" eaLnBrk="1" hangingPunct="1">
              <a:buClrTx/>
              <a:buSzPct val="100000"/>
              <a:buFont typeface="Wingdings" panose="05000000000000000000" pitchFamily="2" charset="2"/>
              <a:buChar char="§"/>
            </a:pPr>
            <a:r>
              <a:rPr lang="it-IT" altLang="it-IT" sz="2000" b="1" dirty="0"/>
              <a:t>Commi 1007, 1008, 1009 dell’art. 1 Legge di bilancio 2018</a:t>
            </a:r>
          </a:p>
          <a:p>
            <a:pPr algn="just" eaLnBrk="1" hangingPunct="1">
              <a:buClrTx/>
              <a:buSzPct val="100000"/>
              <a:buFont typeface="Wingdings" panose="05000000000000000000" pitchFamily="2" charset="2"/>
              <a:buChar char="§"/>
            </a:pPr>
            <a:r>
              <a:rPr lang="it-IT" altLang="it-IT" sz="2000" b="1" dirty="0"/>
              <a:t>D.M. 21 Novembre 2001</a:t>
            </a:r>
          </a:p>
          <a:p>
            <a:pPr algn="just" eaLnBrk="1" hangingPunct="1">
              <a:buClrTx/>
              <a:buSzPct val="100000"/>
              <a:buFont typeface="Wingdings" panose="05000000000000000000" pitchFamily="2" charset="2"/>
              <a:buChar char="§"/>
            </a:pPr>
            <a:r>
              <a:rPr lang="it-IT" altLang="it-IT" sz="2000" b="1" dirty="0"/>
              <a:t>D.M. 30 Marzo 2015</a:t>
            </a:r>
          </a:p>
          <a:p>
            <a:pPr algn="just" eaLnBrk="1" hangingPunct="1">
              <a:buClrTx/>
              <a:buSzPct val="100000"/>
              <a:buFont typeface="Wingdings" panose="05000000000000000000" pitchFamily="2" charset="2"/>
              <a:buChar char="§"/>
            </a:pPr>
            <a:r>
              <a:rPr lang="it-IT" altLang="it-IT" sz="2000" b="1" dirty="0"/>
              <a:t>Circolare Ministeriale 35/E/2016</a:t>
            </a:r>
            <a:endParaRPr lang="it-IT" sz="20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2</a:t>
            </a:fld>
            <a:endParaRPr lang="it-IT" dirty="0"/>
          </a:p>
        </p:txBody>
      </p:sp>
    </p:spTree>
    <p:extLst>
      <p:ext uri="{BB962C8B-B14F-4D97-AF65-F5344CB8AC3E}">
        <p14:creationId xmlns:p14="http://schemas.microsoft.com/office/powerpoint/2010/main" val="1519028613"/>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Modalità applicative – Dividendi maturati fino al 2014</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ctr">
              <a:lnSpc>
                <a:spcPts val="3000"/>
              </a:lnSpc>
              <a:spcBef>
                <a:spcPts val="0"/>
              </a:spcBef>
              <a:buFont typeface="Arial" panose="020B0604020202020204" pitchFamily="34" charset="0"/>
              <a:buNone/>
            </a:pPr>
            <a:endParaRPr lang="en-US" altLang="it-IT" sz="2500" dirty="0"/>
          </a:p>
          <a:p>
            <a:pPr marL="0" indent="0" algn="ctr">
              <a:lnSpc>
                <a:spcPts val="3000"/>
              </a:lnSpc>
              <a:spcBef>
                <a:spcPts val="0"/>
              </a:spcBef>
              <a:buFont typeface="Arial" panose="020B0604020202020204" pitchFamily="34" charset="0"/>
              <a:buNone/>
            </a:pPr>
            <a:endParaRPr lang="en-US" altLang="it-IT" sz="2500" dirty="0"/>
          </a:p>
          <a:p>
            <a:pPr marL="0" indent="0" algn="ctr">
              <a:lnSpc>
                <a:spcPts val="3000"/>
              </a:lnSpc>
              <a:spcBef>
                <a:spcPts val="0"/>
              </a:spcBef>
              <a:buFont typeface="Arial" panose="020B0604020202020204" pitchFamily="34" charset="0"/>
              <a:buNone/>
            </a:pPr>
            <a:endParaRPr lang="en-US" altLang="it-IT" sz="2500" dirty="0"/>
          </a:p>
          <a:p>
            <a:pPr marL="0" indent="0" algn="ctr">
              <a:lnSpc>
                <a:spcPts val="3000"/>
              </a:lnSpc>
              <a:spcBef>
                <a:spcPts val="0"/>
              </a:spcBef>
              <a:buFont typeface="Arial" panose="020B0604020202020204" pitchFamily="34" charset="0"/>
              <a:buNone/>
            </a:pPr>
            <a:r>
              <a:rPr lang="en-US" altLang="it-IT" sz="2500" dirty="0"/>
              <a:t>Per </a:t>
            </a:r>
            <a:r>
              <a:rPr lang="en-US" altLang="it-IT" sz="2500" dirty="0" err="1"/>
              <a:t>gli</a:t>
            </a:r>
            <a:r>
              <a:rPr lang="en-US" altLang="it-IT" sz="2500" dirty="0"/>
              <a:t> </a:t>
            </a:r>
            <a:r>
              <a:rPr lang="en-US" altLang="it-IT" sz="2500" dirty="0" err="1"/>
              <a:t>utili</a:t>
            </a:r>
            <a:r>
              <a:rPr lang="en-US" altLang="it-IT" sz="2500" dirty="0"/>
              <a:t> </a:t>
            </a:r>
            <a:r>
              <a:rPr lang="en-US" altLang="it-IT" sz="2500" dirty="0" err="1"/>
              <a:t>maturati</a:t>
            </a:r>
            <a:r>
              <a:rPr lang="en-US" altLang="it-IT" sz="2500" dirty="0"/>
              <a:t> </a:t>
            </a:r>
            <a:r>
              <a:rPr lang="en-US" altLang="it-IT" sz="2500" b="1" dirty="0" err="1"/>
              <a:t>fino</a:t>
            </a:r>
            <a:r>
              <a:rPr lang="en-US" altLang="it-IT" sz="2500" b="1" dirty="0"/>
              <a:t> al 2014 </a:t>
            </a:r>
          </a:p>
          <a:p>
            <a:pPr marL="0" indent="0" algn="ctr">
              <a:lnSpc>
                <a:spcPts val="3000"/>
              </a:lnSpc>
              <a:spcBef>
                <a:spcPts val="0"/>
              </a:spcBef>
              <a:buFont typeface="Arial" panose="020B0604020202020204" pitchFamily="34" charset="0"/>
              <a:buNone/>
            </a:pPr>
            <a:endParaRPr lang="en-US" altLang="it-IT" sz="2500" b="1" dirty="0"/>
          </a:p>
          <a:p>
            <a:pPr marL="0" indent="0" algn="ctr">
              <a:lnSpc>
                <a:spcPts val="3000"/>
              </a:lnSpc>
              <a:spcBef>
                <a:spcPts val="0"/>
              </a:spcBef>
              <a:buFont typeface="Arial" panose="020B0604020202020204" pitchFamily="34" charset="0"/>
              <a:buNone/>
            </a:pPr>
            <a:r>
              <a:rPr lang="en-US" altLang="it-IT" sz="2500" dirty="0"/>
              <a:t>è </a:t>
            </a:r>
            <a:r>
              <a:rPr lang="en-US" altLang="it-IT" sz="2500" dirty="0" err="1"/>
              <a:t>sufficiente</a:t>
            </a:r>
            <a:r>
              <a:rPr lang="en-US" altLang="it-IT" sz="2500" dirty="0"/>
              <a:t>, </a:t>
            </a:r>
            <a:r>
              <a:rPr lang="en-US" altLang="it-IT" sz="2500" dirty="0" err="1"/>
              <a:t>ai</a:t>
            </a:r>
            <a:r>
              <a:rPr lang="en-US" altLang="it-IT" sz="2500" dirty="0"/>
              <a:t> </a:t>
            </a:r>
            <a:r>
              <a:rPr lang="en-US" altLang="it-IT" sz="2500" dirty="0" err="1"/>
              <a:t>fini</a:t>
            </a:r>
            <a:r>
              <a:rPr lang="en-US" altLang="it-IT" sz="2500" dirty="0"/>
              <a:t> </a:t>
            </a:r>
            <a:r>
              <a:rPr lang="en-US" altLang="it-IT" sz="2500" dirty="0" err="1"/>
              <a:t>della</a:t>
            </a:r>
            <a:r>
              <a:rPr lang="en-US" altLang="it-IT" sz="2500" dirty="0"/>
              <a:t> </a:t>
            </a:r>
            <a:r>
              <a:rPr lang="en-US" altLang="it-IT" sz="2500" dirty="0" err="1"/>
              <a:t>tassazione</a:t>
            </a:r>
            <a:r>
              <a:rPr lang="en-US" altLang="it-IT" sz="2500" dirty="0"/>
              <a:t> </a:t>
            </a:r>
            <a:r>
              <a:rPr lang="en-US" altLang="it-IT" sz="2500" dirty="0" err="1"/>
              <a:t>ordinaria</a:t>
            </a:r>
            <a:r>
              <a:rPr lang="en-US" altLang="it-IT" sz="2500" dirty="0"/>
              <a:t>, </a:t>
            </a:r>
          </a:p>
          <a:p>
            <a:pPr marL="0" indent="0" algn="ctr">
              <a:lnSpc>
                <a:spcPts val="3000"/>
              </a:lnSpc>
              <a:spcBef>
                <a:spcPts val="0"/>
              </a:spcBef>
              <a:buFont typeface="Arial" panose="020B0604020202020204" pitchFamily="34" charset="0"/>
              <a:buNone/>
            </a:pPr>
            <a:endParaRPr lang="en-US" altLang="it-IT" sz="2500" dirty="0"/>
          </a:p>
          <a:p>
            <a:pPr marL="0" indent="0" algn="ctr">
              <a:lnSpc>
                <a:spcPts val="3000"/>
              </a:lnSpc>
              <a:spcBef>
                <a:spcPts val="0"/>
              </a:spcBef>
              <a:buFont typeface="Arial" panose="020B0604020202020204" pitchFamily="34" charset="0"/>
              <a:buNone/>
            </a:pPr>
            <a:r>
              <a:rPr lang="en-US" altLang="it-IT" sz="2500" dirty="0" err="1"/>
              <a:t>che</a:t>
            </a:r>
            <a:r>
              <a:rPr lang="en-US" altLang="it-IT" sz="2500" dirty="0"/>
              <a:t> </a:t>
            </a:r>
            <a:r>
              <a:rPr lang="en-US" altLang="it-IT" sz="2500" dirty="0" err="1"/>
              <a:t>il</a:t>
            </a:r>
            <a:r>
              <a:rPr lang="en-US" altLang="it-IT" sz="2500" dirty="0"/>
              <a:t> </a:t>
            </a:r>
            <a:r>
              <a:rPr lang="en-US" altLang="it-IT" sz="2500" dirty="0" err="1"/>
              <a:t>Paese</a:t>
            </a:r>
            <a:r>
              <a:rPr lang="en-US" altLang="it-IT" sz="2500" dirty="0"/>
              <a:t> non </a:t>
            </a:r>
            <a:r>
              <a:rPr lang="en-US" altLang="it-IT" sz="2500" dirty="0" err="1"/>
              <a:t>sia</a:t>
            </a:r>
            <a:r>
              <a:rPr lang="en-US" altLang="it-IT" sz="2500" dirty="0"/>
              <a:t> </a:t>
            </a:r>
            <a:r>
              <a:rPr lang="en-US" altLang="it-IT" sz="2500" dirty="0" err="1"/>
              <a:t>compreso</a:t>
            </a:r>
            <a:r>
              <a:rPr lang="en-US" altLang="it-IT" sz="2500" dirty="0"/>
              <a:t> </a:t>
            </a:r>
            <a:r>
              <a:rPr lang="en-US" altLang="it-IT" sz="2500" dirty="0" err="1"/>
              <a:t>nel</a:t>
            </a:r>
            <a:r>
              <a:rPr lang="en-US" altLang="it-IT" sz="2500" dirty="0"/>
              <a:t> DM 21 </a:t>
            </a:r>
            <a:r>
              <a:rPr lang="en-US" altLang="it-IT" sz="2500" dirty="0" err="1"/>
              <a:t>novembre</a:t>
            </a:r>
            <a:r>
              <a:rPr lang="en-US" altLang="it-IT" sz="2500" dirty="0"/>
              <a:t> 2001</a:t>
            </a:r>
            <a:endParaRPr lang="it-IT" altLang="it-IT" sz="25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20</a:t>
            </a:fld>
            <a:endParaRPr lang="it-IT" dirty="0"/>
          </a:p>
        </p:txBody>
      </p:sp>
    </p:spTree>
    <p:extLst>
      <p:ext uri="{BB962C8B-B14F-4D97-AF65-F5344CB8AC3E}">
        <p14:creationId xmlns:p14="http://schemas.microsoft.com/office/powerpoint/2010/main" val="1860342593"/>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Modalità applicative – Dividendi maturati nel 2015</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defRPr/>
            </a:pPr>
            <a:r>
              <a:rPr lang="en-US" altLang="it-IT" sz="2000" dirty="0"/>
              <a:t>Per </a:t>
            </a:r>
            <a:r>
              <a:rPr lang="en-US" altLang="it-IT" sz="2000" dirty="0" err="1"/>
              <a:t>il</a:t>
            </a:r>
            <a:r>
              <a:rPr lang="en-US" altLang="it-IT" sz="2000" dirty="0"/>
              <a:t> </a:t>
            </a:r>
            <a:r>
              <a:rPr lang="en-US" altLang="it-IT" sz="2000" b="1" dirty="0"/>
              <a:t>2015</a:t>
            </a:r>
            <a:r>
              <a:rPr lang="en-US" altLang="it-IT" sz="2000" dirty="0"/>
              <a:t>, </a:t>
            </a:r>
            <a:r>
              <a:rPr lang="en-US" altLang="it-IT" sz="2000" dirty="0" err="1"/>
              <a:t>invece</a:t>
            </a:r>
            <a:r>
              <a:rPr lang="en-US" altLang="it-IT" sz="2000" dirty="0"/>
              <a:t>, </a:t>
            </a:r>
            <a:r>
              <a:rPr lang="en-US" altLang="it-IT" sz="2000" dirty="0" err="1"/>
              <a:t>bisogna</a:t>
            </a:r>
            <a:r>
              <a:rPr lang="en-US" altLang="it-IT" sz="2000" dirty="0"/>
              <a:t> </a:t>
            </a:r>
            <a:r>
              <a:rPr lang="en-US" altLang="it-IT" sz="2000" dirty="0" err="1"/>
              <a:t>distinguere</a:t>
            </a:r>
            <a:r>
              <a:rPr lang="en-US" altLang="it-IT" sz="2000" dirty="0"/>
              <a:t> </a:t>
            </a:r>
            <a:r>
              <a:rPr lang="en-US" altLang="it-IT" sz="2000" dirty="0" err="1"/>
              <a:t>tra</a:t>
            </a:r>
            <a:r>
              <a:rPr lang="en-US" altLang="it-IT" sz="2000" dirty="0"/>
              <a:t>:</a:t>
            </a:r>
          </a:p>
          <a:p>
            <a:pPr marL="0" indent="0" algn="just">
              <a:lnSpc>
                <a:spcPts val="3000"/>
              </a:lnSpc>
              <a:spcBef>
                <a:spcPts val="0"/>
              </a:spcBef>
              <a:buFont typeface="Arial" panose="020B0604020202020204" pitchFamily="34" charset="0"/>
              <a:buNone/>
              <a:defRPr/>
            </a:pPr>
            <a:endParaRPr lang="en-US" altLang="it-IT" sz="2000" dirty="0"/>
          </a:p>
          <a:p>
            <a:pPr algn="just">
              <a:lnSpc>
                <a:spcPts val="3000"/>
              </a:lnSpc>
              <a:spcBef>
                <a:spcPts val="0"/>
              </a:spcBef>
              <a:buClrTx/>
              <a:buSzPct val="100000"/>
              <a:buFont typeface="Wingdings" panose="05000000000000000000" pitchFamily="2" charset="2"/>
              <a:buChar char="q"/>
              <a:defRPr/>
            </a:pPr>
            <a:r>
              <a:rPr lang="en-US" altLang="it-IT" sz="2000" dirty="0" err="1"/>
              <a:t>il</a:t>
            </a:r>
            <a:r>
              <a:rPr lang="en-US" altLang="it-IT" sz="2000" dirty="0"/>
              <a:t> </a:t>
            </a:r>
            <a:r>
              <a:rPr lang="en-US" altLang="it-IT" sz="2000" dirty="0" err="1"/>
              <a:t>periodo</a:t>
            </a:r>
            <a:r>
              <a:rPr lang="en-US" altLang="it-IT" sz="2000" dirty="0"/>
              <a:t> dal 01/01/2015 al 10/05/2015, data di </a:t>
            </a:r>
            <a:r>
              <a:rPr lang="en-US" altLang="it-IT" sz="2000" dirty="0" err="1"/>
              <a:t>entrata</a:t>
            </a:r>
            <a:r>
              <a:rPr lang="en-US" altLang="it-IT" sz="2000" dirty="0"/>
              <a:t> in </a:t>
            </a:r>
            <a:r>
              <a:rPr lang="en-US" altLang="it-IT" sz="2000" dirty="0" err="1"/>
              <a:t>vigore</a:t>
            </a:r>
            <a:r>
              <a:rPr lang="en-US" altLang="it-IT" sz="2000" dirty="0"/>
              <a:t> del DM 30 </a:t>
            </a:r>
            <a:r>
              <a:rPr lang="en-US" altLang="it-IT" sz="2000" dirty="0" err="1"/>
              <a:t>marzo</a:t>
            </a:r>
            <a:r>
              <a:rPr lang="en-US" altLang="it-IT" sz="2000" dirty="0"/>
              <a:t> 2015 </a:t>
            </a:r>
            <a:r>
              <a:rPr lang="en-US" altLang="it-IT" sz="2000" dirty="0" err="1"/>
              <a:t>che</a:t>
            </a:r>
            <a:r>
              <a:rPr lang="en-US" altLang="it-IT" sz="2000" dirty="0"/>
              <a:t> ha </a:t>
            </a:r>
            <a:r>
              <a:rPr lang="en-US" altLang="it-IT" sz="2000" dirty="0" err="1"/>
              <a:t>abolito</a:t>
            </a:r>
            <a:r>
              <a:rPr lang="en-US" altLang="it-IT" sz="2000" dirty="0"/>
              <a:t> </a:t>
            </a:r>
            <a:r>
              <a:rPr lang="en-US" altLang="it-IT" sz="2000" dirty="0" err="1"/>
              <a:t>l’art</a:t>
            </a:r>
            <a:r>
              <a:rPr lang="en-US" altLang="it-IT" sz="2000" dirty="0"/>
              <a:t>. 3 del DM 21/11/2001 e ha </a:t>
            </a:r>
            <a:r>
              <a:rPr lang="en-US" altLang="it-IT" sz="2000" dirty="0" err="1"/>
              <a:t>espunto</a:t>
            </a:r>
            <a:r>
              <a:rPr lang="en-US" altLang="it-IT" sz="2000" dirty="0"/>
              <a:t> </a:t>
            </a:r>
            <a:r>
              <a:rPr lang="en-US" altLang="it-IT" sz="2000" dirty="0" err="1"/>
              <a:t>alcuni</a:t>
            </a:r>
            <a:r>
              <a:rPr lang="en-US" altLang="it-IT" sz="2000" dirty="0"/>
              <a:t> </a:t>
            </a:r>
            <a:r>
              <a:rPr lang="en-US" altLang="it-IT" sz="2000" dirty="0" err="1"/>
              <a:t>Paesi</a:t>
            </a:r>
            <a:r>
              <a:rPr lang="en-US" altLang="it-IT" sz="2000" dirty="0"/>
              <a:t> come la Malesia.</a:t>
            </a:r>
            <a:r>
              <a:rPr lang="it-IT" altLang="it-IT" sz="2000" dirty="0"/>
              <a:t> </a:t>
            </a:r>
            <a:r>
              <a:rPr lang="en-US" altLang="it-IT" sz="2000" dirty="0"/>
              <a:t>In </a:t>
            </a:r>
            <a:r>
              <a:rPr lang="en-US" altLang="it-IT" sz="2000" dirty="0" err="1"/>
              <a:t>questa</a:t>
            </a:r>
            <a:r>
              <a:rPr lang="en-US" altLang="it-IT" sz="2000" dirty="0"/>
              <a:t> prima parte </a:t>
            </a:r>
            <a:r>
              <a:rPr lang="en-US" altLang="it-IT" sz="2000" dirty="0" err="1"/>
              <a:t>d’anno</a:t>
            </a:r>
            <a:r>
              <a:rPr lang="en-US" altLang="it-IT" sz="2000" dirty="0"/>
              <a:t>, </a:t>
            </a:r>
            <a:r>
              <a:rPr lang="en-US" altLang="it-IT" sz="2000" b="1" dirty="0"/>
              <a:t>è </a:t>
            </a:r>
            <a:r>
              <a:rPr lang="en-US" altLang="it-IT" sz="2000" b="1" dirty="0" err="1"/>
              <a:t>sufficiente</a:t>
            </a:r>
            <a:r>
              <a:rPr lang="en-US" altLang="it-IT" sz="2000" b="1" dirty="0"/>
              <a:t> </a:t>
            </a:r>
            <a:r>
              <a:rPr lang="en-US" altLang="it-IT" sz="2000" b="1" dirty="0" err="1"/>
              <a:t>che</a:t>
            </a:r>
            <a:r>
              <a:rPr lang="en-US" altLang="it-IT" sz="2000" b="1" dirty="0"/>
              <a:t> lo </a:t>
            </a:r>
            <a:r>
              <a:rPr lang="en-US" altLang="it-IT" sz="2000" b="1" dirty="0" err="1"/>
              <a:t>Stato</a:t>
            </a:r>
            <a:r>
              <a:rPr lang="en-US" altLang="it-IT" sz="2000" b="1" dirty="0"/>
              <a:t> non fosse </a:t>
            </a:r>
            <a:r>
              <a:rPr lang="en-US" altLang="it-IT" sz="2000" b="1" dirty="0" err="1"/>
              <a:t>compreso</a:t>
            </a:r>
            <a:r>
              <a:rPr lang="en-US" altLang="it-IT" sz="2000" b="1" dirty="0"/>
              <a:t> </a:t>
            </a:r>
            <a:r>
              <a:rPr lang="en-US" altLang="it-IT" sz="2000" b="1" dirty="0" err="1"/>
              <a:t>nel</a:t>
            </a:r>
            <a:r>
              <a:rPr lang="en-US" altLang="it-IT" sz="2000" b="1" dirty="0"/>
              <a:t> DM 21 </a:t>
            </a:r>
            <a:r>
              <a:rPr lang="en-US" altLang="it-IT" sz="2000" b="1" dirty="0" err="1"/>
              <a:t>novembre</a:t>
            </a:r>
            <a:r>
              <a:rPr lang="en-US" altLang="it-IT" sz="2000" b="1" dirty="0"/>
              <a:t> 2001</a:t>
            </a:r>
          </a:p>
          <a:p>
            <a:pPr algn="just">
              <a:lnSpc>
                <a:spcPts val="3000"/>
              </a:lnSpc>
              <a:spcBef>
                <a:spcPts val="0"/>
              </a:spcBef>
              <a:buClrTx/>
              <a:buSzPct val="100000"/>
              <a:buFont typeface="Wingdings" panose="05000000000000000000" pitchFamily="2" charset="2"/>
              <a:buChar char="q"/>
              <a:defRPr/>
            </a:pPr>
            <a:endParaRPr lang="en-US" altLang="it-IT" sz="2000" dirty="0"/>
          </a:p>
          <a:p>
            <a:pPr algn="just">
              <a:lnSpc>
                <a:spcPts val="3000"/>
              </a:lnSpc>
              <a:spcBef>
                <a:spcPts val="0"/>
              </a:spcBef>
              <a:buClrTx/>
              <a:buSzPct val="100000"/>
              <a:buFont typeface="Wingdings" panose="05000000000000000000" pitchFamily="2" charset="2"/>
              <a:buChar char="q"/>
              <a:defRPr/>
            </a:pPr>
            <a:r>
              <a:rPr lang="en-US" altLang="it-IT" sz="2000" dirty="0" err="1"/>
              <a:t>il</a:t>
            </a:r>
            <a:r>
              <a:rPr lang="en-US" altLang="it-IT" sz="2000" dirty="0"/>
              <a:t> </a:t>
            </a:r>
            <a:r>
              <a:rPr lang="en-US" altLang="it-IT" sz="2000" dirty="0" err="1"/>
              <a:t>periodo</a:t>
            </a:r>
            <a:r>
              <a:rPr lang="en-US" altLang="it-IT" sz="2000" dirty="0"/>
              <a:t> dall’11/05/2015 al 31/12/2015, al </a:t>
            </a:r>
            <a:r>
              <a:rPr lang="en-US" altLang="it-IT" sz="2000" dirty="0" err="1"/>
              <a:t>contrario</a:t>
            </a:r>
            <a:r>
              <a:rPr lang="en-US" altLang="it-IT" sz="2000" dirty="0"/>
              <a:t>, </a:t>
            </a:r>
            <a:r>
              <a:rPr lang="en-US" altLang="it-IT" sz="2000" dirty="0" err="1"/>
              <a:t>gli</a:t>
            </a:r>
            <a:r>
              <a:rPr lang="en-US" altLang="it-IT" sz="2000" dirty="0"/>
              <a:t> </a:t>
            </a:r>
            <a:r>
              <a:rPr lang="en-US" altLang="it-IT" sz="2000" dirty="0" err="1"/>
              <a:t>utili</a:t>
            </a:r>
            <a:r>
              <a:rPr lang="en-US" altLang="it-IT" sz="2000" dirty="0"/>
              <a:t> </a:t>
            </a:r>
            <a:r>
              <a:rPr lang="en-US" altLang="it-IT" sz="2000" dirty="0" err="1"/>
              <a:t>saranno</a:t>
            </a:r>
            <a:r>
              <a:rPr lang="en-US" altLang="it-IT" sz="2000" dirty="0"/>
              <a:t> </a:t>
            </a:r>
            <a:r>
              <a:rPr lang="en-US" altLang="it-IT" sz="2000" dirty="0" err="1"/>
              <a:t>affrancati</a:t>
            </a:r>
            <a:r>
              <a:rPr lang="en-US" altLang="it-IT" sz="2000" dirty="0"/>
              <a:t> </a:t>
            </a:r>
            <a:r>
              <a:rPr lang="en-US" altLang="it-IT" sz="2000" dirty="0" err="1"/>
              <a:t>dallo</a:t>
            </a:r>
            <a:r>
              <a:rPr lang="en-US" altLang="it-IT" sz="2000" dirty="0"/>
              <a:t> status </a:t>
            </a:r>
            <a:r>
              <a:rPr lang="en-US" altLang="it-IT" sz="2000" dirty="0" err="1"/>
              <a:t>paradisiaco</a:t>
            </a:r>
            <a:r>
              <a:rPr lang="en-US" altLang="it-IT" sz="2000" dirty="0"/>
              <a:t> se </a:t>
            </a:r>
            <a:r>
              <a:rPr lang="en-US" altLang="it-IT" sz="2000" b="1" dirty="0"/>
              <a:t>lo </a:t>
            </a:r>
            <a:r>
              <a:rPr lang="en-US" altLang="it-IT" sz="2000" b="1" dirty="0" err="1"/>
              <a:t>Stato</a:t>
            </a:r>
            <a:r>
              <a:rPr lang="en-US" altLang="it-IT" sz="2000" b="1" dirty="0"/>
              <a:t> non è </a:t>
            </a:r>
            <a:r>
              <a:rPr lang="en-US" altLang="it-IT" sz="2000" b="1" dirty="0" err="1"/>
              <a:t>inserito</a:t>
            </a:r>
            <a:r>
              <a:rPr lang="en-US" altLang="it-IT" sz="2000" b="1" dirty="0"/>
              <a:t> </a:t>
            </a:r>
            <a:r>
              <a:rPr lang="en-US" altLang="it-IT" sz="2000" b="1" dirty="0" err="1"/>
              <a:t>nel</a:t>
            </a:r>
            <a:r>
              <a:rPr lang="en-US" altLang="it-IT" sz="2000" b="1" dirty="0"/>
              <a:t> DM 21/11/2001 </a:t>
            </a:r>
            <a:r>
              <a:rPr lang="en-US" altLang="it-IT" sz="2000" dirty="0"/>
              <a:t>e </a:t>
            </a:r>
            <a:r>
              <a:rPr lang="en-US" altLang="it-IT" sz="2000" dirty="0" err="1"/>
              <a:t>contemporaneamente</a:t>
            </a:r>
            <a:r>
              <a:rPr lang="en-US" altLang="it-IT" sz="2000" dirty="0"/>
              <a:t> </a:t>
            </a:r>
            <a:r>
              <a:rPr lang="en-US" altLang="it-IT" sz="2000" b="1" dirty="0"/>
              <a:t>la </a:t>
            </a:r>
            <a:r>
              <a:rPr lang="en-US" altLang="it-IT" sz="2000" b="1" dirty="0" err="1"/>
              <a:t>società</a:t>
            </a:r>
            <a:r>
              <a:rPr lang="en-US" altLang="it-IT" sz="2000" b="1" dirty="0"/>
              <a:t> non è </a:t>
            </a:r>
            <a:r>
              <a:rPr lang="en-US" altLang="it-IT" sz="2000" b="1" dirty="0" err="1"/>
              <a:t>soggetta</a:t>
            </a:r>
            <a:r>
              <a:rPr lang="en-US" altLang="it-IT" sz="2000" b="1" dirty="0"/>
              <a:t> a un regime </a:t>
            </a:r>
            <a:r>
              <a:rPr lang="en-US" altLang="it-IT" sz="2000" b="1" dirty="0" err="1"/>
              <a:t>fiscale</a:t>
            </a:r>
            <a:r>
              <a:rPr lang="en-US" altLang="it-IT" sz="2000" b="1" dirty="0"/>
              <a:t> </a:t>
            </a:r>
            <a:r>
              <a:rPr lang="en-US" altLang="it-IT" sz="2000" b="1" dirty="0" err="1"/>
              <a:t>speciale</a:t>
            </a:r>
            <a:r>
              <a:rPr lang="en-US" altLang="it-IT" sz="2000" b="1" dirty="0"/>
              <a:t> </a:t>
            </a:r>
            <a:r>
              <a:rPr lang="en-US" altLang="it-IT" sz="2000" b="1" dirty="0" err="1"/>
              <a:t>che</a:t>
            </a:r>
            <a:r>
              <a:rPr lang="en-US" altLang="it-IT" sz="2000" b="1" dirty="0"/>
              <a:t> </a:t>
            </a:r>
            <a:r>
              <a:rPr lang="en-US" altLang="it-IT" sz="2000" b="1" dirty="0" err="1"/>
              <a:t>prevede</a:t>
            </a:r>
            <a:r>
              <a:rPr lang="en-US" altLang="it-IT" sz="2000" b="1" dirty="0"/>
              <a:t> </a:t>
            </a:r>
            <a:r>
              <a:rPr lang="en-US" altLang="it-IT" sz="2000" b="1" dirty="0" err="1"/>
              <a:t>una</a:t>
            </a:r>
            <a:r>
              <a:rPr lang="en-US" altLang="it-IT" sz="2000" b="1" dirty="0"/>
              <a:t> </a:t>
            </a:r>
            <a:r>
              <a:rPr lang="en-US" altLang="it-IT" sz="2000" b="1" dirty="0" err="1"/>
              <a:t>tassazione</a:t>
            </a:r>
            <a:r>
              <a:rPr lang="en-US" altLang="it-IT" sz="2000" b="1" dirty="0"/>
              <a:t> </a:t>
            </a:r>
            <a:r>
              <a:rPr lang="en-US" altLang="it-IT" sz="2000" b="1" dirty="0" err="1"/>
              <a:t>inferiore</a:t>
            </a:r>
            <a:r>
              <a:rPr lang="en-US" altLang="it-IT" sz="2000" b="1" dirty="0"/>
              <a:t> a 50% di </a:t>
            </a:r>
            <a:r>
              <a:rPr lang="en-US" altLang="it-IT" sz="2000" b="1" dirty="0" err="1"/>
              <a:t>quella</a:t>
            </a:r>
            <a:r>
              <a:rPr lang="en-US" altLang="it-IT" sz="2000" b="1" dirty="0"/>
              <a:t> </a:t>
            </a:r>
            <a:r>
              <a:rPr lang="en-US" altLang="it-IT" sz="2000" b="1" dirty="0" err="1"/>
              <a:t>italiana</a:t>
            </a:r>
            <a:r>
              <a:rPr lang="en-US" altLang="it-IT" sz="2000" b="1" dirty="0"/>
              <a:t>.</a:t>
            </a:r>
            <a:endParaRPr lang="it-IT" altLang="it-IT" sz="2000" b="1" dirty="0"/>
          </a:p>
          <a:p>
            <a:pPr marL="0" indent="0" algn="just">
              <a:lnSpc>
                <a:spcPts val="3000"/>
              </a:lnSpc>
              <a:spcBef>
                <a:spcPts val="0"/>
              </a:spcBef>
              <a:buFont typeface="Arial" panose="020B0604020202020204" pitchFamily="34" charset="0"/>
              <a:buNone/>
            </a:pPr>
            <a:endParaRPr lang="it-IT" altLang="it-IT" sz="20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21</a:t>
            </a:fld>
            <a:endParaRPr lang="it-IT" dirty="0"/>
          </a:p>
        </p:txBody>
      </p:sp>
    </p:spTree>
    <p:extLst>
      <p:ext uri="{BB962C8B-B14F-4D97-AF65-F5344CB8AC3E}">
        <p14:creationId xmlns:p14="http://schemas.microsoft.com/office/powerpoint/2010/main" val="3746691292"/>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Modalità applicative – Dividendi maturati dal 2016</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ctr">
              <a:lnSpc>
                <a:spcPts val="3000"/>
              </a:lnSpc>
              <a:spcBef>
                <a:spcPts val="0"/>
              </a:spcBef>
              <a:buFont typeface="Arial" panose="020B0604020202020204" pitchFamily="34" charset="0"/>
              <a:buNone/>
              <a:defRPr/>
            </a:pPr>
            <a:endParaRPr lang="en-US" altLang="it-IT" sz="2500" dirty="0"/>
          </a:p>
          <a:p>
            <a:pPr marL="0" indent="0" algn="ctr">
              <a:lnSpc>
                <a:spcPts val="3000"/>
              </a:lnSpc>
              <a:spcBef>
                <a:spcPts val="0"/>
              </a:spcBef>
              <a:buFont typeface="Arial" panose="020B0604020202020204" pitchFamily="34" charset="0"/>
              <a:buNone/>
              <a:defRPr/>
            </a:pPr>
            <a:endParaRPr lang="en-US" altLang="it-IT" sz="2500" dirty="0"/>
          </a:p>
          <a:p>
            <a:pPr marL="0" indent="0" algn="ctr">
              <a:lnSpc>
                <a:spcPts val="3000"/>
              </a:lnSpc>
              <a:spcBef>
                <a:spcPts val="0"/>
              </a:spcBef>
              <a:buFont typeface="Arial" panose="020B0604020202020204" pitchFamily="34" charset="0"/>
              <a:buNone/>
              <a:defRPr/>
            </a:pPr>
            <a:r>
              <a:rPr lang="en-US" altLang="it-IT" sz="2500" dirty="0"/>
              <a:t>Per </a:t>
            </a:r>
            <a:r>
              <a:rPr lang="en-US" altLang="it-IT" sz="2500" dirty="0" err="1"/>
              <a:t>gli</a:t>
            </a:r>
            <a:r>
              <a:rPr lang="en-US" altLang="it-IT" sz="2500" dirty="0"/>
              <a:t> </a:t>
            </a:r>
            <a:r>
              <a:rPr lang="en-US" altLang="it-IT" sz="2500" dirty="0" err="1"/>
              <a:t>utili</a:t>
            </a:r>
            <a:r>
              <a:rPr lang="en-US" altLang="it-IT" sz="2500" dirty="0"/>
              <a:t> </a:t>
            </a:r>
            <a:r>
              <a:rPr lang="en-US" altLang="it-IT" sz="2500" dirty="0" err="1"/>
              <a:t>maturati</a:t>
            </a:r>
            <a:r>
              <a:rPr lang="en-US" altLang="it-IT" sz="2500" dirty="0"/>
              <a:t> </a:t>
            </a:r>
            <a:r>
              <a:rPr lang="en-US" altLang="it-IT" sz="2500" b="1" dirty="0"/>
              <a:t>dal 2016</a:t>
            </a:r>
            <a:r>
              <a:rPr lang="en-US" altLang="it-IT" sz="2500" dirty="0"/>
              <a:t>,</a:t>
            </a:r>
          </a:p>
          <a:p>
            <a:pPr marL="0" indent="0" algn="ctr">
              <a:lnSpc>
                <a:spcPts val="3000"/>
              </a:lnSpc>
              <a:spcBef>
                <a:spcPts val="0"/>
              </a:spcBef>
              <a:buFont typeface="Arial" panose="020B0604020202020204" pitchFamily="34" charset="0"/>
              <a:buNone/>
              <a:defRPr/>
            </a:pPr>
            <a:endParaRPr lang="en-US" altLang="it-IT" sz="2500" dirty="0"/>
          </a:p>
          <a:p>
            <a:pPr marL="0" indent="0" algn="ctr">
              <a:lnSpc>
                <a:spcPts val="3000"/>
              </a:lnSpc>
              <a:spcBef>
                <a:spcPts val="0"/>
              </a:spcBef>
              <a:buFont typeface="Arial" panose="020B0604020202020204" pitchFamily="34" charset="0"/>
              <a:buNone/>
              <a:defRPr/>
            </a:pPr>
            <a:r>
              <a:rPr lang="en-US" altLang="it-IT" sz="2500" dirty="0" err="1"/>
              <a:t>gli</a:t>
            </a:r>
            <a:r>
              <a:rPr lang="en-US" altLang="it-IT" sz="2500" dirty="0"/>
              <a:t> </a:t>
            </a:r>
            <a:r>
              <a:rPr lang="en-US" altLang="it-IT" sz="2500" dirty="0" err="1"/>
              <a:t>stessi</a:t>
            </a:r>
            <a:r>
              <a:rPr lang="en-US" altLang="it-IT" sz="2500" dirty="0"/>
              <a:t> </a:t>
            </a:r>
            <a:r>
              <a:rPr lang="en-US" altLang="it-IT" sz="2500" dirty="0" err="1"/>
              <a:t>saranno</a:t>
            </a:r>
            <a:r>
              <a:rPr lang="en-US" altLang="it-IT" sz="2500" dirty="0"/>
              <a:t> </a:t>
            </a:r>
            <a:r>
              <a:rPr lang="en-US" altLang="it-IT" sz="2500" dirty="0" err="1"/>
              <a:t>considerati</a:t>
            </a:r>
            <a:r>
              <a:rPr lang="en-US" altLang="it-IT" sz="2500" dirty="0"/>
              <a:t> non </a:t>
            </a:r>
            <a:r>
              <a:rPr lang="en-US" altLang="it-IT" sz="2500" dirty="0" err="1"/>
              <a:t>paradisiaci</a:t>
            </a:r>
            <a:r>
              <a:rPr lang="en-US" altLang="it-IT" sz="2500" dirty="0"/>
              <a:t> se </a:t>
            </a:r>
            <a:r>
              <a:rPr lang="en-US" altLang="it-IT" sz="2500" dirty="0" err="1"/>
              <a:t>maturati</a:t>
            </a:r>
            <a:r>
              <a:rPr lang="en-US" altLang="it-IT" sz="2500" dirty="0"/>
              <a:t> in capo a </a:t>
            </a:r>
            <a:r>
              <a:rPr lang="en-US" altLang="it-IT" sz="2500" dirty="0" err="1"/>
              <a:t>una</a:t>
            </a:r>
            <a:r>
              <a:rPr lang="en-US" altLang="it-IT" sz="2500" dirty="0"/>
              <a:t> </a:t>
            </a:r>
            <a:r>
              <a:rPr lang="en-US" altLang="it-IT" sz="2500" dirty="0" err="1"/>
              <a:t>società</a:t>
            </a:r>
            <a:r>
              <a:rPr lang="en-US" altLang="it-IT" sz="2500" dirty="0"/>
              <a:t> </a:t>
            </a:r>
            <a:r>
              <a:rPr lang="en-US" altLang="it-IT" sz="2500" dirty="0" err="1"/>
              <a:t>soggetta</a:t>
            </a:r>
            <a:r>
              <a:rPr lang="en-US" altLang="it-IT" sz="2500" dirty="0"/>
              <a:t> a un </a:t>
            </a:r>
          </a:p>
          <a:p>
            <a:pPr marL="0" indent="0" algn="ctr">
              <a:lnSpc>
                <a:spcPts val="3000"/>
              </a:lnSpc>
              <a:spcBef>
                <a:spcPts val="0"/>
              </a:spcBef>
              <a:buFont typeface="Arial" panose="020B0604020202020204" pitchFamily="34" charset="0"/>
              <a:buNone/>
              <a:defRPr/>
            </a:pPr>
            <a:endParaRPr lang="en-US" altLang="it-IT" sz="2500" dirty="0"/>
          </a:p>
          <a:p>
            <a:pPr marL="0" indent="0" algn="ctr">
              <a:lnSpc>
                <a:spcPts val="3000"/>
              </a:lnSpc>
              <a:spcBef>
                <a:spcPts val="0"/>
              </a:spcBef>
              <a:buFont typeface="Arial" panose="020B0604020202020204" pitchFamily="34" charset="0"/>
              <a:buNone/>
              <a:defRPr/>
            </a:pPr>
            <a:r>
              <a:rPr lang="en-US" altLang="it-IT" sz="2500" dirty="0"/>
              <a:t>regime </a:t>
            </a:r>
            <a:r>
              <a:rPr lang="en-US" altLang="it-IT" sz="2500" dirty="0" err="1"/>
              <a:t>fiscale</a:t>
            </a:r>
            <a:r>
              <a:rPr lang="en-US" altLang="it-IT" sz="2500" dirty="0"/>
              <a:t> </a:t>
            </a:r>
            <a:r>
              <a:rPr lang="en-US" altLang="it-IT" sz="2500" dirty="0" err="1"/>
              <a:t>ordinario</a:t>
            </a:r>
            <a:r>
              <a:rPr lang="en-US" altLang="it-IT" sz="2500" dirty="0"/>
              <a:t> </a:t>
            </a:r>
          </a:p>
          <a:p>
            <a:pPr marL="0" indent="0" algn="ctr">
              <a:lnSpc>
                <a:spcPts val="3000"/>
              </a:lnSpc>
              <a:spcBef>
                <a:spcPts val="0"/>
              </a:spcBef>
              <a:buFont typeface="Arial" panose="020B0604020202020204" pitchFamily="34" charset="0"/>
              <a:buNone/>
              <a:defRPr/>
            </a:pPr>
            <a:r>
              <a:rPr lang="en-US" altLang="it-IT" sz="2500" dirty="0"/>
              <a:t>o </a:t>
            </a:r>
            <a:r>
              <a:rPr lang="en-US" altLang="it-IT" sz="2500" dirty="0" err="1"/>
              <a:t>speciale</a:t>
            </a:r>
            <a:r>
              <a:rPr lang="en-US" altLang="it-IT" sz="2500" dirty="0"/>
              <a:t> </a:t>
            </a:r>
          </a:p>
          <a:p>
            <a:pPr marL="0" indent="0" algn="ctr">
              <a:lnSpc>
                <a:spcPts val="3000"/>
              </a:lnSpc>
              <a:spcBef>
                <a:spcPts val="0"/>
              </a:spcBef>
              <a:buFont typeface="Arial" panose="020B0604020202020204" pitchFamily="34" charset="0"/>
              <a:buNone/>
              <a:defRPr/>
            </a:pPr>
            <a:r>
              <a:rPr lang="en-US" altLang="it-IT" sz="2500" dirty="0" err="1"/>
              <a:t>superiore</a:t>
            </a:r>
            <a:r>
              <a:rPr lang="en-US" altLang="it-IT" sz="2500" dirty="0"/>
              <a:t> al 50% del </a:t>
            </a:r>
            <a:r>
              <a:rPr lang="en-US" altLang="it-IT" sz="2500" dirty="0" err="1"/>
              <a:t>livello</a:t>
            </a:r>
            <a:r>
              <a:rPr lang="en-US" altLang="it-IT" sz="2500" dirty="0"/>
              <a:t> </a:t>
            </a:r>
            <a:r>
              <a:rPr lang="en-US" altLang="it-IT" sz="2500" dirty="0" err="1"/>
              <a:t>nominale</a:t>
            </a:r>
            <a:r>
              <a:rPr lang="en-US" altLang="it-IT" sz="2500" dirty="0"/>
              <a:t> </a:t>
            </a:r>
            <a:r>
              <a:rPr lang="en-US" altLang="it-IT" sz="2500" dirty="0" err="1"/>
              <a:t>italiano</a:t>
            </a:r>
            <a:r>
              <a:rPr lang="en-US" altLang="it-IT" sz="2500" dirty="0"/>
              <a:t>.</a:t>
            </a:r>
            <a:endParaRPr lang="it-IT" altLang="it-IT" sz="25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22</a:t>
            </a:fld>
            <a:endParaRPr lang="it-IT" dirty="0"/>
          </a:p>
        </p:txBody>
      </p:sp>
    </p:spTree>
    <p:extLst>
      <p:ext uri="{BB962C8B-B14F-4D97-AF65-F5344CB8AC3E}">
        <p14:creationId xmlns:p14="http://schemas.microsoft.com/office/powerpoint/2010/main" val="2518938333"/>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Modalità applicative – Problematiche di coordinamento con la CM 35/2016</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defRPr/>
            </a:pPr>
            <a:r>
              <a:rPr lang="en-US" altLang="it-IT" sz="1600" dirty="0" err="1"/>
              <a:t>Questo</a:t>
            </a:r>
            <a:r>
              <a:rPr lang="en-US" altLang="it-IT" sz="1600" dirty="0"/>
              <a:t> </a:t>
            </a:r>
            <a:r>
              <a:rPr lang="en-US" altLang="it-IT" sz="1600" dirty="0" err="1"/>
              <a:t>intervento</a:t>
            </a:r>
            <a:r>
              <a:rPr lang="en-US" altLang="it-IT" sz="1600" dirty="0"/>
              <a:t> </a:t>
            </a:r>
            <a:r>
              <a:rPr lang="en-US" altLang="it-IT" sz="1600" dirty="0" err="1"/>
              <a:t>normativo</a:t>
            </a:r>
            <a:r>
              <a:rPr lang="en-US" altLang="it-IT" sz="1600" dirty="0"/>
              <a:t> </a:t>
            </a:r>
            <a:r>
              <a:rPr lang="en-US" altLang="it-IT" sz="1600" dirty="0" err="1"/>
              <a:t>contrasta</a:t>
            </a:r>
            <a:r>
              <a:rPr lang="en-US" altLang="it-IT" sz="1600" dirty="0"/>
              <a:t> con la </a:t>
            </a:r>
            <a:r>
              <a:rPr lang="en-US" altLang="it-IT" sz="1600" dirty="0" err="1"/>
              <a:t>Circolare</a:t>
            </a:r>
            <a:r>
              <a:rPr lang="en-US" altLang="it-IT" sz="1600" dirty="0"/>
              <a:t> n. </a:t>
            </a:r>
            <a:r>
              <a:rPr lang="en-US" altLang="it-IT" sz="1600" u="sng" dirty="0"/>
              <a:t>35/2016</a:t>
            </a:r>
            <a:r>
              <a:rPr lang="en-US" altLang="it-IT" sz="1600" dirty="0"/>
              <a:t>, secondo cui, se </a:t>
            </a:r>
            <a:r>
              <a:rPr lang="en-US" altLang="it-IT" sz="1600" dirty="0" err="1"/>
              <a:t>il</a:t>
            </a:r>
            <a:r>
              <a:rPr lang="en-US" altLang="it-IT" sz="1600" dirty="0"/>
              <a:t> </a:t>
            </a:r>
            <a:r>
              <a:rPr lang="en-US" altLang="it-IT" sz="1600" dirty="0" err="1"/>
              <a:t>dividendo</a:t>
            </a:r>
            <a:r>
              <a:rPr lang="en-US" altLang="it-IT" sz="1600" dirty="0"/>
              <a:t> è </a:t>
            </a:r>
            <a:r>
              <a:rPr lang="en-US" altLang="it-IT" sz="1600" b="1" u="sng" dirty="0" err="1"/>
              <a:t>percepito</a:t>
            </a:r>
            <a:r>
              <a:rPr lang="en-US" altLang="it-IT" sz="1600" dirty="0"/>
              <a:t> in un anno in cui la </a:t>
            </a:r>
            <a:r>
              <a:rPr lang="en-US" altLang="it-IT" sz="1600" dirty="0" err="1"/>
              <a:t>società</a:t>
            </a:r>
            <a:r>
              <a:rPr lang="en-US" altLang="it-IT" sz="1600" dirty="0"/>
              <a:t> è </a:t>
            </a:r>
            <a:r>
              <a:rPr lang="en-US" altLang="it-IT" sz="1600" dirty="0" err="1"/>
              <a:t>paradisiaca</a:t>
            </a:r>
            <a:r>
              <a:rPr lang="en-US" altLang="it-IT" sz="1600" dirty="0"/>
              <a:t>, lo </a:t>
            </a:r>
            <a:r>
              <a:rPr lang="en-US" altLang="it-IT" sz="1600" dirty="0" err="1"/>
              <a:t>stesso</a:t>
            </a:r>
            <a:r>
              <a:rPr lang="en-US" altLang="it-IT" sz="1600" dirty="0"/>
              <a:t> </a:t>
            </a:r>
            <a:r>
              <a:rPr lang="en-US" altLang="it-IT" sz="1600" dirty="0" err="1"/>
              <a:t>sarà</a:t>
            </a:r>
            <a:r>
              <a:rPr lang="en-US" altLang="it-IT" sz="1600" dirty="0"/>
              <a:t> “</a:t>
            </a:r>
            <a:r>
              <a:rPr lang="en-US" altLang="it-IT" sz="1600" dirty="0" err="1"/>
              <a:t>contaminato</a:t>
            </a:r>
            <a:r>
              <a:rPr lang="en-US" altLang="it-IT" sz="1600" dirty="0"/>
              <a:t>” </a:t>
            </a:r>
            <a:r>
              <a:rPr lang="en-US" altLang="it-IT" sz="1600" b="1" u="sng" dirty="0"/>
              <a:t>a </a:t>
            </a:r>
            <a:r>
              <a:rPr lang="en-US" altLang="it-IT" sz="1600" b="1" u="sng" dirty="0" err="1"/>
              <a:t>prescindere</a:t>
            </a:r>
            <a:r>
              <a:rPr lang="en-US" altLang="it-IT" sz="1600" b="1" u="sng" dirty="0"/>
              <a:t> dal </a:t>
            </a:r>
            <a:r>
              <a:rPr lang="en-US" altLang="it-IT" sz="1600" b="1" u="sng" dirty="0" err="1"/>
              <a:t>momento</a:t>
            </a:r>
            <a:r>
              <a:rPr lang="en-US" altLang="it-IT" sz="1600" b="1" u="sng" dirty="0"/>
              <a:t> di </a:t>
            </a:r>
            <a:r>
              <a:rPr lang="en-US" altLang="it-IT" sz="1600" b="1" u="sng" dirty="0" err="1"/>
              <a:t>maturazione</a:t>
            </a:r>
            <a:r>
              <a:rPr lang="en-US" altLang="it-IT" sz="1600" b="1" u="sng" dirty="0"/>
              <a:t>.</a:t>
            </a:r>
            <a:endParaRPr lang="it-IT" altLang="it-IT" sz="1600" b="1" u="sng" dirty="0"/>
          </a:p>
          <a:p>
            <a:pPr marL="0" indent="0" algn="just">
              <a:lnSpc>
                <a:spcPts val="3000"/>
              </a:lnSpc>
              <a:spcBef>
                <a:spcPts val="0"/>
              </a:spcBef>
              <a:buFont typeface="Arial" panose="020B0604020202020204" pitchFamily="34" charset="0"/>
              <a:buNone/>
              <a:defRPr/>
            </a:pPr>
            <a:r>
              <a:rPr lang="en-US" altLang="it-IT" sz="1600" dirty="0" err="1"/>
              <a:t>Diversamente</a:t>
            </a:r>
            <a:r>
              <a:rPr lang="en-US" altLang="it-IT" sz="1600" dirty="0"/>
              <a:t>, se lo </a:t>
            </a:r>
            <a:r>
              <a:rPr lang="en-US" altLang="it-IT" sz="1600" dirty="0" err="1"/>
              <a:t>stesso</a:t>
            </a:r>
            <a:r>
              <a:rPr lang="en-US" altLang="it-IT" sz="1600" dirty="0"/>
              <a:t> </a:t>
            </a:r>
            <a:r>
              <a:rPr lang="en-US" altLang="it-IT" sz="1600" dirty="0" err="1"/>
              <a:t>risulta</a:t>
            </a:r>
            <a:r>
              <a:rPr lang="en-US" altLang="it-IT" sz="1600" dirty="0"/>
              <a:t> </a:t>
            </a:r>
            <a:r>
              <a:rPr lang="en-US" altLang="it-IT" sz="1600" dirty="0" err="1"/>
              <a:t>percepito</a:t>
            </a:r>
            <a:r>
              <a:rPr lang="en-US" altLang="it-IT" sz="1600" dirty="0"/>
              <a:t> </a:t>
            </a:r>
            <a:r>
              <a:rPr lang="en-US" altLang="it-IT" sz="1600" dirty="0" err="1"/>
              <a:t>quando</a:t>
            </a:r>
            <a:r>
              <a:rPr lang="en-US" altLang="it-IT" sz="1600" dirty="0"/>
              <a:t> la </a:t>
            </a:r>
            <a:r>
              <a:rPr lang="en-US" altLang="it-IT" sz="1600" dirty="0" err="1"/>
              <a:t>società</a:t>
            </a:r>
            <a:r>
              <a:rPr lang="en-US" altLang="it-IT" sz="1600" dirty="0"/>
              <a:t> non è </a:t>
            </a:r>
            <a:r>
              <a:rPr lang="en-US" altLang="it-IT" sz="1600" dirty="0" err="1"/>
              <a:t>paradisiaca</a:t>
            </a:r>
            <a:r>
              <a:rPr lang="en-US" altLang="it-IT" sz="1600" dirty="0"/>
              <a:t>, </a:t>
            </a:r>
            <a:r>
              <a:rPr lang="en-US" altLang="it-IT" sz="1600" b="1" dirty="0" err="1"/>
              <a:t>si</a:t>
            </a:r>
            <a:r>
              <a:rPr lang="en-US" altLang="it-IT" sz="1600" b="1" dirty="0"/>
              <a:t> </a:t>
            </a:r>
            <a:r>
              <a:rPr lang="en-US" altLang="it-IT" sz="1600" b="1" dirty="0" err="1"/>
              <a:t>deve</a:t>
            </a:r>
            <a:r>
              <a:rPr lang="en-US" altLang="it-IT" sz="1600" b="1" dirty="0"/>
              <a:t> aver </a:t>
            </a:r>
            <a:r>
              <a:rPr lang="en-US" altLang="it-IT" sz="1600" b="1" dirty="0" err="1"/>
              <a:t>riguardo</a:t>
            </a:r>
            <a:r>
              <a:rPr lang="en-US" altLang="it-IT" sz="1600" b="1" dirty="0"/>
              <a:t> al </a:t>
            </a:r>
            <a:r>
              <a:rPr lang="en-US" altLang="it-IT" sz="1600" b="1" dirty="0" err="1"/>
              <a:t>momento</a:t>
            </a:r>
            <a:r>
              <a:rPr lang="en-US" altLang="it-IT" sz="1600" b="1" dirty="0"/>
              <a:t> di </a:t>
            </a:r>
            <a:r>
              <a:rPr lang="en-US" altLang="it-IT" sz="1600" b="1" dirty="0" err="1"/>
              <a:t>maturazione</a:t>
            </a:r>
            <a:r>
              <a:rPr lang="en-US" altLang="it-IT" sz="1600" b="1" dirty="0"/>
              <a:t> </a:t>
            </a:r>
            <a:r>
              <a:rPr lang="en-US" altLang="it-IT" sz="1600" b="1" dirty="0" err="1"/>
              <a:t>dello</a:t>
            </a:r>
            <a:r>
              <a:rPr lang="en-US" altLang="it-IT" sz="1600" b="1" dirty="0"/>
              <a:t> </a:t>
            </a:r>
            <a:r>
              <a:rPr lang="en-US" altLang="it-IT" sz="1600" b="1" dirty="0" err="1"/>
              <a:t>stesso</a:t>
            </a:r>
            <a:r>
              <a:rPr lang="en-US" altLang="it-IT" sz="1600" dirty="0"/>
              <a:t>. Se </a:t>
            </a:r>
            <a:r>
              <a:rPr lang="en-US" altLang="it-IT" sz="1600" dirty="0" err="1"/>
              <a:t>all’epoca</a:t>
            </a:r>
            <a:r>
              <a:rPr lang="en-US" altLang="it-IT" sz="1600" dirty="0"/>
              <a:t> la </a:t>
            </a:r>
            <a:r>
              <a:rPr lang="en-US" altLang="it-IT" sz="1600" dirty="0" err="1"/>
              <a:t>società</a:t>
            </a:r>
            <a:r>
              <a:rPr lang="en-US" altLang="it-IT" sz="1600" dirty="0"/>
              <a:t> era </a:t>
            </a:r>
            <a:r>
              <a:rPr lang="en-US" altLang="it-IT" sz="1600" dirty="0" err="1"/>
              <a:t>paradisiaca</a:t>
            </a:r>
            <a:r>
              <a:rPr lang="en-US" altLang="it-IT" sz="1600" dirty="0"/>
              <a:t>, </a:t>
            </a:r>
            <a:r>
              <a:rPr lang="en-US" altLang="it-IT" sz="1600" dirty="0" err="1"/>
              <a:t>applicando</a:t>
            </a:r>
            <a:r>
              <a:rPr lang="en-US" altLang="it-IT" sz="1600" dirty="0"/>
              <a:t> </a:t>
            </a:r>
            <a:r>
              <a:rPr lang="en-US" altLang="it-IT" sz="1600" b="1" u="sng" dirty="0"/>
              <a:t>le </a:t>
            </a:r>
            <a:r>
              <a:rPr lang="en-US" altLang="it-IT" sz="1600" b="1" u="sng" dirty="0" err="1"/>
              <a:t>regole</a:t>
            </a:r>
            <a:r>
              <a:rPr lang="en-US" altLang="it-IT" sz="1600" b="1" u="sng" dirty="0"/>
              <a:t> </a:t>
            </a:r>
            <a:r>
              <a:rPr lang="en-US" altLang="it-IT" sz="1600" b="1" u="sng" dirty="0" err="1"/>
              <a:t>vigenti</a:t>
            </a:r>
            <a:r>
              <a:rPr lang="en-US" altLang="it-IT" sz="1600" b="1" u="sng" dirty="0"/>
              <a:t> al </a:t>
            </a:r>
            <a:r>
              <a:rPr lang="en-US" altLang="it-IT" sz="1600" b="1" u="sng" dirty="0" err="1"/>
              <a:t>momento</a:t>
            </a:r>
            <a:r>
              <a:rPr lang="en-US" altLang="it-IT" sz="1600" b="1" u="sng" dirty="0"/>
              <a:t> </a:t>
            </a:r>
            <a:r>
              <a:rPr lang="en-US" altLang="it-IT" sz="1600" b="1" u="sng" dirty="0" err="1"/>
              <a:t>della</a:t>
            </a:r>
            <a:r>
              <a:rPr lang="en-US" altLang="it-IT" sz="1600" b="1" u="sng" dirty="0"/>
              <a:t> </a:t>
            </a:r>
            <a:r>
              <a:rPr lang="en-US" altLang="it-IT" sz="1600" b="1" u="sng" dirty="0" err="1"/>
              <a:t>percezione</a:t>
            </a:r>
            <a:r>
              <a:rPr lang="en-US" altLang="it-IT" sz="1600" dirty="0"/>
              <a:t>, </a:t>
            </a:r>
            <a:r>
              <a:rPr lang="en-US" altLang="it-IT" sz="1600" dirty="0" err="1"/>
              <a:t>il</a:t>
            </a:r>
            <a:r>
              <a:rPr lang="en-US" altLang="it-IT" sz="1600" dirty="0"/>
              <a:t> </a:t>
            </a:r>
            <a:r>
              <a:rPr lang="en-US" altLang="it-IT" sz="1600" dirty="0" err="1"/>
              <a:t>dividendo</a:t>
            </a:r>
            <a:r>
              <a:rPr lang="en-US" altLang="it-IT" sz="1600" dirty="0"/>
              <a:t> </a:t>
            </a:r>
            <a:r>
              <a:rPr lang="en-US" altLang="it-IT" sz="1600" dirty="0" err="1"/>
              <a:t>sarà</a:t>
            </a:r>
            <a:r>
              <a:rPr lang="en-US" altLang="it-IT" sz="1600" dirty="0"/>
              <a:t> </a:t>
            </a:r>
            <a:r>
              <a:rPr lang="en-US" altLang="it-IT" sz="1600" dirty="0" err="1"/>
              <a:t>paradisiaco</a:t>
            </a:r>
            <a:r>
              <a:rPr lang="en-US" altLang="it-IT" sz="1600" dirty="0"/>
              <a:t>.</a:t>
            </a:r>
            <a:endParaRPr lang="it-IT" altLang="it-IT" sz="1600" dirty="0"/>
          </a:p>
          <a:p>
            <a:pPr marL="0" indent="0" algn="just">
              <a:lnSpc>
                <a:spcPts val="3000"/>
              </a:lnSpc>
              <a:spcBef>
                <a:spcPts val="0"/>
              </a:spcBef>
              <a:buFont typeface="Arial" panose="020B0604020202020204" pitchFamily="34" charset="0"/>
              <a:buNone/>
              <a:defRPr/>
            </a:pPr>
            <a:r>
              <a:rPr lang="en-US" altLang="it-IT" sz="1600" dirty="0" err="1"/>
              <a:t>L’iter</a:t>
            </a:r>
            <a:r>
              <a:rPr lang="en-US" altLang="it-IT" sz="1600" dirty="0"/>
              <a:t> </a:t>
            </a:r>
            <a:r>
              <a:rPr lang="en-US" altLang="it-IT" sz="1600" dirty="0" err="1"/>
              <a:t>logico</a:t>
            </a:r>
            <a:r>
              <a:rPr lang="en-US" altLang="it-IT" sz="1600" dirty="0"/>
              <a:t> </a:t>
            </a:r>
            <a:r>
              <a:rPr lang="en-US" altLang="it-IT" sz="1600" dirty="0" err="1"/>
              <a:t>che</a:t>
            </a:r>
            <a:r>
              <a:rPr lang="en-US" altLang="it-IT" sz="1600" dirty="0"/>
              <a:t> </a:t>
            </a:r>
            <a:r>
              <a:rPr lang="en-US" altLang="it-IT" sz="1600" dirty="0" err="1"/>
              <a:t>il</a:t>
            </a:r>
            <a:r>
              <a:rPr lang="en-US" altLang="it-IT" sz="1600" dirty="0"/>
              <a:t> </a:t>
            </a:r>
            <a:r>
              <a:rPr lang="en-US" altLang="it-IT" sz="1600" dirty="0" err="1"/>
              <a:t>contribuente</a:t>
            </a:r>
            <a:r>
              <a:rPr lang="en-US" altLang="it-IT" sz="1600" dirty="0"/>
              <a:t> </a:t>
            </a:r>
            <a:r>
              <a:rPr lang="en-US" altLang="it-IT" sz="1600" dirty="0" err="1"/>
              <a:t>deve</a:t>
            </a:r>
            <a:r>
              <a:rPr lang="en-US" altLang="it-IT" sz="1600" dirty="0"/>
              <a:t> </a:t>
            </a:r>
            <a:r>
              <a:rPr lang="en-US" altLang="it-IT" sz="1600" dirty="0" err="1"/>
              <a:t>quindi</a:t>
            </a:r>
            <a:r>
              <a:rPr lang="en-US" altLang="it-IT" sz="1600" dirty="0"/>
              <a:t> </a:t>
            </a:r>
            <a:r>
              <a:rPr lang="en-US" altLang="it-IT" sz="1600" dirty="0" err="1"/>
              <a:t>seguire</a:t>
            </a:r>
            <a:r>
              <a:rPr lang="en-US" altLang="it-IT" sz="1600" dirty="0"/>
              <a:t> è:</a:t>
            </a:r>
          </a:p>
          <a:p>
            <a:pPr marL="360363" indent="-360363" algn="just">
              <a:lnSpc>
                <a:spcPts val="3000"/>
              </a:lnSpc>
              <a:spcBef>
                <a:spcPts val="0"/>
              </a:spcBef>
              <a:buClrTx/>
              <a:buSzPct val="100000"/>
              <a:buFont typeface="Wingdings" panose="05000000000000000000" pitchFamily="2" charset="2"/>
              <a:buChar char="§"/>
              <a:defRPr/>
            </a:pPr>
            <a:r>
              <a:rPr lang="en-US" altLang="it-IT" sz="1600" dirty="0" err="1"/>
              <a:t>Applicazione</a:t>
            </a:r>
            <a:r>
              <a:rPr lang="en-US" altLang="it-IT" sz="1600" dirty="0"/>
              <a:t> del comma 1007?</a:t>
            </a:r>
            <a:endParaRPr lang="it-IT" altLang="it-IT" sz="1600" dirty="0"/>
          </a:p>
          <a:p>
            <a:pPr marL="360363" indent="-360363" algn="just">
              <a:lnSpc>
                <a:spcPts val="3000"/>
              </a:lnSpc>
              <a:spcBef>
                <a:spcPts val="0"/>
              </a:spcBef>
              <a:buClrTx/>
              <a:buSzPct val="100000"/>
              <a:buFont typeface="Wingdings" panose="05000000000000000000" pitchFamily="2" charset="2"/>
              <a:buChar char="§"/>
              <a:defRPr/>
            </a:pPr>
            <a:r>
              <a:rPr lang="en-US" altLang="it-IT" sz="1600" dirty="0"/>
              <a:t>Se la </a:t>
            </a:r>
            <a:r>
              <a:rPr lang="en-US" altLang="it-IT" sz="1600" dirty="0" err="1"/>
              <a:t>risposta</a:t>
            </a:r>
            <a:r>
              <a:rPr lang="en-US" altLang="it-IT" sz="1600" dirty="0"/>
              <a:t> è </a:t>
            </a:r>
            <a:r>
              <a:rPr lang="en-US" altLang="it-IT" sz="1600" dirty="0" err="1"/>
              <a:t>affermativa</a:t>
            </a:r>
            <a:r>
              <a:rPr lang="en-US" altLang="it-IT" sz="1600" dirty="0"/>
              <a:t>, la </a:t>
            </a:r>
            <a:r>
              <a:rPr lang="en-US" altLang="it-IT" sz="1600" dirty="0" err="1"/>
              <a:t>questione</a:t>
            </a:r>
            <a:r>
              <a:rPr lang="en-US" altLang="it-IT" sz="1600" dirty="0"/>
              <a:t> è </a:t>
            </a:r>
            <a:r>
              <a:rPr lang="en-US" altLang="it-IT" sz="1600" dirty="0" err="1"/>
              <a:t>risolta</a:t>
            </a:r>
            <a:r>
              <a:rPr lang="en-US" altLang="it-IT" sz="1600" dirty="0"/>
              <a:t> e non serve </a:t>
            </a:r>
            <a:r>
              <a:rPr lang="en-US" altLang="it-IT" sz="1600" dirty="0" err="1"/>
              <a:t>esaminare</a:t>
            </a:r>
            <a:r>
              <a:rPr lang="en-US" altLang="it-IT" sz="1600" dirty="0"/>
              <a:t> la circ. n. 35/2016</a:t>
            </a:r>
          </a:p>
          <a:p>
            <a:pPr marL="360363" indent="-360363" algn="just">
              <a:lnSpc>
                <a:spcPts val="3000"/>
              </a:lnSpc>
              <a:spcBef>
                <a:spcPts val="0"/>
              </a:spcBef>
              <a:buClrTx/>
              <a:buSzPct val="100000"/>
              <a:buFont typeface="Wingdings" panose="05000000000000000000" pitchFamily="2" charset="2"/>
              <a:buChar char="§"/>
              <a:defRPr/>
            </a:pPr>
            <a:r>
              <a:rPr lang="en-US" altLang="it-IT" sz="1600" dirty="0" err="1"/>
              <a:t>Tuttavia</a:t>
            </a:r>
            <a:r>
              <a:rPr lang="en-US" altLang="it-IT" sz="1600" dirty="0"/>
              <a:t>, se </a:t>
            </a:r>
            <a:r>
              <a:rPr lang="en-US" altLang="it-IT" sz="1600" dirty="0" err="1"/>
              <a:t>il</a:t>
            </a:r>
            <a:r>
              <a:rPr lang="en-US" altLang="it-IT" sz="1600" dirty="0"/>
              <a:t> comma 1007 non </a:t>
            </a:r>
            <a:r>
              <a:rPr lang="en-US" altLang="it-IT" sz="1600" dirty="0" err="1"/>
              <a:t>trova</a:t>
            </a:r>
            <a:r>
              <a:rPr lang="en-US" altLang="it-IT" sz="1600" dirty="0"/>
              <a:t> </a:t>
            </a:r>
            <a:r>
              <a:rPr lang="en-US" altLang="it-IT" sz="1600" dirty="0" err="1"/>
              <a:t>applicazione</a:t>
            </a:r>
            <a:r>
              <a:rPr lang="en-US" altLang="it-IT" sz="1600" dirty="0"/>
              <a:t>, </a:t>
            </a:r>
            <a:r>
              <a:rPr lang="en-US" altLang="it-IT" sz="1600" dirty="0" err="1"/>
              <a:t>allora</a:t>
            </a:r>
            <a:r>
              <a:rPr lang="en-US" altLang="it-IT" sz="1600" dirty="0"/>
              <a:t> </a:t>
            </a:r>
            <a:r>
              <a:rPr lang="en-US" altLang="it-IT" sz="1600" dirty="0" err="1"/>
              <a:t>l’esame</a:t>
            </a:r>
            <a:r>
              <a:rPr lang="en-US" altLang="it-IT" sz="1600" dirty="0"/>
              <a:t> </a:t>
            </a:r>
            <a:r>
              <a:rPr lang="en-US" altLang="it-IT" sz="1600" dirty="0" err="1"/>
              <a:t>della</a:t>
            </a:r>
            <a:r>
              <a:rPr lang="en-US" altLang="it-IT" sz="1600" dirty="0"/>
              <a:t> </a:t>
            </a:r>
            <a:r>
              <a:rPr lang="en-US" altLang="it-IT" sz="1600" dirty="0" err="1"/>
              <a:t>circolare</a:t>
            </a:r>
            <a:r>
              <a:rPr lang="en-US" altLang="it-IT" sz="1600" dirty="0"/>
              <a:t> n. 35 è </a:t>
            </a:r>
            <a:r>
              <a:rPr lang="en-US" altLang="it-IT" sz="1600" dirty="0" err="1"/>
              <a:t>ancora</a:t>
            </a:r>
            <a:r>
              <a:rPr lang="en-US" altLang="it-IT" sz="1600" dirty="0"/>
              <a:t> </a:t>
            </a:r>
            <a:r>
              <a:rPr lang="en-US" altLang="it-IT" sz="1600" dirty="0" err="1"/>
              <a:t>attuale</a:t>
            </a:r>
            <a:r>
              <a:rPr lang="en-US" altLang="it-IT" sz="1600" dirty="0"/>
              <a:t>.</a:t>
            </a:r>
            <a:endParaRPr lang="it-IT" altLang="it-IT" sz="1600" dirty="0"/>
          </a:p>
          <a:p>
            <a:pPr marL="0" indent="0" algn="just">
              <a:lnSpc>
                <a:spcPts val="3000"/>
              </a:lnSpc>
              <a:spcBef>
                <a:spcPts val="0"/>
              </a:spcBef>
              <a:buFont typeface="Arial" panose="020B0604020202020204" pitchFamily="34" charset="0"/>
              <a:buNone/>
            </a:pPr>
            <a:endParaRPr lang="it-IT" altLang="it-IT" sz="16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23</a:t>
            </a:fld>
            <a:endParaRPr lang="it-IT" dirty="0"/>
          </a:p>
        </p:txBody>
      </p:sp>
    </p:spTree>
    <p:extLst>
      <p:ext uri="{BB962C8B-B14F-4D97-AF65-F5344CB8AC3E}">
        <p14:creationId xmlns:p14="http://schemas.microsoft.com/office/powerpoint/2010/main" val="2100825256"/>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Modalità applicative – Problematiche di coordinamento con la CM 35/2016 </a:t>
            </a:r>
            <a:r>
              <a:rPr lang="it-IT" sz="1800" i="1" dirty="0"/>
              <a:t>(segue)</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1800" dirty="0"/>
              <a:t>Si supponga, ad esempio, che una società della </a:t>
            </a:r>
            <a:r>
              <a:rPr lang="it-IT" altLang="it-IT" sz="1800" b="1" dirty="0"/>
              <a:t>Malesia </a:t>
            </a:r>
            <a:r>
              <a:rPr lang="it-IT" altLang="it-IT" sz="1800" dirty="0"/>
              <a:t>distribuisca un dividendo, maturato nel 2014, durante il 2018.</a:t>
            </a:r>
          </a:p>
          <a:p>
            <a:pPr marL="0" indent="0" algn="just">
              <a:lnSpc>
                <a:spcPts val="3000"/>
              </a:lnSpc>
              <a:spcBef>
                <a:spcPts val="0"/>
              </a:spcBef>
              <a:buFont typeface="Arial" panose="020B0604020202020204" pitchFamily="34" charset="0"/>
              <a:buNone/>
            </a:pPr>
            <a:endParaRPr lang="it-IT" altLang="it-IT" sz="1800" dirty="0"/>
          </a:p>
          <a:p>
            <a:pPr marL="0" indent="0" algn="just">
              <a:lnSpc>
                <a:spcPts val="3000"/>
              </a:lnSpc>
              <a:spcBef>
                <a:spcPts val="0"/>
              </a:spcBef>
              <a:buFont typeface="Arial" panose="020B0604020202020204" pitchFamily="34" charset="0"/>
              <a:buNone/>
            </a:pPr>
            <a:r>
              <a:rPr lang="it-IT" altLang="it-IT" sz="1800" dirty="0"/>
              <a:t>A partire dal 2009 le società di capitali in Malesia sono soggette a un’imposta </a:t>
            </a:r>
            <a:r>
              <a:rPr lang="it-IT" altLang="it-IT" sz="1800" b="1" dirty="0"/>
              <a:t>sui redditi societari del 25%. </a:t>
            </a:r>
            <a:r>
              <a:rPr lang="it-IT" altLang="it-IT" sz="1800" dirty="0"/>
              <a:t>La Malesia, inoltre, </a:t>
            </a:r>
            <a:r>
              <a:rPr lang="it-IT" altLang="it-IT" sz="1800" b="1" dirty="0"/>
              <a:t>è stata espunta dal DM 21 novembre 2001 con effetto dall’11 maggio 2015.</a:t>
            </a:r>
          </a:p>
          <a:p>
            <a:pPr marL="0" indent="0" algn="just">
              <a:lnSpc>
                <a:spcPts val="3000"/>
              </a:lnSpc>
              <a:spcBef>
                <a:spcPts val="0"/>
              </a:spcBef>
              <a:buFont typeface="Arial" panose="020B0604020202020204" pitchFamily="34" charset="0"/>
              <a:buNone/>
            </a:pPr>
            <a:endParaRPr lang="it-IT" altLang="it-IT" sz="1800" b="1" dirty="0"/>
          </a:p>
          <a:p>
            <a:pPr marL="0" indent="0" algn="just">
              <a:lnSpc>
                <a:spcPts val="3000"/>
              </a:lnSpc>
              <a:spcBef>
                <a:spcPts val="0"/>
              </a:spcBef>
              <a:buFont typeface="Arial" panose="020B0604020202020204" pitchFamily="34" charset="0"/>
              <a:buNone/>
            </a:pPr>
            <a:r>
              <a:rPr lang="en-US" altLang="it-IT" sz="1800" dirty="0"/>
              <a:t>La </a:t>
            </a:r>
            <a:r>
              <a:rPr lang="en-US" altLang="it-IT" sz="1800" dirty="0" err="1"/>
              <a:t>stessa</a:t>
            </a:r>
            <a:r>
              <a:rPr lang="en-US" altLang="it-IT" sz="1800" dirty="0"/>
              <a:t> circ. n. 35/2016 </a:t>
            </a:r>
            <a:r>
              <a:rPr lang="en-US" altLang="it-IT" sz="1800" dirty="0" err="1"/>
              <a:t>chiarisce</a:t>
            </a:r>
            <a:r>
              <a:rPr lang="en-US" altLang="it-IT" sz="1800" dirty="0"/>
              <a:t> al </a:t>
            </a:r>
            <a:r>
              <a:rPr lang="en-US" altLang="it-IT" sz="1800" dirty="0" err="1"/>
              <a:t>riguardo</a:t>
            </a:r>
            <a:r>
              <a:rPr lang="en-US" altLang="it-IT" sz="1800" dirty="0"/>
              <a:t> </a:t>
            </a:r>
            <a:r>
              <a:rPr lang="en-US" altLang="it-IT" sz="1800" dirty="0" err="1"/>
              <a:t>che</a:t>
            </a:r>
            <a:r>
              <a:rPr lang="en-US" altLang="it-IT" sz="1800" dirty="0"/>
              <a:t> </a:t>
            </a:r>
            <a:r>
              <a:rPr lang="en-US" altLang="it-IT" sz="1800" dirty="0" err="1"/>
              <a:t>i</a:t>
            </a:r>
            <a:r>
              <a:rPr lang="en-US" altLang="it-IT" sz="1800" dirty="0"/>
              <a:t> </a:t>
            </a:r>
            <a:r>
              <a:rPr lang="en-US" altLang="it-IT" sz="1800" dirty="0" err="1"/>
              <a:t>dividendi</a:t>
            </a:r>
            <a:r>
              <a:rPr lang="en-US" altLang="it-IT" sz="1800" dirty="0"/>
              <a:t> </a:t>
            </a:r>
            <a:r>
              <a:rPr lang="en-US" altLang="it-IT" sz="1800" dirty="0" err="1"/>
              <a:t>provenienti</a:t>
            </a:r>
            <a:r>
              <a:rPr lang="en-US" altLang="it-IT" sz="1800" dirty="0"/>
              <a:t>, ad </a:t>
            </a:r>
            <a:r>
              <a:rPr lang="en-US" altLang="it-IT" sz="1800" dirty="0" err="1"/>
              <a:t>esempio</a:t>
            </a:r>
            <a:r>
              <a:rPr lang="en-US" altLang="it-IT" sz="1800" dirty="0"/>
              <a:t>, </a:t>
            </a:r>
            <a:r>
              <a:rPr lang="en-US" altLang="it-IT" sz="1800" dirty="0" err="1"/>
              <a:t>dalla</a:t>
            </a:r>
            <a:r>
              <a:rPr lang="en-US" altLang="it-IT" sz="1800" dirty="0"/>
              <a:t> Malesia e </a:t>
            </a:r>
            <a:r>
              <a:rPr lang="en-US" altLang="it-IT" sz="1800" dirty="0" err="1"/>
              <a:t>percepiti</a:t>
            </a:r>
            <a:r>
              <a:rPr lang="en-US" altLang="it-IT" sz="1800" dirty="0"/>
              <a:t> dal socio </a:t>
            </a:r>
            <a:r>
              <a:rPr lang="en-US" altLang="it-IT" sz="1800" dirty="0" err="1"/>
              <a:t>italiano</a:t>
            </a:r>
            <a:r>
              <a:rPr lang="en-US" altLang="it-IT" sz="1800" dirty="0"/>
              <a:t> </a:t>
            </a:r>
            <a:r>
              <a:rPr lang="en-US" altLang="it-IT" sz="1800" b="1" dirty="0"/>
              <a:t>prima </a:t>
            </a:r>
            <a:r>
              <a:rPr lang="en-US" altLang="it-IT" sz="1800" dirty="0" err="1"/>
              <a:t>dell’entrata</a:t>
            </a:r>
            <a:r>
              <a:rPr lang="en-US" altLang="it-IT" sz="1800" dirty="0"/>
              <a:t> in </a:t>
            </a:r>
            <a:r>
              <a:rPr lang="en-US" altLang="it-IT" sz="1800" dirty="0" err="1"/>
              <a:t>vigore</a:t>
            </a:r>
            <a:r>
              <a:rPr lang="en-US" altLang="it-IT" sz="1800" dirty="0"/>
              <a:t> del DM 30 </a:t>
            </a:r>
            <a:r>
              <a:rPr lang="en-US" altLang="it-IT" sz="1800" dirty="0" err="1"/>
              <a:t>marzo</a:t>
            </a:r>
            <a:r>
              <a:rPr lang="en-US" altLang="it-IT" sz="1800" dirty="0"/>
              <a:t> 2015 (</a:t>
            </a:r>
            <a:r>
              <a:rPr lang="en-US" altLang="it-IT" sz="1800" dirty="0" err="1"/>
              <a:t>decorrente</a:t>
            </a:r>
            <a:r>
              <a:rPr lang="en-US" altLang="it-IT" sz="1800" dirty="0"/>
              <a:t> </a:t>
            </a:r>
            <a:r>
              <a:rPr lang="en-US" altLang="it-IT" sz="1800" dirty="0" err="1"/>
              <a:t>dalla</a:t>
            </a:r>
            <a:r>
              <a:rPr lang="en-US" altLang="it-IT" sz="1800" dirty="0"/>
              <a:t> data di </a:t>
            </a:r>
            <a:r>
              <a:rPr lang="en-US" altLang="it-IT" sz="1800" dirty="0" err="1"/>
              <a:t>pubblica-zione</a:t>
            </a:r>
            <a:r>
              <a:rPr lang="en-US" altLang="it-IT" sz="1800" dirty="0"/>
              <a:t> del citato </a:t>
            </a:r>
            <a:r>
              <a:rPr lang="en-US" altLang="it-IT" sz="1800" dirty="0" err="1"/>
              <a:t>decreto</a:t>
            </a:r>
            <a:r>
              <a:rPr lang="en-US" altLang="it-IT" sz="1800" dirty="0"/>
              <a:t> in </a:t>
            </a:r>
            <a:r>
              <a:rPr lang="en-US" altLang="it-IT" sz="1800" dirty="0" err="1"/>
              <a:t>Gazzetta</a:t>
            </a:r>
            <a:r>
              <a:rPr lang="en-US" altLang="it-IT" sz="1800" dirty="0"/>
              <a:t> </a:t>
            </a:r>
            <a:r>
              <a:rPr lang="en-US" altLang="it-IT" sz="1800" dirty="0" err="1"/>
              <a:t>Ufficiale</a:t>
            </a:r>
            <a:r>
              <a:rPr lang="en-US" altLang="it-IT" sz="1800" dirty="0"/>
              <a:t>, </a:t>
            </a:r>
            <a:r>
              <a:rPr lang="en-US" altLang="it-IT" sz="1800" dirty="0" err="1"/>
              <a:t>avvenuta</a:t>
            </a:r>
            <a:r>
              <a:rPr lang="en-US" altLang="it-IT" sz="1800" dirty="0"/>
              <a:t> l’11/05/2015) </a:t>
            </a:r>
            <a:r>
              <a:rPr lang="en-US" altLang="it-IT" sz="1800" b="1" u="sng" dirty="0" err="1"/>
              <a:t>saranno</a:t>
            </a:r>
            <a:r>
              <a:rPr lang="en-US" altLang="it-IT" sz="1800" b="1" u="sng" dirty="0"/>
              <a:t> da </a:t>
            </a:r>
            <a:r>
              <a:rPr lang="en-US" altLang="it-IT" sz="1800" b="1" u="sng" dirty="0" err="1"/>
              <a:t>considerare</a:t>
            </a:r>
            <a:r>
              <a:rPr lang="en-US" altLang="it-IT" sz="1800" b="1" u="sng" dirty="0"/>
              <a:t> </a:t>
            </a:r>
            <a:r>
              <a:rPr lang="en-US" altLang="it-IT" sz="1800" b="1" u="sng" dirty="0" err="1"/>
              <a:t>provenienti</a:t>
            </a:r>
            <a:r>
              <a:rPr lang="en-US" altLang="it-IT" sz="1800" b="1" u="sng" dirty="0"/>
              <a:t> da un </a:t>
            </a:r>
            <a:r>
              <a:rPr lang="en-US" altLang="it-IT" sz="1800" b="1" u="sng" dirty="0" err="1"/>
              <a:t>Paese</a:t>
            </a:r>
            <a:r>
              <a:rPr lang="en-US" altLang="it-IT" sz="1800" b="1" u="sng" dirty="0"/>
              <a:t> a </a:t>
            </a:r>
            <a:r>
              <a:rPr lang="en-US" altLang="it-IT" sz="1800" b="1" u="sng" dirty="0" err="1"/>
              <a:t>fiscalità</a:t>
            </a:r>
            <a:r>
              <a:rPr lang="en-US" altLang="it-IT" sz="1800" b="1" u="sng" dirty="0"/>
              <a:t> </a:t>
            </a:r>
            <a:r>
              <a:rPr lang="en-US" altLang="it-IT" sz="1800" b="1" u="sng" dirty="0" err="1"/>
              <a:t>privilegiata</a:t>
            </a:r>
            <a:r>
              <a:rPr lang="en-US" altLang="it-IT" sz="1800" b="1" u="sng" dirty="0"/>
              <a:t>.</a:t>
            </a:r>
            <a:endParaRPr lang="it-IT" altLang="it-IT" sz="1800" b="1" u="sng" dirty="0"/>
          </a:p>
          <a:p>
            <a:pPr marL="0" indent="0">
              <a:lnSpc>
                <a:spcPts val="3000"/>
              </a:lnSpc>
              <a:spcBef>
                <a:spcPts val="0"/>
              </a:spcBef>
              <a:buFont typeface="Arial" panose="020B0604020202020204" pitchFamily="34" charset="0"/>
              <a:buNone/>
            </a:pPr>
            <a:endParaRPr lang="it-IT" altLang="it-IT" sz="1400" dirty="0"/>
          </a:p>
          <a:p>
            <a:pPr marL="0" indent="0" algn="just">
              <a:lnSpc>
                <a:spcPts val="3000"/>
              </a:lnSpc>
              <a:spcBef>
                <a:spcPts val="0"/>
              </a:spcBef>
              <a:buFont typeface="Arial" panose="020B0604020202020204" pitchFamily="34" charset="0"/>
              <a:buNone/>
            </a:pPr>
            <a:endParaRPr lang="it-IT" altLang="it-IT" sz="18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24</a:t>
            </a:fld>
            <a:endParaRPr lang="it-IT" dirty="0"/>
          </a:p>
        </p:txBody>
      </p:sp>
    </p:spTree>
    <p:extLst>
      <p:ext uri="{BB962C8B-B14F-4D97-AF65-F5344CB8AC3E}">
        <p14:creationId xmlns:p14="http://schemas.microsoft.com/office/powerpoint/2010/main" val="3272251528"/>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Modalità applicative – Problematiche di coordinamento con la CM 35/2016 </a:t>
            </a:r>
            <a:r>
              <a:rPr lang="it-IT" sz="1800" i="1" dirty="0"/>
              <a:t>(segue)</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defRPr/>
            </a:pPr>
            <a:r>
              <a:rPr lang="en-US" altLang="it-IT" sz="2000" dirty="0" err="1"/>
              <a:t>L’analisi</a:t>
            </a:r>
            <a:r>
              <a:rPr lang="en-US" altLang="it-IT" sz="2000" dirty="0"/>
              <a:t> </a:t>
            </a:r>
            <a:r>
              <a:rPr lang="en-US" altLang="it-IT" sz="2000" dirty="0" err="1"/>
              <a:t>richiede</a:t>
            </a:r>
            <a:r>
              <a:rPr lang="en-US" altLang="it-IT" sz="2000" dirty="0"/>
              <a:t> </a:t>
            </a:r>
            <a:r>
              <a:rPr lang="en-US" altLang="it-IT" sz="2000" dirty="0" err="1"/>
              <a:t>il</a:t>
            </a:r>
            <a:r>
              <a:rPr lang="en-US" altLang="it-IT" sz="2000" dirty="0"/>
              <a:t> </a:t>
            </a:r>
            <a:r>
              <a:rPr lang="en-US" altLang="it-IT" sz="2000" dirty="0" err="1"/>
              <a:t>preventivo</a:t>
            </a:r>
            <a:r>
              <a:rPr lang="en-US" altLang="it-IT" sz="2000" dirty="0"/>
              <a:t> </a:t>
            </a:r>
            <a:r>
              <a:rPr lang="en-US" altLang="it-IT" sz="2000" dirty="0" err="1"/>
              <a:t>esame</a:t>
            </a:r>
            <a:r>
              <a:rPr lang="en-US" altLang="it-IT" sz="2000" dirty="0"/>
              <a:t> del comma 1007. </a:t>
            </a:r>
          </a:p>
          <a:p>
            <a:pPr marL="0" indent="0" algn="just">
              <a:lnSpc>
                <a:spcPts val="3000"/>
              </a:lnSpc>
              <a:spcBef>
                <a:spcPts val="0"/>
              </a:spcBef>
              <a:buFont typeface="Arial" panose="020B0604020202020204" pitchFamily="34" charset="0"/>
              <a:buNone/>
              <a:defRPr/>
            </a:pPr>
            <a:endParaRPr lang="en-US" altLang="it-IT" sz="2000" dirty="0"/>
          </a:p>
          <a:p>
            <a:pPr marL="0" indent="0" algn="just">
              <a:lnSpc>
                <a:spcPts val="3000"/>
              </a:lnSpc>
              <a:spcBef>
                <a:spcPts val="0"/>
              </a:spcBef>
              <a:buFont typeface="Arial" panose="020B0604020202020204" pitchFamily="34" charset="0"/>
              <a:buNone/>
              <a:defRPr/>
            </a:pPr>
            <a:r>
              <a:rPr lang="en-US" altLang="it-IT" sz="2000" dirty="0"/>
              <a:t>La </a:t>
            </a:r>
            <a:r>
              <a:rPr lang="en-US" altLang="it-IT" sz="2000" dirty="0" err="1"/>
              <a:t>domanda</a:t>
            </a:r>
            <a:r>
              <a:rPr lang="en-US" altLang="it-IT" sz="2000" dirty="0"/>
              <a:t> da </a:t>
            </a:r>
            <a:r>
              <a:rPr lang="en-US" altLang="it-IT" sz="2000" dirty="0" err="1"/>
              <a:t>porsi</a:t>
            </a:r>
            <a:r>
              <a:rPr lang="en-US" altLang="it-IT" sz="2000" dirty="0"/>
              <a:t> è la </a:t>
            </a:r>
            <a:r>
              <a:rPr lang="en-US" altLang="it-IT" sz="2000" dirty="0" err="1"/>
              <a:t>seguente</a:t>
            </a:r>
            <a:r>
              <a:rPr lang="en-US" altLang="it-IT" sz="2000" dirty="0"/>
              <a:t>: </a:t>
            </a:r>
            <a:r>
              <a:rPr lang="en-US" altLang="it-IT" sz="2000" dirty="0" err="1"/>
              <a:t>gli</a:t>
            </a:r>
            <a:r>
              <a:rPr lang="en-US" altLang="it-IT" sz="2000" dirty="0"/>
              <a:t> </a:t>
            </a:r>
            <a:r>
              <a:rPr lang="en-US" altLang="it-IT" sz="2000" dirty="0" err="1"/>
              <a:t>utili</a:t>
            </a:r>
            <a:r>
              <a:rPr lang="en-US" altLang="it-IT" sz="2000" dirty="0"/>
              <a:t> del 2014 </a:t>
            </a:r>
            <a:r>
              <a:rPr lang="en-US" altLang="it-IT" sz="2000" dirty="0" err="1"/>
              <a:t>sono</a:t>
            </a:r>
            <a:r>
              <a:rPr lang="en-US" altLang="it-IT" sz="2000" dirty="0"/>
              <a:t> </a:t>
            </a:r>
            <a:r>
              <a:rPr lang="en-US" altLang="it-IT" sz="2000" dirty="0" err="1"/>
              <a:t>maturati</a:t>
            </a:r>
            <a:r>
              <a:rPr lang="en-US" altLang="it-IT" sz="2000" dirty="0"/>
              <a:t> in un </a:t>
            </a:r>
            <a:r>
              <a:rPr lang="en-US" altLang="it-IT" sz="2000" dirty="0" err="1"/>
              <a:t>Paese</a:t>
            </a:r>
            <a:r>
              <a:rPr lang="en-US" altLang="it-IT" sz="2000" dirty="0"/>
              <a:t> non a </a:t>
            </a:r>
            <a:r>
              <a:rPr lang="en-US" altLang="it-IT" sz="2000" dirty="0" err="1"/>
              <a:t>fiscalità</a:t>
            </a:r>
            <a:r>
              <a:rPr lang="en-US" altLang="it-IT" sz="2000" dirty="0"/>
              <a:t> </a:t>
            </a:r>
            <a:r>
              <a:rPr lang="en-US" altLang="it-IT" sz="2000" dirty="0" err="1"/>
              <a:t>privilegiata</a:t>
            </a:r>
            <a:r>
              <a:rPr lang="en-US" altLang="it-IT" sz="2000" dirty="0"/>
              <a:t> secondo le </a:t>
            </a:r>
            <a:r>
              <a:rPr lang="en-US" altLang="it-IT" sz="2000" dirty="0" err="1"/>
              <a:t>regole</a:t>
            </a:r>
            <a:r>
              <a:rPr lang="en-US" altLang="it-IT" sz="2000" dirty="0"/>
              <a:t> </a:t>
            </a:r>
            <a:r>
              <a:rPr lang="en-US" altLang="it-IT" sz="2000" dirty="0" err="1"/>
              <a:t>vigenti</a:t>
            </a:r>
            <a:r>
              <a:rPr lang="en-US" altLang="it-IT" sz="2000" dirty="0"/>
              <a:t> </a:t>
            </a:r>
            <a:r>
              <a:rPr lang="en-US" altLang="it-IT" sz="2000" i="1" dirty="0"/>
              <a:t>pro tempore</a:t>
            </a:r>
            <a:r>
              <a:rPr lang="en-US" altLang="it-IT" sz="2000" dirty="0"/>
              <a:t>?</a:t>
            </a:r>
            <a:endParaRPr lang="it-IT" altLang="it-IT" sz="2000" dirty="0"/>
          </a:p>
          <a:p>
            <a:pPr marL="0" indent="0" algn="just">
              <a:lnSpc>
                <a:spcPts val="3000"/>
              </a:lnSpc>
              <a:spcBef>
                <a:spcPts val="0"/>
              </a:spcBef>
              <a:buFont typeface="Arial" panose="020B0604020202020204" pitchFamily="34" charset="0"/>
              <a:buNone/>
              <a:defRPr/>
            </a:pPr>
            <a:r>
              <a:rPr lang="en-US" altLang="it-IT" sz="2000" b="1" dirty="0"/>
              <a:t>La </a:t>
            </a:r>
            <a:r>
              <a:rPr lang="en-US" altLang="it-IT" sz="2000" b="1" dirty="0" err="1"/>
              <a:t>risposta</a:t>
            </a:r>
            <a:r>
              <a:rPr lang="en-US" altLang="it-IT" sz="2000" b="1" dirty="0"/>
              <a:t> è </a:t>
            </a:r>
            <a:r>
              <a:rPr lang="en-US" altLang="it-IT" sz="2000" b="1" dirty="0" err="1"/>
              <a:t>negativa</a:t>
            </a:r>
            <a:r>
              <a:rPr lang="en-US" altLang="it-IT" sz="2000" b="1" dirty="0"/>
              <a:t> in </a:t>
            </a:r>
            <a:r>
              <a:rPr lang="en-US" altLang="it-IT" sz="2000" b="1" dirty="0" err="1"/>
              <a:t>quanto</a:t>
            </a:r>
            <a:r>
              <a:rPr lang="en-US" altLang="it-IT" sz="2000" b="1" dirty="0"/>
              <a:t> la Malesia era </a:t>
            </a:r>
            <a:r>
              <a:rPr lang="en-US" altLang="it-IT" sz="2000" b="1" dirty="0" err="1"/>
              <a:t>inclusa</a:t>
            </a:r>
            <a:r>
              <a:rPr lang="en-US" altLang="it-IT" sz="2000" b="1" dirty="0"/>
              <a:t> </a:t>
            </a:r>
            <a:r>
              <a:rPr lang="en-US" altLang="it-IT" sz="2000" b="1" dirty="0" err="1"/>
              <a:t>nel</a:t>
            </a:r>
            <a:r>
              <a:rPr lang="en-US" altLang="it-IT" sz="2000" b="1" dirty="0"/>
              <a:t> </a:t>
            </a:r>
            <a:r>
              <a:rPr lang="en-US" altLang="it-IT" sz="2000" b="1" dirty="0" err="1"/>
              <a:t>decreto</a:t>
            </a:r>
            <a:r>
              <a:rPr lang="en-US" altLang="it-IT" sz="2000" b="1" dirty="0"/>
              <a:t>. A </a:t>
            </a:r>
            <a:r>
              <a:rPr lang="en-US" altLang="it-IT" sz="2000" b="1" dirty="0" err="1"/>
              <a:t>questo</a:t>
            </a:r>
            <a:r>
              <a:rPr lang="en-US" altLang="it-IT" sz="2000" b="1" dirty="0"/>
              <a:t> </a:t>
            </a:r>
            <a:r>
              <a:rPr lang="en-US" altLang="it-IT" sz="2000" b="1" dirty="0" err="1"/>
              <a:t>punto</a:t>
            </a:r>
            <a:r>
              <a:rPr lang="en-US" altLang="it-IT" sz="2000" b="1" dirty="0"/>
              <a:t> </a:t>
            </a:r>
            <a:r>
              <a:rPr lang="en-US" altLang="it-IT" sz="2000" b="1" dirty="0" err="1"/>
              <a:t>si</a:t>
            </a:r>
            <a:r>
              <a:rPr lang="en-US" altLang="it-IT" sz="2000" b="1" dirty="0"/>
              <a:t> </a:t>
            </a:r>
            <a:r>
              <a:rPr lang="en-US" altLang="it-IT" sz="2000" b="1" dirty="0" err="1"/>
              <a:t>deve</a:t>
            </a:r>
            <a:r>
              <a:rPr lang="en-US" altLang="it-IT" sz="2000" b="1" dirty="0"/>
              <a:t> </a:t>
            </a:r>
            <a:r>
              <a:rPr lang="en-US" altLang="it-IT" sz="2000" b="1" dirty="0" err="1"/>
              <a:t>rilevare</a:t>
            </a:r>
            <a:r>
              <a:rPr lang="en-US" altLang="it-IT" sz="2000" b="1" dirty="0"/>
              <a:t> </a:t>
            </a:r>
            <a:r>
              <a:rPr lang="en-US" altLang="it-IT" sz="2000" b="1" dirty="0" err="1"/>
              <a:t>l’inoperatività</a:t>
            </a:r>
            <a:r>
              <a:rPr lang="en-US" altLang="it-IT" sz="2000" b="1" dirty="0"/>
              <a:t> del comma 1007.</a:t>
            </a:r>
          </a:p>
          <a:p>
            <a:pPr marL="0" indent="0" algn="just">
              <a:lnSpc>
                <a:spcPts val="3000"/>
              </a:lnSpc>
              <a:spcBef>
                <a:spcPts val="0"/>
              </a:spcBef>
              <a:buFont typeface="Arial" panose="020B0604020202020204" pitchFamily="34" charset="0"/>
              <a:buNone/>
              <a:defRPr/>
            </a:pPr>
            <a:endParaRPr lang="en-US" altLang="it-IT" sz="2000" dirty="0"/>
          </a:p>
          <a:p>
            <a:pPr marL="0" indent="0" algn="just">
              <a:lnSpc>
                <a:spcPts val="3000"/>
              </a:lnSpc>
              <a:spcBef>
                <a:spcPts val="0"/>
              </a:spcBef>
              <a:buFont typeface="Arial" panose="020B0604020202020204" pitchFamily="34" charset="0"/>
              <a:buNone/>
              <a:defRPr/>
            </a:pPr>
            <a:r>
              <a:rPr lang="en-US" altLang="it-IT" sz="2000" dirty="0"/>
              <a:t>Si </a:t>
            </a:r>
            <a:r>
              <a:rPr lang="en-US" altLang="it-IT" sz="2000" dirty="0" err="1"/>
              <a:t>dovrà</a:t>
            </a:r>
            <a:r>
              <a:rPr lang="en-US" altLang="it-IT" sz="2000" dirty="0"/>
              <a:t> </a:t>
            </a:r>
            <a:r>
              <a:rPr lang="en-US" altLang="it-IT" sz="2000" dirty="0" err="1"/>
              <a:t>continuare</a:t>
            </a:r>
            <a:r>
              <a:rPr lang="en-US" altLang="it-IT" sz="2000" dirty="0"/>
              <a:t> a </a:t>
            </a:r>
            <a:r>
              <a:rPr lang="en-US" altLang="it-IT" sz="2000" dirty="0" err="1"/>
              <a:t>utilizzare</a:t>
            </a:r>
            <a:r>
              <a:rPr lang="en-US" altLang="it-IT" sz="2000" dirty="0"/>
              <a:t> </a:t>
            </a:r>
            <a:r>
              <a:rPr lang="en-US" altLang="it-IT" sz="2000" dirty="0" err="1"/>
              <a:t>i</a:t>
            </a:r>
            <a:r>
              <a:rPr lang="en-US" altLang="it-IT" sz="2000" dirty="0"/>
              <a:t> </a:t>
            </a:r>
            <a:r>
              <a:rPr lang="en-US" altLang="it-IT" sz="2000" dirty="0" err="1"/>
              <a:t>criteri</a:t>
            </a:r>
            <a:r>
              <a:rPr lang="en-US" altLang="it-IT" sz="2000" dirty="0"/>
              <a:t> </a:t>
            </a:r>
            <a:r>
              <a:rPr lang="en-US" altLang="it-IT" sz="2000" dirty="0" err="1"/>
              <a:t>della</a:t>
            </a:r>
            <a:r>
              <a:rPr lang="en-US" altLang="it-IT" sz="2000" dirty="0"/>
              <a:t> </a:t>
            </a:r>
            <a:r>
              <a:rPr lang="en-US" altLang="it-IT" sz="2000" dirty="0" err="1"/>
              <a:t>circolare</a:t>
            </a:r>
            <a:r>
              <a:rPr lang="en-US" altLang="it-IT" sz="2000" dirty="0"/>
              <a:t> n. 35/2016. </a:t>
            </a:r>
          </a:p>
          <a:p>
            <a:pPr marL="0" indent="0" algn="just">
              <a:lnSpc>
                <a:spcPts val="3000"/>
              </a:lnSpc>
              <a:spcBef>
                <a:spcPts val="0"/>
              </a:spcBef>
              <a:buFont typeface="Arial" panose="020B0604020202020204" pitchFamily="34" charset="0"/>
              <a:buNone/>
              <a:defRPr/>
            </a:pPr>
            <a:r>
              <a:rPr lang="en-US" altLang="it-IT" sz="2000" dirty="0" err="1"/>
              <a:t>Nel</a:t>
            </a:r>
            <a:r>
              <a:rPr lang="en-US" altLang="it-IT" sz="2000" dirty="0"/>
              <a:t> 2018 lo </a:t>
            </a:r>
            <a:r>
              <a:rPr lang="en-US" altLang="it-IT" sz="2000" dirty="0" err="1"/>
              <a:t>Stato</a:t>
            </a:r>
            <a:r>
              <a:rPr lang="en-US" altLang="it-IT" sz="2000" dirty="0"/>
              <a:t> </a:t>
            </a:r>
            <a:r>
              <a:rPr lang="en-US" altLang="it-IT" sz="2000" dirty="0" err="1"/>
              <a:t>estero</a:t>
            </a:r>
            <a:r>
              <a:rPr lang="en-US" altLang="it-IT" sz="2000" dirty="0"/>
              <a:t> non è </a:t>
            </a:r>
            <a:r>
              <a:rPr lang="en-US" altLang="it-IT" sz="2000" dirty="0" err="1"/>
              <a:t>paradisiaco</a:t>
            </a:r>
            <a:r>
              <a:rPr lang="en-US" altLang="it-IT" sz="2000" dirty="0"/>
              <a:t> in </a:t>
            </a:r>
            <a:r>
              <a:rPr lang="en-US" altLang="it-IT" sz="2000" dirty="0" err="1"/>
              <a:t>quanto</a:t>
            </a:r>
            <a:r>
              <a:rPr lang="en-US" altLang="it-IT" sz="2000" dirty="0"/>
              <a:t> </a:t>
            </a:r>
            <a:r>
              <a:rPr lang="en-US" altLang="it-IT" sz="2000" dirty="0" err="1"/>
              <a:t>il</a:t>
            </a:r>
            <a:r>
              <a:rPr lang="en-US" altLang="it-IT" sz="2000" dirty="0"/>
              <a:t> </a:t>
            </a:r>
            <a:r>
              <a:rPr lang="en-US" altLang="it-IT" sz="2000" dirty="0" err="1"/>
              <a:t>livello</a:t>
            </a:r>
            <a:r>
              <a:rPr lang="en-US" altLang="it-IT" sz="2000" dirty="0"/>
              <a:t> </a:t>
            </a:r>
            <a:r>
              <a:rPr lang="en-US" altLang="it-IT" sz="2000" dirty="0" err="1"/>
              <a:t>impositivo</a:t>
            </a:r>
            <a:r>
              <a:rPr lang="en-US" altLang="it-IT" sz="2000" dirty="0"/>
              <a:t> è </a:t>
            </a:r>
            <a:r>
              <a:rPr lang="en-US" altLang="it-IT" sz="2000" dirty="0" err="1"/>
              <a:t>superiore</a:t>
            </a:r>
            <a:r>
              <a:rPr lang="en-US" altLang="it-IT" sz="2000" dirty="0"/>
              <a:t> al 50% di </a:t>
            </a:r>
            <a:r>
              <a:rPr lang="en-US" altLang="it-IT" sz="2000" dirty="0" err="1"/>
              <a:t>quello</a:t>
            </a:r>
            <a:r>
              <a:rPr lang="en-US" altLang="it-IT" sz="2000" dirty="0"/>
              <a:t> </a:t>
            </a:r>
            <a:r>
              <a:rPr lang="en-US" altLang="it-IT" sz="2000" dirty="0" err="1"/>
              <a:t>italiano</a:t>
            </a:r>
            <a:r>
              <a:rPr lang="en-US" altLang="it-IT" sz="2000" dirty="0"/>
              <a:t>.</a:t>
            </a:r>
            <a:endParaRPr lang="it-IT" altLang="it-IT" sz="2000" dirty="0"/>
          </a:p>
          <a:p>
            <a:pPr marL="0" indent="0" algn="just">
              <a:lnSpc>
                <a:spcPts val="3000"/>
              </a:lnSpc>
              <a:spcBef>
                <a:spcPts val="0"/>
              </a:spcBef>
              <a:buFont typeface="Arial" panose="020B0604020202020204" pitchFamily="34" charset="0"/>
              <a:buNone/>
              <a:defRPr/>
            </a:pPr>
            <a:r>
              <a:rPr lang="en-US" altLang="it-IT" sz="2000" dirty="0"/>
              <a:t>Lo step </a:t>
            </a:r>
            <a:r>
              <a:rPr lang="en-US" altLang="it-IT" sz="2000" dirty="0" err="1"/>
              <a:t>successivo</a:t>
            </a:r>
            <a:r>
              <a:rPr lang="en-US" altLang="it-IT" sz="2000" dirty="0"/>
              <a:t>, </a:t>
            </a:r>
            <a:r>
              <a:rPr lang="en-US" altLang="it-IT" sz="2000" dirty="0" err="1"/>
              <a:t>sempre</a:t>
            </a:r>
            <a:r>
              <a:rPr lang="en-US" altLang="it-IT" sz="2000" dirty="0"/>
              <a:t> secondo la circ. n. 35, </a:t>
            </a:r>
            <a:r>
              <a:rPr lang="en-US" altLang="it-IT" sz="2000" dirty="0" err="1"/>
              <a:t>sarà</a:t>
            </a:r>
            <a:r>
              <a:rPr lang="en-US" altLang="it-IT" sz="2000" dirty="0"/>
              <a:t> </a:t>
            </a:r>
            <a:r>
              <a:rPr lang="en-US" altLang="it-IT" sz="2000" dirty="0" err="1"/>
              <a:t>quello</a:t>
            </a:r>
            <a:r>
              <a:rPr lang="en-US" altLang="it-IT" sz="2000" dirty="0"/>
              <a:t> di </a:t>
            </a:r>
            <a:r>
              <a:rPr lang="en-US" altLang="it-IT" sz="2000" dirty="0" err="1"/>
              <a:t>valutare</a:t>
            </a:r>
            <a:r>
              <a:rPr lang="en-US" altLang="it-IT" sz="2000" dirty="0"/>
              <a:t> se la Malesia era </a:t>
            </a:r>
            <a:r>
              <a:rPr lang="en-US" altLang="it-IT" sz="2000" dirty="0" err="1"/>
              <a:t>paradisiaca</a:t>
            </a:r>
            <a:r>
              <a:rPr lang="en-US" altLang="it-IT" sz="2000" dirty="0"/>
              <a:t> </a:t>
            </a:r>
            <a:r>
              <a:rPr lang="en-US" altLang="it-IT" sz="2000" dirty="0" err="1"/>
              <a:t>nel</a:t>
            </a:r>
            <a:r>
              <a:rPr lang="en-US" altLang="it-IT" sz="2000" dirty="0"/>
              <a:t> 2014.</a:t>
            </a:r>
            <a:endParaRPr lang="it-IT" altLang="it-IT" sz="20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25</a:t>
            </a:fld>
            <a:endParaRPr lang="it-IT" dirty="0"/>
          </a:p>
        </p:txBody>
      </p:sp>
    </p:spTree>
    <p:extLst>
      <p:ext uri="{BB962C8B-B14F-4D97-AF65-F5344CB8AC3E}">
        <p14:creationId xmlns:p14="http://schemas.microsoft.com/office/powerpoint/2010/main" val="444281313"/>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Modalità applicative – Problematiche di coordinamento con la CM 35/2016 </a:t>
            </a:r>
            <a:r>
              <a:rPr lang="it-IT" sz="1800" i="1" dirty="0"/>
              <a:t>(segue)</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defRPr/>
            </a:pPr>
            <a:r>
              <a:rPr lang="en-US" altLang="it-IT" sz="2000" dirty="0"/>
              <a:t>La </a:t>
            </a:r>
            <a:r>
              <a:rPr lang="en-US" altLang="it-IT" sz="2000" dirty="0" err="1"/>
              <a:t>risposta</a:t>
            </a:r>
            <a:r>
              <a:rPr lang="en-US" altLang="it-IT" sz="2000" dirty="0"/>
              <a:t> è </a:t>
            </a:r>
            <a:r>
              <a:rPr lang="en-US" altLang="it-IT" sz="2000" dirty="0" err="1"/>
              <a:t>negativa</a:t>
            </a:r>
            <a:r>
              <a:rPr lang="en-US" altLang="it-IT" sz="2000" dirty="0"/>
              <a:t> in </a:t>
            </a:r>
            <a:r>
              <a:rPr lang="en-US" altLang="it-IT" sz="2000" dirty="0" err="1"/>
              <a:t>quanto</a:t>
            </a:r>
            <a:r>
              <a:rPr lang="en-US" altLang="it-IT" sz="2000" dirty="0"/>
              <a:t>, </a:t>
            </a:r>
            <a:r>
              <a:rPr lang="en-US" altLang="it-IT" sz="2000" dirty="0" err="1"/>
              <a:t>diversamente</a:t>
            </a:r>
            <a:r>
              <a:rPr lang="en-US" altLang="it-IT" sz="2000" dirty="0"/>
              <a:t> dal test del comma 1007, la </a:t>
            </a:r>
            <a:r>
              <a:rPr lang="en-US" altLang="it-IT" sz="2000" dirty="0" err="1"/>
              <a:t>circolare</a:t>
            </a:r>
            <a:r>
              <a:rPr lang="en-US" altLang="it-IT" sz="2000" dirty="0"/>
              <a:t> n. 35 </a:t>
            </a:r>
            <a:r>
              <a:rPr lang="en-US" altLang="it-IT" sz="2000" dirty="0" err="1"/>
              <a:t>richiede</a:t>
            </a:r>
            <a:r>
              <a:rPr lang="en-US" altLang="it-IT" sz="2000" dirty="0"/>
              <a:t> </a:t>
            </a:r>
            <a:r>
              <a:rPr lang="en-US" altLang="it-IT" sz="2000" b="1" dirty="0"/>
              <a:t>la </a:t>
            </a:r>
            <a:r>
              <a:rPr lang="en-US" altLang="it-IT" sz="2000" b="1" dirty="0" err="1"/>
              <a:t>valutazione</a:t>
            </a:r>
            <a:r>
              <a:rPr lang="en-US" altLang="it-IT" sz="2000" b="1" dirty="0"/>
              <a:t> </a:t>
            </a:r>
            <a:r>
              <a:rPr lang="en-US" altLang="it-IT" sz="2000" b="1" dirty="0" err="1"/>
              <a:t>dell’esercizio</a:t>
            </a:r>
            <a:r>
              <a:rPr lang="en-US" altLang="it-IT" sz="2000" b="1" dirty="0"/>
              <a:t> </a:t>
            </a:r>
            <a:r>
              <a:rPr lang="en-US" altLang="it-IT" sz="2000" b="1" dirty="0" err="1"/>
              <a:t>pregresso</a:t>
            </a:r>
            <a:r>
              <a:rPr lang="en-US" altLang="it-IT" sz="2000" b="1" dirty="0"/>
              <a:t> secondo le </a:t>
            </a:r>
            <a:r>
              <a:rPr lang="en-US" altLang="it-IT" sz="2000" b="1" dirty="0" err="1"/>
              <a:t>regole</a:t>
            </a:r>
            <a:r>
              <a:rPr lang="en-US" altLang="it-IT" sz="2000" b="1" dirty="0"/>
              <a:t> </a:t>
            </a:r>
            <a:r>
              <a:rPr lang="en-US" altLang="it-IT" sz="2000" b="1" dirty="0" err="1"/>
              <a:t>attuali</a:t>
            </a:r>
            <a:r>
              <a:rPr lang="en-US" altLang="it-IT" sz="2000" b="1" dirty="0"/>
              <a:t> e non secondo </a:t>
            </a:r>
            <a:r>
              <a:rPr lang="en-US" altLang="it-IT" sz="2000" b="1" dirty="0" err="1"/>
              <a:t>quelle</a:t>
            </a:r>
            <a:r>
              <a:rPr lang="en-US" altLang="it-IT" sz="2000" b="1" dirty="0"/>
              <a:t> </a:t>
            </a:r>
            <a:r>
              <a:rPr lang="en-US" altLang="it-IT" sz="2000" b="1" dirty="0" err="1"/>
              <a:t>vigenti</a:t>
            </a:r>
            <a:r>
              <a:rPr lang="en-US" altLang="it-IT" sz="2000" b="1" dirty="0"/>
              <a:t> </a:t>
            </a:r>
            <a:r>
              <a:rPr lang="en-US" altLang="it-IT" sz="2000" b="1" i="1" dirty="0"/>
              <a:t>pro tempore</a:t>
            </a:r>
            <a:r>
              <a:rPr lang="en-US" altLang="it-IT" sz="2000" b="1" dirty="0"/>
              <a:t>.</a:t>
            </a:r>
            <a:endParaRPr lang="it-IT" altLang="it-IT" sz="2000" b="1" dirty="0"/>
          </a:p>
          <a:p>
            <a:pPr marL="0" indent="0" algn="just">
              <a:lnSpc>
                <a:spcPts val="3000"/>
              </a:lnSpc>
              <a:spcBef>
                <a:spcPts val="0"/>
              </a:spcBef>
              <a:buFont typeface="Arial" panose="020B0604020202020204" pitchFamily="34" charset="0"/>
              <a:buNone/>
              <a:defRPr/>
            </a:pPr>
            <a:endParaRPr lang="en-US" altLang="it-IT" sz="2000" dirty="0"/>
          </a:p>
          <a:p>
            <a:pPr marL="0" indent="0">
              <a:lnSpc>
                <a:spcPts val="3000"/>
              </a:lnSpc>
              <a:spcBef>
                <a:spcPts val="0"/>
              </a:spcBef>
              <a:buFont typeface="Arial" panose="020B0604020202020204" pitchFamily="34" charset="0"/>
              <a:buNone/>
              <a:defRPr/>
            </a:pPr>
            <a:r>
              <a:rPr lang="en-US" altLang="it-IT" sz="2000" dirty="0"/>
              <a:t>La </a:t>
            </a:r>
            <a:r>
              <a:rPr lang="en-US" altLang="it-IT" sz="2000" dirty="0" err="1"/>
              <a:t>tassazione</a:t>
            </a:r>
            <a:r>
              <a:rPr lang="en-US" altLang="it-IT" sz="2000" dirty="0"/>
              <a:t> del 25% </a:t>
            </a:r>
            <a:r>
              <a:rPr lang="en-US" altLang="it-IT" sz="2000" dirty="0" err="1"/>
              <a:t>risulterà</a:t>
            </a:r>
            <a:r>
              <a:rPr lang="en-US" altLang="it-IT" sz="2000" dirty="0"/>
              <a:t> </a:t>
            </a:r>
            <a:r>
              <a:rPr lang="en-US" altLang="it-IT" sz="2000" dirty="0" err="1"/>
              <a:t>adeguata</a:t>
            </a:r>
            <a:r>
              <a:rPr lang="en-US" altLang="it-IT" sz="2000" dirty="0"/>
              <a:t> </a:t>
            </a:r>
            <a:r>
              <a:rPr lang="en-US" altLang="it-IT" sz="2000" dirty="0" err="1"/>
              <a:t>anche</a:t>
            </a:r>
            <a:r>
              <a:rPr lang="en-US" altLang="it-IT" sz="2000" dirty="0"/>
              <a:t> </a:t>
            </a:r>
            <a:r>
              <a:rPr lang="en-US" altLang="it-IT" sz="2000" dirty="0" err="1"/>
              <a:t>nel</a:t>
            </a:r>
            <a:r>
              <a:rPr lang="en-US" altLang="it-IT" sz="2000" dirty="0"/>
              <a:t> 2009 </a:t>
            </a:r>
            <a:r>
              <a:rPr lang="en-US" altLang="it-IT" sz="2000" dirty="0" err="1"/>
              <a:t>ed</a:t>
            </a:r>
            <a:r>
              <a:rPr lang="en-US" altLang="it-IT" sz="2000" dirty="0"/>
              <a:t> </a:t>
            </a:r>
            <a:r>
              <a:rPr lang="en-US" altLang="it-IT" sz="2000" dirty="0" err="1"/>
              <a:t>il</a:t>
            </a:r>
            <a:r>
              <a:rPr lang="en-US" altLang="it-IT" sz="2000" dirty="0"/>
              <a:t> </a:t>
            </a:r>
            <a:r>
              <a:rPr lang="en-US" altLang="it-IT" sz="2000" dirty="0" err="1"/>
              <a:t>dividendo</a:t>
            </a:r>
            <a:r>
              <a:rPr lang="en-US" altLang="it-IT" sz="2000" dirty="0"/>
              <a:t> </a:t>
            </a:r>
            <a:r>
              <a:rPr lang="en-US" altLang="it-IT" sz="2000" dirty="0" err="1"/>
              <a:t>risulterà</a:t>
            </a:r>
            <a:r>
              <a:rPr lang="en-US" altLang="it-IT" sz="2000" dirty="0"/>
              <a:t> </a:t>
            </a:r>
            <a:r>
              <a:rPr lang="en-US" altLang="it-IT" sz="2000" dirty="0" err="1"/>
              <a:t>pertanto</a:t>
            </a:r>
            <a:r>
              <a:rPr lang="en-US" altLang="it-IT" sz="2000" dirty="0"/>
              <a:t> </a:t>
            </a:r>
            <a:r>
              <a:rPr lang="en-US" altLang="it-IT" sz="2000" dirty="0" err="1"/>
              <a:t>affrancato</a:t>
            </a:r>
            <a:r>
              <a:rPr lang="en-US" altLang="it-IT" sz="2000" dirty="0"/>
              <a:t> </a:t>
            </a:r>
            <a:r>
              <a:rPr lang="en-US" altLang="it-IT" sz="2000" dirty="0" err="1"/>
              <a:t>dallo</a:t>
            </a:r>
            <a:r>
              <a:rPr lang="en-US" altLang="it-IT" sz="2000" dirty="0"/>
              <a:t> status </a:t>
            </a:r>
            <a:r>
              <a:rPr lang="en-US" altLang="it-IT" sz="2000" dirty="0" err="1"/>
              <a:t>paradisiaco</a:t>
            </a:r>
            <a:r>
              <a:rPr lang="en-US" altLang="it-IT" sz="2000" dirty="0"/>
              <a:t>.</a:t>
            </a:r>
            <a:endParaRPr lang="it-IT" altLang="it-IT" sz="20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26</a:t>
            </a:fld>
            <a:endParaRPr lang="it-IT" dirty="0"/>
          </a:p>
        </p:txBody>
      </p:sp>
    </p:spTree>
    <p:extLst>
      <p:ext uri="{BB962C8B-B14F-4D97-AF65-F5344CB8AC3E}">
        <p14:creationId xmlns:p14="http://schemas.microsoft.com/office/powerpoint/2010/main" val="3505550795"/>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Art. 89, comma 3, TUIR</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ctr" eaLnBrk="1" hangingPunct="1">
              <a:lnSpc>
                <a:spcPts val="3000"/>
              </a:lnSpc>
              <a:spcBef>
                <a:spcPct val="0"/>
              </a:spcBef>
              <a:buFont typeface="Arial" panose="020B0604020202020204" pitchFamily="34" charset="0"/>
              <a:buNone/>
            </a:pPr>
            <a:endParaRPr lang="it-IT" altLang="it-IT" sz="2500" dirty="0"/>
          </a:p>
          <a:p>
            <a:pPr marL="0" indent="0" algn="ctr" eaLnBrk="1" hangingPunct="1">
              <a:lnSpc>
                <a:spcPts val="3000"/>
              </a:lnSpc>
              <a:spcBef>
                <a:spcPct val="0"/>
              </a:spcBef>
              <a:buFont typeface="Arial" panose="020B0604020202020204" pitchFamily="34" charset="0"/>
              <a:buNone/>
            </a:pPr>
            <a:endParaRPr lang="it-IT" altLang="it-IT" sz="2500" dirty="0"/>
          </a:p>
          <a:p>
            <a:pPr marL="0" indent="0" algn="ctr" eaLnBrk="1" hangingPunct="1">
              <a:lnSpc>
                <a:spcPts val="3000"/>
              </a:lnSpc>
              <a:spcBef>
                <a:spcPct val="0"/>
              </a:spcBef>
              <a:buFont typeface="Arial" panose="020B0604020202020204" pitchFamily="34" charset="0"/>
              <a:buNone/>
            </a:pPr>
            <a:endParaRPr lang="it-IT" altLang="it-IT" sz="2500" dirty="0"/>
          </a:p>
          <a:p>
            <a:pPr marL="0" indent="0" algn="ctr" eaLnBrk="1" hangingPunct="1">
              <a:lnSpc>
                <a:spcPts val="3000"/>
              </a:lnSpc>
              <a:spcBef>
                <a:spcPct val="0"/>
              </a:spcBef>
              <a:buFont typeface="Arial" panose="020B0604020202020204" pitchFamily="34" charset="0"/>
              <a:buNone/>
            </a:pPr>
            <a:endParaRPr lang="it-IT" altLang="it-IT" sz="2500" dirty="0"/>
          </a:p>
          <a:p>
            <a:pPr marL="0" indent="0" algn="ctr" eaLnBrk="1" hangingPunct="1">
              <a:lnSpc>
                <a:spcPts val="3000"/>
              </a:lnSpc>
              <a:spcBef>
                <a:spcPct val="0"/>
              </a:spcBef>
              <a:buFont typeface="Arial" panose="020B0604020202020204" pitchFamily="34" charset="0"/>
              <a:buNone/>
            </a:pPr>
            <a:r>
              <a:rPr lang="it-IT" altLang="it-IT" sz="2500" dirty="0"/>
              <a:t>Limitazione dell’imponibilità dei dividendi </a:t>
            </a:r>
            <a:r>
              <a:rPr lang="it-IT" altLang="it-IT" sz="2500" dirty="0" err="1"/>
              <a:t>black</a:t>
            </a:r>
            <a:r>
              <a:rPr lang="it-IT" altLang="it-IT" sz="2500" dirty="0"/>
              <a:t> list:</a:t>
            </a:r>
          </a:p>
          <a:p>
            <a:pPr marL="0" indent="0" algn="ctr" eaLnBrk="1" hangingPunct="1">
              <a:lnSpc>
                <a:spcPts val="3000"/>
              </a:lnSpc>
              <a:spcBef>
                <a:spcPct val="0"/>
              </a:spcBef>
              <a:buFont typeface="Arial" panose="020B0604020202020204" pitchFamily="34" charset="0"/>
              <a:buNone/>
            </a:pPr>
            <a:r>
              <a:rPr lang="it-IT" altLang="it-IT" sz="2500" dirty="0"/>
              <a:t/>
            </a:r>
            <a:br>
              <a:rPr lang="it-IT" altLang="it-IT" sz="2500" dirty="0"/>
            </a:br>
            <a:r>
              <a:rPr lang="it-IT" altLang="it-IT" sz="2500" dirty="0"/>
              <a:t>l’esimente ex art. 167, </a:t>
            </a:r>
          </a:p>
          <a:p>
            <a:pPr marL="0" indent="0" algn="ctr" eaLnBrk="1" hangingPunct="1">
              <a:lnSpc>
                <a:spcPts val="3000"/>
              </a:lnSpc>
              <a:spcBef>
                <a:spcPct val="0"/>
              </a:spcBef>
              <a:buFont typeface="Arial" panose="020B0604020202020204" pitchFamily="34" charset="0"/>
              <a:buNone/>
            </a:pPr>
            <a:r>
              <a:rPr lang="it-IT" altLang="it-IT" sz="2500" dirty="0"/>
              <a:t>comma 5, </a:t>
            </a:r>
            <a:r>
              <a:rPr lang="it-IT" altLang="it-IT" sz="2500" dirty="0" err="1"/>
              <a:t>lett</a:t>
            </a:r>
            <a:r>
              <a:rPr lang="it-IT" altLang="it-IT" sz="2500" dirty="0"/>
              <a:t>. a), TUIR</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27</a:t>
            </a:fld>
            <a:endParaRPr lang="it-IT" dirty="0"/>
          </a:p>
        </p:txBody>
      </p:sp>
    </p:spTree>
    <p:extLst>
      <p:ext uri="{BB962C8B-B14F-4D97-AF65-F5344CB8AC3E}">
        <p14:creationId xmlns:p14="http://schemas.microsoft.com/office/powerpoint/2010/main" val="3740276883"/>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Art. 89, comma 3, TUIR – La nuova formulazione</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eaLnBrk="1" hangingPunct="1">
              <a:lnSpc>
                <a:spcPts val="3000"/>
              </a:lnSpc>
              <a:spcBef>
                <a:spcPct val="0"/>
              </a:spcBef>
              <a:buNone/>
            </a:pPr>
            <a:r>
              <a:rPr lang="it-IT" altLang="it-IT" sz="1400" i="1" dirty="0"/>
              <a:t>«Gli utili provenienti dai soggetti di cui all’articolo 73, comma 1, lettera d), </a:t>
            </a:r>
            <a:r>
              <a:rPr lang="it-IT" altLang="it-IT" sz="1400" b="1" i="1" dirty="0"/>
              <a:t>residenti in Stati o territori a regime fiscale privilegiato </a:t>
            </a:r>
            <a:r>
              <a:rPr lang="it-IT" altLang="it-IT" sz="1400" i="1" dirty="0"/>
              <a:t>ai sensi dell’articolo 167, comma 4, e le </a:t>
            </a:r>
            <a:r>
              <a:rPr lang="it-IT" altLang="it-IT" sz="1400" b="1" i="1" dirty="0"/>
              <a:t>remunerazioni derivanti dai contratti </a:t>
            </a:r>
            <a:r>
              <a:rPr lang="it-IT" altLang="it-IT" sz="1400" i="1" dirty="0"/>
              <a:t>di cui all’articolo 109, comma 9, lettera b), stipulati con tali soggetti, </a:t>
            </a:r>
            <a:r>
              <a:rPr lang="it-IT" altLang="it-IT" sz="1400" b="1" i="1" dirty="0"/>
              <a:t>non concorrono a formare il reddito dell’esercizio in cui sono percepiti </a:t>
            </a:r>
            <a:r>
              <a:rPr lang="it-IT" altLang="it-IT" sz="1400" i="1" dirty="0"/>
              <a:t>in quanto </a:t>
            </a:r>
            <a:r>
              <a:rPr lang="it-IT" altLang="it-IT" sz="1400" b="1" i="1" dirty="0"/>
              <a:t>esclusi dalla formazione del reddito della società o dell’ente ricevente per il 50 per </a:t>
            </a:r>
            <a:r>
              <a:rPr lang="it-IT" altLang="it-IT" sz="1400" b="1" i="1" dirty="0" err="1"/>
              <a:t>centodel</a:t>
            </a:r>
            <a:r>
              <a:rPr lang="it-IT" altLang="it-IT" sz="1400" b="1" i="1" dirty="0"/>
              <a:t> loro ammontare</a:t>
            </a:r>
            <a:r>
              <a:rPr lang="it-IT" altLang="it-IT" sz="1400" i="1" dirty="0"/>
              <a:t>, a condizione che </a:t>
            </a:r>
            <a:r>
              <a:rPr lang="it-IT" altLang="it-IT" sz="1400" b="1" i="1" dirty="0"/>
              <a:t>sia dimostrato</a:t>
            </a:r>
            <a:r>
              <a:rPr lang="it-IT" altLang="it-IT" sz="1400" i="1" dirty="0"/>
              <a:t>, anche a seguito dell’</a:t>
            </a:r>
            <a:r>
              <a:rPr lang="it-IT" altLang="it-IT" sz="1400" b="1" i="1" dirty="0"/>
              <a:t>esercizio dell’interpello </a:t>
            </a:r>
            <a:r>
              <a:rPr lang="it-IT" altLang="it-IT" sz="1400" i="1" dirty="0"/>
              <a:t>di cui all’articolo 167, comma 5, lettera b), </a:t>
            </a:r>
            <a:r>
              <a:rPr lang="it-IT" altLang="it-IT" sz="1400" b="1" i="1" dirty="0"/>
              <a:t>l’effettivo svolgimento</a:t>
            </a:r>
            <a:r>
              <a:rPr lang="it-IT" altLang="it-IT" sz="1400" i="1" dirty="0"/>
              <a:t>, da parte del soggetto non residente, di </a:t>
            </a:r>
            <a:r>
              <a:rPr lang="it-IT" altLang="it-IT" sz="1400" b="1" i="1" dirty="0"/>
              <a:t>un’attività industriale o commerciale, come sua principale attività, nel mercato dello Stato o territorio di insediamento</a:t>
            </a:r>
            <a:r>
              <a:rPr lang="it-IT" altLang="it-IT" sz="1400" i="1" dirty="0"/>
              <a:t>; in tal caso, </a:t>
            </a:r>
            <a:r>
              <a:rPr lang="it-IT" altLang="it-IT" sz="1400" b="1" i="1" dirty="0"/>
              <a:t>è riconosciuto al soggetto controllante residente </a:t>
            </a:r>
            <a:r>
              <a:rPr lang="it-IT" altLang="it-IT" sz="1400" i="1" dirty="0"/>
              <a:t>nel territorio dello Stato, ovvero alle sue controllate residenti percipienti gli utili, un </a:t>
            </a:r>
            <a:r>
              <a:rPr lang="it-IT" altLang="it-IT" sz="1400" b="1" i="1" dirty="0"/>
              <a:t>credito d’imposta </a:t>
            </a:r>
            <a:r>
              <a:rPr lang="it-IT" altLang="it-IT" sz="1400" i="1" dirty="0"/>
              <a:t>ai sensi dell’articolo 165 in </a:t>
            </a:r>
            <a:r>
              <a:rPr lang="it-IT" altLang="it-IT" sz="1400" b="1" i="1" dirty="0"/>
              <a:t>ragione delle imposte assolte dalla società partecipata sugli utili maturati durante il periodo di possesso della partecipazione</a:t>
            </a:r>
            <a:r>
              <a:rPr lang="it-IT" altLang="it-IT" sz="1400" i="1" dirty="0"/>
              <a:t>, in proporzione alla quota imponibile degli utili conseguiti e nei limiti dell’imposta italiana relativa a tali utili».</a:t>
            </a:r>
            <a:endParaRPr lang="it-IT" altLang="it-IT" sz="1400" b="1" i="1" dirty="0"/>
          </a:p>
          <a:p>
            <a:pPr marL="0" indent="0" algn="just" eaLnBrk="1" hangingPunct="1">
              <a:lnSpc>
                <a:spcPts val="3000"/>
              </a:lnSpc>
              <a:spcBef>
                <a:spcPct val="0"/>
              </a:spcBef>
              <a:buFont typeface="Arial" panose="020B0604020202020204" pitchFamily="34" charset="0"/>
              <a:buNone/>
            </a:pPr>
            <a:endParaRPr lang="it-IT" altLang="it-IT" sz="14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28</a:t>
            </a:fld>
            <a:endParaRPr lang="it-IT" dirty="0"/>
          </a:p>
        </p:txBody>
      </p:sp>
    </p:spTree>
    <p:extLst>
      <p:ext uri="{BB962C8B-B14F-4D97-AF65-F5344CB8AC3E}">
        <p14:creationId xmlns:p14="http://schemas.microsoft.com/office/powerpoint/2010/main" val="4004644677"/>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Esimente art. 167, comma 5, TUIR – Parziale imponibilità dei dividendi </a:t>
            </a:r>
            <a:r>
              <a:rPr lang="it-IT" sz="2400" i="1" dirty="0" err="1"/>
              <a:t>black</a:t>
            </a:r>
            <a:r>
              <a:rPr lang="it-IT" sz="2400" i="1" dirty="0"/>
              <a:t> list</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1600" dirty="0"/>
              <a:t>Intervenendo sulla formulazione dell’art. 89, comma 3, TUIR, il legislatore dispone che gli utili provenienti da soggetti residenti in Stati o territori aventi un regime fiscale privilegiato concorrono alla formazione del reddito d’impresa per il 50% del loro ammontare (e non più integralmente) </a:t>
            </a:r>
            <a:r>
              <a:rPr lang="it-IT" altLang="it-IT" sz="1600" b="1" dirty="0"/>
              <a:t>a condizione che sia dimostrato, anche mediante la presentazione di apposita istanza di interpello, l’effettivo svolgimento da parte del soggetto estero di un’attività industriale o commerciale, come sua principale attività, nel mercato dello Stato o territorio di insediamento (esimente di cui all’art. 167, comma 5, lettera a, TUIR).</a:t>
            </a:r>
          </a:p>
          <a:p>
            <a:pPr marL="0" indent="0" algn="just">
              <a:lnSpc>
                <a:spcPts val="3000"/>
              </a:lnSpc>
              <a:spcBef>
                <a:spcPts val="0"/>
              </a:spcBef>
              <a:buFont typeface="Arial" panose="020B0604020202020204" pitchFamily="34" charset="0"/>
              <a:buNone/>
            </a:pPr>
            <a:endParaRPr lang="it-IT" altLang="it-IT" sz="1600" dirty="0"/>
          </a:p>
          <a:p>
            <a:pPr marL="0" indent="0" algn="just">
              <a:lnSpc>
                <a:spcPts val="3000"/>
              </a:lnSpc>
              <a:spcBef>
                <a:spcPts val="0"/>
              </a:spcBef>
              <a:buFont typeface="Arial" panose="020B0604020202020204" pitchFamily="34" charset="0"/>
              <a:buNone/>
            </a:pPr>
            <a:r>
              <a:rPr lang="it-IT" altLang="it-IT" sz="1600" dirty="0"/>
              <a:t>In tal caso viene riconosciuto al soggetto residente un credito d’imposta in ragione delle imposte assolte dalla società partecipata (c.d. credito d’imposta indiretto) sugli utili maturati durante il periodo di possesso della partecipazione in proporzione alla quota imponibile degli utili conseguiti e nei limiti dell’imposta italiana relativa agli stessi.</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29</a:t>
            </a:fld>
            <a:endParaRPr lang="it-IT" dirty="0"/>
          </a:p>
        </p:txBody>
      </p:sp>
    </p:spTree>
    <p:extLst>
      <p:ext uri="{BB962C8B-B14F-4D97-AF65-F5344CB8AC3E}">
        <p14:creationId xmlns:p14="http://schemas.microsoft.com/office/powerpoint/2010/main" val="1302199334"/>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Sintesi delle modifiche introdotte in ambito dividendi </a:t>
            </a:r>
            <a:r>
              <a:rPr lang="it-IT" sz="2400" i="1" dirty="0" err="1"/>
              <a:t>black</a:t>
            </a:r>
            <a:r>
              <a:rPr lang="it-IT" sz="2400" i="1" dirty="0"/>
              <a:t> list</a:t>
            </a:r>
            <a:endParaRPr lang="it-IT" sz="2400" dirty="0"/>
          </a:p>
        </p:txBody>
      </p:sp>
      <p:sp>
        <p:nvSpPr>
          <p:cNvPr id="2" name="Segnaposto contenuto 1"/>
          <p:cNvSpPr>
            <a:spLocks noGrp="1"/>
          </p:cNvSpPr>
          <p:nvPr>
            <p:ph idx="1"/>
          </p:nvPr>
        </p:nvSpPr>
        <p:spPr>
          <a:xfrm>
            <a:off x="323528" y="1412776"/>
            <a:ext cx="8496944" cy="5112568"/>
          </a:xfrm>
        </p:spPr>
        <p:txBody>
          <a:bodyPr/>
          <a:lstStyle/>
          <a:p>
            <a:pPr marL="0" indent="0" algn="ctr" eaLnBrk="1" hangingPunct="1">
              <a:lnSpc>
                <a:spcPts val="3000"/>
              </a:lnSpc>
              <a:spcBef>
                <a:spcPct val="0"/>
              </a:spcBef>
              <a:buFont typeface="Arial" panose="020B0604020202020204" pitchFamily="34" charset="0"/>
              <a:buNone/>
              <a:defRPr/>
            </a:pPr>
            <a:r>
              <a:rPr lang="it-IT" altLang="it-IT" sz="2000" b="1" u="sng" dirty="0"/>
              <a:t>Novità e modifiche normative  della Legge di Bilancio 2018</a:t>
            </a:r>
          </a:p>
          <a:p>
            <a:pPr marL="0" indent="0" algn="ctr" eaLnBrk="1" hangingPunct="1">
              <a:lnSpc>
                <a:spcPts val="3000"/>
              </a:lnSpc>
              <a:spcBef>
                <a:spcPct val="0"/>
              </a:spcBef>
              <a:buFont typeface="Arial" panose="020B0604020202020204" pitchFamily="34" charset="0"/>
              <a:buNone/>
              <a:defRPr/>
            </a:pPr>
            <a:r>
              <a:rPr lang="it-IT" altLang="it-IT" sz="2000" dirty="0"/>
              <a:t>(Commi 1007, 1008, 1009 dell’art. 1)</a:t>
            </a:r>
          </a:p>
          <a:p>
            <a:pPr marL="0" indent="0" algn="just" eaLnBrk="1" hangingPunct="1">
              <a:lnSpc>
                <a:spcPts val="3000"/>
              </a:lnSpc>
              <a:spcBef>
                <a:spcPct val="0"/>
              </a:spcBef>
              <a:buFont typeface="Arial" panose="020B0604020202020204" pitchFamily="34" charset="0"/>
              <a:buNone/>
              <a:defRPr/>
            </a:pPr>
            <a:endParaRPr lang="it-IT" altLang="it-IT" sz="2000" b="1" dirty="0"/>
          </a:p>
          <a:p>
            <a:pPr marL="363538" indent="-363538" algn="just" eaLnBrk="1" hangingPunct="1">
              <a:lnSpc>
                <a:spcPts val="3000"/>
              </a:lnSpc>
              <a:spcBef>
                <a:spcPct val="0"/>
              </a:spcBef>
              <a:buClrTx/>
              <a:buSzPct val="100000"/>
              <a:buFont typeface="+mj-lt"/>
              <a:buAutoNum type="arabicPeriod"/>
              <a:defRPr/>
            </a:pPr>
            <a:r>
              <a:rPr lang="it-IT" sz="2000" b="1" dirty="0"/>
              <a:t>Introduzione del criterio di qualificazione dei dividendi </a:t>
            </a:r>
            <a:r>
              <a:rPr lang="it-IT" sz="2000" b="1" dirty="0" err="1"/>
              <a:t>black</a:t>
            </a:r>
            <a:r>
              <a:rPr lang="it-IT" sz="2000" b="1" dirty="0"/>
              <a:t> list sulla base del periodo di maturazione</a:t>
            </a:r>
          </a:p>
          <a:p>
            <a:pPr marL="363538" indent="0" algn="just" eaLnBrk="1" hangingPunct="1">
              <a:lnSpc>
                <a:spcPts val="3000"/>
              </a:lnSpc>
              <a:spcBef>
                <a:spcPct val="0"/>
              </a:spcBef>
              <a:buClrTx/>
              <a:buSzPct val="100000"/>
              <a:buNone/>
              <a:defRPr/>
            </a:pPr>
            <a:endParaRPr lang="it-IT" altLang="it-IT" sz="2000" dirty="0"/>
          </a:p>
          <a:p>
            <a:pPr marL="0" indent="0" algn="just" eaLnBrk="1" hangingPunct="1">
              <a:lnSpc>
                <a:spcPts val="3000"/>
              </a:lnSpc>
              <a:spcBef>
                <a:spcPct val="0"/>
              </a:spcBef>
              <a:buClrTx/>
              <a:buSzPct val="100000"/>
              <a:buNone/>
              <a:defRPr/>
            </a:pPr>
            <a:r>
              <a:rPr lang="it-IT" altLang="it-IT" sz="2000" dirty="0"/>
              <a:t>Le novità </a:t>
            </a:r>
            <a:r>
              <a:rPr lang="it-IT" altLang="it-IT" sz="2000" i="1" dirty="0"/>
              <a:t>sub 1)</a:t>
            </a:r>
            <a:r>
              <a:rPr lang="it-IT" altLang="it-IT" sz="2000" dirty="0"/>
              <a:t> si applicano a:</a:t>
            </a:r>
          </a:p>
          <a:p>
            <a:pPr marL="363538" indent="-363538" algn="just" eaLnBrk="1" hangingPunct="1">
              <a:lnSpc>
                <a:spcPts val="3000"/>
              </a:lnSpc>
              <a:spcBef>
                <a:spcPct val="0"/>
              </a:spcBef>
              <a:buClrTx/>
              <a:buSzPct val="100000"/>
              <a:buFont typeface="Arial" panose="020B0604020202020204" pitchFamily="34" charset="0"/>
              <a:buChar char="•"/>
              <a:defRPr/>
            </a:pPr>
            <a:r>
              <a:rPr lang="it-IT" altLang="it-IT" sz="2000" dirty="0"/>
              <a:t>gli utili percepiti a decorrere dal periodo d’imposta 2015 e maturati in periodi d’imposta precedenti</a:t>
            </a:r>
          </a:p>
          <a:p>
            <a:pPr marL="363538" indent="-363538" algn="just" eaLnBrk="1" hangingPunct="1">
              <a:lnSpc>
                <a:spcPts val="3000"/>
              </a:lnSpc>
              <a:spcBef>
                <a:spcPct val="0"/>
              </a:spcBef>
              <a:buClrTx/>
              <a:buSzPct val="100000"/>
              <a:buFont typeface="Arial" panose="020B0604020202020204" pitchFamily="34" charset="0"/>
              <a:buChar char="•"/>
              <a:defRPr/>
            </a:pPr>
            <a:r>
              <a:rPr lang="it-IT" altLang="it-IT" sz="2000" dirty="0"/>
              <a:t>gli utili maturati dal periodo d’imposta 2015</a:t>
            </a:r>
          </a:p>
          <a:p>
            <a:pPr marL="0" indent="0" algn="just" eaLnBrk="1" hangingPunct="1">
              <a:lnSpc>
                <a:spcPts val="3000"/>
              </a:lnSpc>
              <a:buClrTx/>
              <a:buSzPct val="100000"/>
              <a:buNone/>
            </a:pPr>
            <a:endParaRPr lang="it-IT" sz="20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3</a:t>
            </a:fld>
            <a:endParaRPr lang="it-IT" dirty="0"/>
          </a:p>
        </p:txBody>
      </p:sp>
    </p:spTree>
    <p:extLst>
      <p:ext uri="{BB962C8B-B14F-4D97-AF65-F5344CB8AC3E}">
        <p14:creationId xmlns:p14="http://schemas.microsoft.com/office/powerpoint/2010/main" val="2725018317"/>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Esimente art. 167, comma 5, TUIR – Parziale imponibilità dei dividendi </a:t>
            </a:r>
            <a:r>
              <a:rPr lang="it-IT" sz="2400" i="1" dirty="0" err="1"/>
              <a:t>black</a:t>
            </a:r>
            <a:r>
              <a:rPr lang="it-IT" sz="2400" i="1" dirty="0"/>
              <a:t> list </a:t>
            </a:r>
            <a:r>
              <a:rPr lang="it-IT" sz="1800" i="1" dirty="0"/>
              <a:t>(segue)</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defRPr/>
            </a:pPr>
            <a:r>
              <a:rPr lang="it-IT" altLang="it-IT" sz="1600" dirty="0"/>
              <a:t>Non concorrono a formare il reddito, in quanto esclusi da tassazione per il 50%, gli utili provenienti da società residenti o localizzate in Stati o territori a fiscalità privilegiata, a condizione che </a:t>
            </a:r>
            <a:r>
              <a:rPr lang="it-IT" altLang="it-IT" sz="1600" b="1" dirty="0"/>
              <a:t>sia dimostrato l’effettivo svolgimento</a:t>
            </a:r>
            <a:r>
              <a:rPr lang="it-IT" altLang="it-IT" sz="1600" dirty="0"/>
              <a:t>, da parte del soggetto non residente, di </a:t>
            </a:r>
            <a:r>
              <a:rPr lang="it-IT" altLang="it-IT" sz="1600" b="1" dirty="0"/>
              <a:t>un’attività industriale o commerciale come sua principale attività nel mercato dello Stato o territorio di insediamento. </a:t>
            </a:r>
          </a:p>
          <a:p>
            <a:pPr marL="0" indent="0" algn="just">
              <a:lnSpc>
                <a:spcPts val="3000"/>
              </a:lnSpc>
              <a:spcBef>
                <a:spcPts val="0"/>
              </a:spcBef>
              <a:buFont typeface="Arial" panose="020B0604020202020204" pitchFamily="34" charset="0"/>
              <a:buNone/>
              <a:defRPr/>
            </a:pPr>
            <a:r>
              <a:rPr lang="it-IT" altLang="it-IT" sz="1600" dirty="0"/>
              <a:t>Rimane la possibilità, </a:t>
            </a:r>
            <a:r>
              <a:rPr lang="it-IT" altLang="it-IT" sz="1600" b="1" dirty="0"/>
              <a:t>per il soggetto controllante residente </a:t>
            </a:r>
            <a:r>
              <a:rPr lang="it-IT" altLang="it-IT" sz="1600" dirty="0"/>
              <a:t>nel territorio dello Stato, di ottenere un </a:t>
            </a:r>
            <a:r>
              <a:rPr lang="it-IT" altLang="it-IT" sz="1600" b="1" dirty="0"/>
              <a:t>credito d’imposta sugli utili maturati durante il periodo di possesso della partecipazione</a:t>
            </a:r>
            <a:r>
              <a:rPr lang="it-IT" altLang="it-IT" sz="1600" dirty="0"/>
              <a:t>, in proporzione alla quota imponibile degli utili conseguiti (50%) e nei </a:t>
            </a:r>
            <a:r>
              <a:rPr lang="it-IT" altLang="it-IT" sz="1600" b="1" dirty="0"/>
              <a:t>limiti dell’imposta italiana relativa a tali utili</a:t>
            </a:r>
            <a:r>
              <a:rPr lang="it-IT" altLang="it-IT" sz="1600" dirty="0"/>
              <a:t>.</a:t>
            </a:r>
          </a:p>
          <a:p>
            <a:pPr marL="0" indent="0" algn="just">
              <a:lnSpc>
                <a:spcPts val="3000"/>
              </a:lnSpc>
              <a:spcBef>
                <a:spcPts val="0"/>
              </a:spcBef>
              <a:buFont typeface="Arial" panose="020B0604020202020204" pitchFamily="34" charset="0"/>
              <a:buNone/>
              <a:defRPr/>
            </a:pPr>
            <a:r>
              <a:rPr lang="it-IT" altLang="it-IT" sz="1600" dirty="0"/>
              <a:t>Prima delle modifiche, per poter </a:t>
            </a:r>
            <a:r>
              <a:rPr lang="it-IT" altLang="it-IT" sz="1600" b="1" dirty="0"/>
              <a:t>disapplicare la normativa antielusiva in rassegna</a:t>
            </a:r>
            <a:r>
              <a:rPr lang="it-IT" altLang="it-IT" sz="1600" dirty="0"/>
              <a:t>, il socio residente nel territorio dello Stato doveva dimostrare che dal </a:t>
            </a:r>
            <a:r>
              <a:rPr lang="it-IT" altLang="it-IT" sz="1600" b="1" dirty="0"/>
              <a:t>possesso delle partecipazioni non conseguiva l'effetto di localizzare i redditi </a:t>
            </a:r>
            <a:r>
              <a:rPr lang="it-IT" altLang="it-IT" sz="1600" dirty="0"/>
              <a:t>in Stati o territori a fiscalità privilegiata, anche mediante la presentazione di apposito interpello </a:t>
            </a:r>
            <a:r>
              <a:rPr lang="it-IT" altLang="it-IT" sz="1600" i="1" dirty="0"/>
              <a:t>ex </a:t>
            </a:r>
            <a:r>
              <a:rPr lang="it-IT" altLang="it-IT" sz="1600" dirty="0"/>
              <a:t>articolo 167, comma 5, lettera b), </a:t>
            </a:r>
            <a:r>
              <a:rPr lang="it-IT" altLang="it-IT" sz="1600" dirty="0" err="1"/>
              <a:t>Tuir</a:t>
            </a:r>
            <a:r>
              <a:rPr lang="it-IT" altLang="it-IT" sz="1600" dirty="0"/>
              <a:t>.</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30</a:t>
            </a:fld>
            <a:endParaRPr lang="it-IT" dirty="0"/>
          </a:p>
        </p:txBody>
      </p:sp>
    </p:spTree>
    <p:extLst>
      <p:ext uri="{BB962C8B-B14F-4D97-AF65-F5344CB8AC3E}">
        <p14:creationId xmlns:p14="http://schemas.microsoft.com/office/powerpoint/2010/main" val="1893250759"/>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Art. 47, comma 4, e Art. 89, comma 3, TUIR – La «vecchia» disciplina</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1600" dirty="0"/>
              <a:t>Ai sensi degli articoli 47, comma 4, e 89, comma 3, del T.U.I.R. – nella versione previgente alla Legge di bilancio 2018 – i dividendi di fonte estera provenienti da Stati o territori a fiscalità privilegiata erano </a:t>
            </a:r>
            <a:r>
              <a:rPr lang="it-IT" altLang="it-IT" sz="1600" b="1" dirty="0"/>
              <a:t>integralmente tassati </a:t>
            </a:r>
            <a:r>
              <a:rPr lang="it-IT" altLang="it-IT" sz="1600" dirty="0"/>
              <a:t>in capo al socio residente, fatti salvi i casi in cui: </a:t>
            </a:r>
          </a:p>
          <a:p>
            <a:pPr marL="400050" indent="-400050" algn="just">
              <a:lnSpc>
                <a:spcPts val="2400"/>
              </a:lnSpc>
              <a:spcBef>
                <a:spcPts val="0"/>
              </a:spcBef>
              <a:buClrTx/>
              <a:buSzPct val="100000"/>
              <a:buFont typeface="+mj-lt"/>
              <a:buAutoNum type="romanLcPeriod"/>
            </a:pPr>
            <a:r>
              <a:rPr lang="it-IT" altLang="it-IT" sz="1600" dirty="0"/>
              <a:t>tali utili fossero già stati imputati per trasparenza al socio residente ai sensi della disciplina relativa alle </a:t>
            </a:r>
            <a:r>
              <a:rPr lang="it-IT" altLang="it-IT" sz="1600" i="1" dirty="0" err="1"/>
              <a:t>controlled</a:t>
            </a:r>
            <a:r>
              <a:rPr lang="it-IT" altLang="it-IT" sz="1600" i="1" dirty="0"/>
              <a:t> </a:t>
            </a:r>
            <a:r>
              <a:rPr lang="it-IT" altLang="it-IT" sz="1600" i="1" dirty="0" err="1"/>
              <a:t>foreign</a:t>
            </a:r>
            <a:r>
              <a:rPr lang="it-IT" altLang="it-IT" sz="1600" i="1" dirty="0"/>
              <a:t> companies </a:t>
            </a:r>
            <a:r>
              <a:rPr lang="it-IT" altLang="it-IT" sz="1600" dirty="0"/>
              <a:t>(cd. CFC)</a:t>
            </a:r>
          </a:p>
          <a:p>
            <a:pPr marL="400050" indent="-400050" algn="just">
              <a:lnSpc>
                <a:spcPts val="2400"/>
              </a:lnSpc>
              <a:spcBef>
                <a:spcPts val="0"/>
              </a:spcBef>
              <a:buClrTx/>
              <a:buSzPct val="100000"/>
              <a:buFont typeface="+mj-lt"/>
              <a:buAutoNum type="romanLcPeriod"/>
            </a:pPr>
            <a:endParaRPr lang="it-IT" altLang="it-IT" sz="1600" dirty="0"/>
          </a:p>
          <a:p>
            <a:pPr marL="0" indent="0" algn="just">
              <a:lnSpc>
                <a:spcPts val="2400"/>
              </a:lnSpc>
              <a:spcBef>
                <a:spcPts val="0"/>
              </a:spcBef>
              <a:buClrTx/>
              <a:buSzPct val="100000"/>
              <a:buNone/>
            </a:pPr>
            <a:r>
              <a:rPr lang="it-IT" altLang="it-IT" sz="1600" dirty="0"/>
              <a:t>ovvero</a:t>
            </a:r>
          </a:p>
          <a:p>
            <a:pPr marL="0" indent="0" algn="just">
              <a:lnSpc>
                <a:spcPts val="2400"/>
              </a:lnSpc>
              <a:spcBef>
                <a:spcPts val="0"/>
              </a:spcBef>
              <a:buClrTx/>
              <a:buSzPct val="100000"/>
              <a:buNone/>
            </a:pPr>
            <a:r>
              <a:rPr lang="it-IT" altLang="it-IT" sz="1600" dirty="0"/>
              <a:t> </a:t>
            </a:r>
          </a:p>
          <a:p>
            <a:pPr marL="400050" indent="-400050" algn="just">
              <a:lnSpc>
                <a:spcPts val="2400"/>
              </a:lnSpc>
              <a:spcBef>
                <a:spcPts val="0"/>
              </a:spcBef>
              <a:buClrTx/>
              <a:buSzPct val="100000"/>
              <a:buFont typeface="+mj-lt"/>
              <a:buAutoNum type="romanLcPeriod" startAt="2"/>
            </a:pPr>
            <a:r>
              <a:rPr lang="it-IT" altLang="it-IT" sz="1600" dirty="0"/>
              <a:t>fosse dimostrato – anche mediante interpello – che dalle partecipazioni non era conseguito, sin dall’inizio del periodo di possesso, l’effetto di localizzare i redditi in Stati o territori in cui sono sottoposti a regimi fiscali privilegiati</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31</a:t>
            </a:fld>
            <a:endParaRPr lang="it-IT" dirty="0"/>
          </a:p>
        </p:txBody>
      </p:sp>
    </p:spTree>
    <p:extLst>
      <p:ext uri="{BB962C8B-B14F-4D97-AF65-F5344CB8AC3E}">
        <p14:creationId xmlns:p14="http://schemas.microsoft.com/office/powerpoint/2010/main" val="431450867"/>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Art. 47, comma 4, e Art. 89, comma 3, TUIR – La «vecchia» disciplina </a:t>
            </a:r>
            <a:r>
              <a:rPr lang="it-IT" sz="1800" i="1" dirty="0"/>
              <a:t>(segue)</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1600" dirty="0"/>
              <a:t>Al contrario, nessuna deroga al regime di integrale imponibilità era accordata – prima delle modifiche apportate dalla Legge di bilancio 2018 - a seguito della dimostrazione che la società non residente svolgesse un’effettiva attività industriale o commerciale, come sua principale attività, nel mercato dello Stato o territorio di insediamento ai sensi dell’art. 167, comma 5, </a:t>
            </a:r>
            <a:r>
              <a:rPr lang="it-IT" altLang="it-IT" sz="1600" dirty="0" err="1"/>
              <a:t>lett</a:t>
            </a:r>
            <a:r>
              <a:rPr lang="it-IT" altLang="it-IT" sz="1600" dirty="0"/>
              <a:t>. a), del T.U.I.R. (c.d. “prima esimente”). </a:t>
            </a:r>
          </a:p>
          <a:p>
            <a:pPr marL="0" indent="0" algn="just">
              <a:lnSpc>
                <a:spcPts val="3000"/>
              </a:lnSpc>
              <a:spcBef>
                <a:spcPts val="0"/>
              </a:spcBef>
              <a:buFont typeface="Arial" panose="020B0604020202020204" pitchFamily="34" charset="0"/>
              <a:buNone/>
            </a:pPr>
            <a:r>
              <a:rPr lang="it-IT" altLang="it-IT" sz="1600" dirty="0"/>
              <a:t>La dimostrazione della prima esimente consentiva infatti la disapplicazione della disciplina CFC, così evitando la tassazione per trasparenza del reddito della partecipata estera, ma non la tassazione integrale dei dividendi distribuiti da quest’ultima. A correzione degli effetti distorsivi che potevano scaturire dalla mancata applicazione della disciplina CFC in virtù dell’applicazione della circostanza esimente di cui all’art. 167, comma 5, </a:t>
            </a:r>
            <a:r>
              <a:rPr lang="it-IT" altLang="it-IT" sz="1600" dirty="0" err="1"/>
              <a:t>lett</a:t>
            </a:r>
            <a:r>
              <a:rPr lang="it-IT" altLang="it-IT" sz="1600" dirty="0"/>
              <a:t>. a) del T.U.I.R., il legislatore con il </a:t>
            </a:r>
            <a:r>
              <a:rPr lang="it-IT" altLang="it-IT" sz="1600" dirty="0" err="1"/>
              <a:t>D.Lgs.</a:t>
            </a:r>
            <a:r>
              <a:rPr lang="it-IT" altLang="it-IT" sz="1600" dirty="0"/>
              <a:t> 14 settembre 2015, n. 147, aveva previsto la possibilità di beneficiare in questo caso di un “credito di imposta indiretto” a valere sulle imposte versate all’estero dalla società CFC.</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32</a:t>
            </a:fld>
            <a:endParaRPr lang="it-IT" dirty="0"/>
          </a:p>
        </p:txBody>
      </p:sp>
    </p:spTree>
    <p:extLst>
      <p:ext uri="{BB962C8B-B14F-4D97-AF65-F5344CB8AC3E}">
        <p14:creationId xmlns:p14="http://schemas.microsoft.com/office/powerpoint/2010/main" val="3070945604"/>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Dividendi da controllate </a:t>
            </a:r>
            <a:r>
              <a:rPr lang="it-IT" sz="2400" i="1" dirty="0" err="1"/>
              <a:t>black</a:t>
            </a:r>
            <a:r>
              <a:rPr lang="it-IT" sz="2400" i="1" dirty="0"/>
              <a:t> list – </a:t>
            </a:r>
            <a:r>
              <a:rPr lang="it-IT" sz="2400" dirty="0"/>
              <a:t>Limitazione del regime di piena imponibilità e credito d’imposta</a:t>
            </a:r>
            <a:endParaRPr lang="it-IT" sz="1800" dirty="0"/>
          </a:p>
        </p:txBody>
      </p:sp>
      <p:sp>
        <p:nvSpPr>
          <p:cNvPr id="2" name="Segnaposto contenuto 1"/>
          <p:cNvSpPr>
            <a:spLocks noGrp="1"/>
          </p:cNvSpPr>
          <p:nvPr>
            <p:ph idx="1"/>
          </p:nvPr>
        </p:nvSpPr>
        <p:spPr>
          <a:xfrm>
            <a:off x="323528" y="1412776"/>
            <a:ext cx="8496944" cy="5112568"/>
          </a:xfrm>
        </p:spPr>
        <p:txBody>
          <a:bodyPr/>
          <a:lstStyle/>
          <a:p>
            <a:pPr marL="360363" indent="-360363" algn="just" eaLnBrk="1" hangingPunct="1">
              <a:lnSpc>
                <a:spcPts val="3000"/>
              </a:lnSpc>
              <a:spcBef>
                <a:spcPts val="0"/>
              </a:spcBef>
              <a:buClrTx/>
              <a:buSzPct val="100000"/>
              <a:buFont typeface="Arial" panose="020B0604020202020204" pitchFamily="34" charset="0"/>
              <a:buAutoNum type="arabicParenR"/>
              <a:defRPr/>
            </a:pPr>
            <a:r>
              <a:rPr lang="it-IT" altLang="it-IT" sz="2000" b="1" u="sng" dirty="0"/>
              <a:t>Limitazione del regime di piena imponibilità</a:t>
            </a:r>
          </a:p>
          <a:p>
            <a:pPr marL="0" indent="0" algn="just" eaLnBrk="1" hangingPunct="1">
              <a:lnSpc>
                <a:spcPts val="3000"/>
              </a:lnSpc>
              <a:spcBef>
                <a:spcPts val="0"/>
              </a:spcBef>
              <a:buFont typeface="Arial" panose="020B0604020202020204" pitchFamily="34" charset="0"/>
              <a:buNone/>
              <a:defRPr/>
            </a:pPr>
            <a:endParaRPr lang="it-IT" altLang="it-IT" sz="2000" b="1" u="sng" dirty="0"/>
          </a:p>
          <a:p>
            <a:pPr marL="0" indent="0" algn="just" eaLnBrk="1" hangingPunct="1">
              <a:lnSpc>
                <a:spcPts val="3000"/>
              </a:lnSpc>
              <a:spcBef>
                <a:spcPts val="0"/>
              </a:spcBef>
              <a:buFont typeface="Arial" panose="020B0604020202020204" pitchFamily="34" charset="0"/>
              <a:buNone/>
              <a:defRPr/>
            </a:pPr>
            <a:r>
              <a:rPr lang="it-IT" altLang="it-IT" sz="2000" dirty="0"/>
              <a:t>L’applicazione del regime di piena imponibilità dei dividendi provenienti da Paesi “</a:t>
            </a:r>
            <a:r>
              <a:rPr lang="it-IT" altLang="it-IT" sz="2000" dirty="0" err="1"/>
              <a:t>black</a:t>
            </a:r>
            <a:r>
              <a:rPr lang="it-IT" altLang="it-IT" sz="2000" dirty="0"/>
              <a:t> list” (disciplina CFC), viene limitata alle sole situazioni di detenzione di </a:t>
            </a:r>
            <a:r>
              <a:rPr lang="it-IT" altLang="it-IT" sz="2000" b="1" dirty="0"/>
              <a:t>partecipazioni dirette </a:t>
            </a:r>
            <a:r>
              <a:rPr lang="it-IT" altLang="it-IT" sz="2000" dirty="0"/>
              <a:t>in una società localizzata in Stati o territori a fiscalità agevolata oppure, in caso di </a:t>
            </a:r>
            <a:r>
              <a:rPr lang="it-IT" altLang="it-IT" sz="2000" b="1" dirty="0"/>
              <a:t>partecipazione indiretta</a:t>
            </a:r>
            <a:r>
              <a:rPr lang="it-IT" altLang="it-IT" sz="2000" dirty="0"/>
              <a:t>, di titolarità di una partecipazione di controllo </a:t>
            </a:r>
            <a:r>
              <a:rPr lang="it-IT" altLang="it-IT" sz="2000" b="1" dirty="0"/>
              <a:t>in una società intermedia </a:t>
            </a:r>
            <a:r>
              <a:rPr lang="it-IT" altLang="it-IT" sz="2000" b="1" dirty="0" err="1"/>
              <a:t>white</a:t>
            </a:r>
            <a:r>
              <a:rPr lang="it-IT" altLang="it-IT" sz="2000" b="1" dirty="0"/>
              <a:t>-list</a:t>
            </a:r>
            <a:r>
              <a:rPr lang="it-IT" altLang="it-IT" sz="2000" dirty="0"/>
              <a:t> che consegua, a sua volta, utili da partecipate in territori a fiscalità privilegiata. </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33</a:t>
            </a:fld>
            <a:endParaRPr lang="it-IT" dirty="0"/>
          </a:p>
        </p:txBody>
      </p:sp>
    </p:spTree>
    <p:extLst>
      <p:ext uri="{BB962C8B-B14F-4D97-AF65-F5344CB8AC3E}">
        <p14:creationId xmlns:p14="http://schemas.microsoft.com/office/powerpoint/2010/main" val="1031797780"/>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Dividendi da controllate </a:t>
            </a:r>
            <a:r>
              <a:rPr lang="it-IT" sz="2400" i="1" dirty="0" err="1"/>
              <a:t>black</a:t>
            </a:r>
            <a:r>
              <a:rPr lang="it-IT" sz="2400" i="1" dirty="0"/>
              <a:t> list – </a:t>
            </a:r>
            <a:r>
              <a:rPr lang="it-IT" sz="2400" dirty="0"/>
              <a:t>Limitazione del regime di piena imponibilità e credito d’imposta </a:t>
            </a:r>
            <a:r>
              <a:rPr lang="it-IT" sz="1800" i="1" dirty="0"/>
              <a:t>(segue)</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eaLnBrk="1" hangingPunct="1">
              <a:lnSpc>
                <a:spcPts val="3000"/>
              </a:lnSpc>
              <a:spcBef>
                <a:spcPts val="0"/>
              </a:spcBef>
              <a:buFont typeface="Arial" panose="020B0604020202020204" pitchFamily="34" charset="0"/>
              <a:buNone/>
              <a:defRPr/>
            </a:pPr>
            <a:r>
              <a:rPr lang="it-IT" altLang="it-IT" sz="2000" dirty="0"/>
              <a:t>Esemplificando schematicamente, i dividendi provenienti da paesi </a:t>
            </a:r>
            <a:r>
              <a:rPr lang="it-IT" altLang="it-IT" sz="2000" dirty="0" err="1"/>
              <a:t>black</a:t>
            </a:r>
            <a:r>
              <a:rPr lang="it-IT" altLang="it-IT" sz="2000" dirty="0"/>
              <a:t> list sono soggetti ad imponibilità integrale </a:t>
            </a:r>
            <a:r>
              <a:rPr lang="it-IT" altLang="it-IT" sz="2000" b="1" u="sng" dirty="0"/>
              <a:t>solo se</a:t>
            </a:r>
            <a:r>
              <a:rPr lang="it-IT" altLang="it-IT" sz="2000" dirty="0"/>
              <a:t> il socio residente:</a:t>
            </a:r>
          </a:p>
          <a:p>
            <a:pPr marL="0" indent="0" algn="just" eaLnBrk="1" hangingPunct="1">
              <a:lnSpc>
                <a:spcPts val="3000"/>
              </a:lnSpc>
              <a:spcBef>
                <a:spcPts val="0"/>
              </a:spcBef>
              <a:buFont typeface="Arial" panose="020B0604020202020204" pitchFamily="34" charset="0"/>
              <a:buNone/>
              <a:defRPr/>
            </a:pPr>
            <a:endParaRPr lang="it-IT" altLang="it-IT" sz="2000" dirty="0"/>
          </a:p>
          <a:p>
            <a:pPr marL="457200" indent="-457200" algn="just" eaLnBrk="1" hangingPunct="1">
              <a:lnSpc>
                <a:spcPts val="3000"/>
              </a:lnSpc>
              <a:spcBef>
                <a:spcPts val="0"/>
              </a:spcBef>
              <a:buClrTx/>
              <a:buSzPct val="100000"/>
              <a:buFont typeface="Arial" panose="020B0604020202020204" pitchFamily="34" charset="0"/>
              <a:buAutoNum type="alphaLcParenR"/>
              <a:defRPr/>
            </a:pPr>
            <a:r>
              <a:rPr lang="it-IT" altLang="it-IT" sz="2000" dirty="0"/>
              <a:t>detiene direttamente una partecipazione nella società localizzata in un Paese </a:t>
            </a:r>
            <a:r>
              <a:rPr lang="it-IT" altLang="it-IT" sz="2000" dirty="0" err="1"/>
              <a:t>black</a:t>
            </a:r>
            <a:r>
              <a:rPr lang="it-IT" altLang="it-IT" sz="2000" dirty="0"/>
              <a:t> list;</a:t>
            </a:r>
          </a:p>
          <a:p>
            <a:pPr marL="0" indent="0" algn="just" eaLnBrk="1" hangingPunct="1">
              <a:lnSpc>
                <a:spcPts val="3000"/>
              </a:lnSpc>
              <a:spcBef>
                <a:spcPts val="0"/>
              </a:spcBef>
              <a:buClrTx/>
              <a:buSzPct val="100000"/>
              <a:buNone/>
              <a:defRPr/>
            </a:pPr>
            <a:endParaRPr lang="it-IT" altLang="it-IT" sz="2000" dirty="0"/>
          </a:p>
          <a:p>
            <a:pPr marL="0" indent="0" algn="just" eaLnBrk="1" hangingPunct="1">
              <a:lnSpc>
                <a:spcPts val="3000"/>
              </a:lnSpc>
              <a:spcBef>
                <a:spcPts val="0"/>
              </a:spcBef>
              <a:buFont typeface="Arial" panose="020B0604020202020204" pitchFamily="34" charset="0"/>
              <a:buNone/>
              <a:defRPr/>
            </a:pPr>
            <a:r>
              <a:rPr lang="it-IT" altLang="it-IT" sz="2000" dirty="0"/>
              <a:t>		</a:t>
            </a:r>
            <a:r>
              <a:rPr lang="it-IT" altLang="it-IT" sz="2000" u="sng" dirty="0"/>
              <a:t>Italia ------------------- Contr.  Estera </a:t>
            </a:r>
            <a:r>
              <a:rPr lang="it-IT" altLang="it-IT" sz="2000" u="sng" dirty="0" err="1"/>
              <a:t>black</a:t>
            </a:r>
            <a:r>
              <a:rPr lang="it-IT" altLang="it-IT" sz="2000" u="sng" dirty="0"/>
              <a:t> list</a:t>
            </a:r>
          </a:p>
          <a:p>
            <a:pPr marL="0" indent="0" algn="just" eaLnBrk="1" hangingPunct="1">
              <a:lnSpc>
                <a:spcPts val="3000"/>
              </a:lnSpc>
              <a:spcBef>
                <a:spcPts val="0"/>
              </a:spcBef>
              <a:buFont typeface="Arial" panose="020B0604020202020204" pitchFamily="34" charset="0"/>
              <a:buNone/>
              <a:defRPr/>
            </a:pPr>
            <a:endParaRPr lang="it-IT" altLang="it-IT" sz="2000" dirty="0"/>
          </a:p>
          <a:p>
            <a:pPr marL="457200" indent="-457200" algn="just" eaLnBrk="1" hangingPunct="1">
              <a:lnSpc>
                <a:spcPts val="3000"/>
              </a:lnSpc>
              <a:spcBef>
                <a:spcPts val="0"/>
              </a:spcBef>
              <a:buClrTx/>
              <a:buSzPct val="100000"/>
              <a:buFont typeface="+mj-lt"/>
              <a:buAutoNum type="alphaLcParenR" startAt="2"/>
              <a:defRPr/>
            </a:pPr>
            <a:r>
              <a:rPr lang="it-IT" altLang="it-IT" sz="2000" dirty="0"/>
              <a:t>detiene indirettamente una partecipazione di controllo, anche di fatto, in una o più società estere che, a loro volta, detengono partecipazioni in soggetti residenti in Stati a fiscalità privilegiata. </a:t>
            </a:r>
          </a:p>
          <a:p>
            <a:pPr marL="457200" indent="-457200" algn="just" eaLnBrk="1" hangingPunct="1">
              <a:lnSpc>
                <a:spcPts val="3000"/>
              </a:lnSpc>
              <a:spcBef>
                <a:spcPts val="0"/>
              </a:spcBef>
              <a:buClrTx/>
              <a:buSzPct val="100000"/>
              <a:buFont typeface="+mj-lt"/>
              <a:buAutoNum type="alphaLcParenR" startAt="2"/>
              <a:defRPr/>
            </a:pPr>
            <a:endParaRPr lang="it-IT" altLang="it-IT" sz="2000" dirty="0"/>
          </a:p>
          <a:p>
            <a:pPr marL="0" indent="0" algn="ctr" eaLnBrk="1" hangingPunct="1">
              <a:lnSpc>
                <a:spcPts val="3000"/>
              </a:lnSpc>
              <a:spcBef>
                <a:spcPts val="0"/>
              </a:spcBef>
              <a:buFont typeface="Arial" panose="020B0604020202020204" pitchFamily="34" charset="0"/>
              <a:buNone/>
              <a:defRPr/>
            </a:pPr>
            <a:r>
              <a:rPr lang="it-IT" altLang="it-IT" sz="2000" u="sng" dirty="0"/>
              <a:t>Italia ------------ Contr.  Estera White List ------- Contr.  Estera </a:t>
            </a:r>
            <a:r>
              <a:rPr lang="it-IT" altLang="it-IT" sz="2000" u="sng" dirty="0" err="1"/>
              <a:t>black</a:t>
            </a:r>
            <a:r>
              <a:rPr lang="it-IT" altLang="it-IT" sz="2000" u="sng" dirty="0"/>
              <a:t> list</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34</a:t>
            </a:fld>
            <a:endParaRPr lang="it-IT" dirty="0"/>
          </a:p>
        </p:txBody>
      </p:sp>
    </p:spTree>
    <p:extLst>
      <p:ext uri="{BB962C8B-B14F-4D97-AF65-F5344CB8AC3E}">
        <p14:creationId xmlns:p14="http://schemas.microsoft.com/office/powerpoint/2010/main" val="1275994248"/>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360363" indent="-360363" algn="just" eaLnBrk="1" hangingPunct="1">
              <a:lnSpc>
                <a:spcPts val="3000"/>
              </a:lnSpc>
              <a:spcBef>
                <a:spcPts val="0"/>
              </a:spcBef>
              <a:buClrTx/>
              <a:buSzPct val="100000"/>
              <a:buFont typeface="+mj-lt"/>
              <a:buAutoNum type="arabicParenR" startAt="2"/>
              <a:defRPr/>
            </a:pPr>
            <a:r>
              <a:rPr lang="it-IT" altLang="it-IT" sz="2000" b="1" u="sng" dirty="0"/>
              <a:t>Riconoscimento del credito d’imposta</a:t>
            </a:r>
          </a:p>
          <a:p>
            <a:pPr marL="0" indent="0" algn="just" eaLnBrk="1" hangingPunct="1">
              <a:lnSpc>
                <a:spcPts val="3000"/>
              </a:lnSpc>
              <a:spcBef>
                <a:spcPts val="0"/>
              </a:spcBef>
              <a:buFont typeface="Arial" panose="020B0604020202020204" pitchFamily="34" charset="0"/>
              <a:buNone/>
              <a:defRPr/>
            </a:pPr>
            <a:endParaRPr lang="it-IT" altLang="it-IT" sz="2000" b="1" u="sng" dirty="0"/>
          </a:p>
          <a:p>
            <a:pPr marL="0" indent="0" algn="just" eaLnBrk="1" hangingPunct="1">
              <a:lnSpc>
                <a:spcPts val="3000"/>
              </a:lnSpc>
              <a:spcBef>
                <a:spcPts val="0"/>
              </a:spcBef>
              <a:buFont typeface="Arial" panose="020B0604020202020204" pitchFamily="34" charset="0"/>
              <a:buNone/>
              <a:defRPr/>
            </a:pPr>
            <a:r>
              <a:rPr lang="it-IT" altLang="it-IT" sz="2000" dirty="0"/>
              <a:t>Al fine di rimuovere alcune distorsioni della disciplina dei dividendi provenienti da Paesi a fiscalità privilegiata, il Decreto introduce a favore del socio di controllo residente, la possibilità di ottenere il riconoscimento di un </a:t>
            </a:r>
            <a:r>
              <a:rPr lang="it-IT" altLang="it-IT" sz="2000" b="1" dirty="0"/>
              <a:t>credito d’imposta per le imposte assolte all’estero dalla società che ha realizzato gli utili da cui derivano i dividendi</a:t>
            </a:r>
            <a:r>
              <a:rPr lang="it-IT" altLang="it-IT" sz="2000" dirty="0"/>
              <a:t>. </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35</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Dividendi da controllate </a:t>
            </a:r>
            <a:r>
              <a:rPr lang="it-IT" sz="2400" i="1" dirty="0" err="1"/>
              <a:t>black</a:t>
            </a:r>
            <a:r>
              <a:rPr lang="it-IT" sz="2400" i="1" dirty="0"/>
              <a:t> list – </a:t>
            </a:r>
            <a:r>
              <a:rPr lang="it-IT" sz="2400" dirty="0"/>
              <a:t>Limitazione del regime di piena imponibilità e credito d’imposta </a:t>
            </a:r>
            <a:r>
              <a:rPr lang="it-IT" sz="1800" i="1" dirty="0"/>
              <a:t>(segue)</a:t>
            </a:r>
            <a:endParaRPr lang="it-IT" sz="1800" dirty="0"/>
          </a:p>
        </p:txBody>
      </p:sp>
    </p:spTree>
    <p:extLst>
      <p:ext uri="{BB962C8B-B14F-4D97-AF65-F5344CB8AC3E}">
        <p14:creationId xmlns:p14="http://schemas.microsoft.com/office/powerpoint/2010/main" val="2125425904"/>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defRPr/>
            </a:pPr>
            <a:r>
              <a:rPr lang="it-IT" altLang="it-IT" sz="2000" dirty="0"/>
              <a:t>L’agevolazione </a:t>
            </a:r>
            <a:r>
              <a:rPr lang="it-IT" altLang="it-IT" sz="2000" b="1" dirty="0"/>
              <a:t>è tesa a evitare che il controllante che disapplica la normativa CFC sulla base della prima esimente di cui all’art. 167, comma 5, lettera a) del TUIR subisca - nel caso in cui decida di rimpatriare gli utili percepiti - una tassazione più onerosa </a:t>
            </a:r>
            <a:r>
              <a:rPr lang="it-IT" altLang="it-IT" sz="2000" dirty="0"/>
              <a:t>di quella che avrebbe subito qualora avesse tassato per trasparenza il reddito della partecipata </a:t>
            </a:r>
            <a:r>
              <a:rPr lang="it-IT" altLang="it-IT" sz="2000" dirty="0" err="1"/>
              <a:t>black</a:t>
            </a:r>
            <a:r>
              <a:rPr lang="it-IT" altLang="it-IT" sz="2000" dirty="0"/>
              <a:t>-list. </a:t>
            </a:r>
          </a:p>
          <a:p>
            <a:pPr marL="0" indent="0" algn="just">
              <a:lnSpc>
                <a:spcPts val="3000"/>
              </a:lnSpc>
              <a:spcBef>
                <a:spcPts val="0"/>
              </a:spcBef>
              <a:buFont typeface="Arial" panose="020B0604020202020204" pitchFamily="34" charset="0"/>
              <a:buNone/>
              <a:defRPr/>
            </a:pPr>
            <a:endParaRPr lang="it-IT" altLang="it-IT" sz="2000" dirty="0"/>
          </a:p>
          <a:p>
            <a:pPr marL="0" indent="0" algn="just">
              <a:lnSpc>
                <a:spcPts val="3000"/>
              </a:lnSpc>
              <a:spcBef>
                <a:spcPts val="0"/>
              </a:spcBef>
              <a:buFont typeface="Arial" panose="020B0604020202020204" pitchFamily="34" charset="0"/>
              <a:buNone/>
              <a:defRPr/>
            </a:pPr>
            <a:r>
              <a:rPr lang="it-IT" altLang="it-IT" sz="2000" dirty="0"/>
              <a:t>Analogo effetto si verifica in caso di realizzo della plusvalenza derivante dalla cessione della partecipazione, che non godendo del regime di esenzione della PEX, concorre alla formazione del reddito complessivo del socio italiano per l’intero importo, senza beneficiare di alcun credito a fronte delle imposte assolte dal soggetto partecipato </a:t>
            </a:r>
            <a:r>
              <a:rPr lang="it-IT" altLang="it-IT" sz="2000" dirty="0" err="1"/>
              <a:t>black</a:t>
            </a:r>
            <a:r>
              <a:rPr lang="it-IT" altLang="it-IT" sz="2000" dirty="0"/>
              <a:t>-list.</a:t>
            </a:r>
          </a:p>
          <a:p>
            <a:pPr marL="0" indent="0" algn="just" eaLnBrk="1" hangingPunct="1">
              <a:lnSpc>
                <a:spcPts val="3000"/>
              </a:lnSpc>
              <a:spcBef>
                <a:spcPts val="0"/>
              </a:spcBef>
              <a:buClrTx/>
              <a:buSzPct val="100000"/>
              <a:buNone/>
              <a:defRPr/>
            </a:pPr>
            <a:endParaRPr lang="it-IT" altLang="it-IT" sz="20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36</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Dividendi da controllate </a:t>
            </a:r>
            <a:r>
              <a:rPr lang="it-IT" sz="2400" i="1" dirty="0" err="1"/>
              <a:t>black</a:t>
            </a:r>
            <a:r>
              <a:rPr lang="it-IT" sz="2400" i="1" dirty="0"/>
              <a:t> list – </a:t>
            </a:r>
            <a:r>
              <a:rPr lang="it-IT" sz="2400" dirty="0"/>
              <a:t>Limitazione del regime di piena imponibilità e credito d’imposta </a:t>
            </a:r>
            <a:r>
              <a:rPr lang="it-IT" sz="1800" i="1" dirty="0"/>
              <a:t>(segue)</a:t>
            </a:r>
            <a:endParaRPr lang="it-IT" sz="1800" dirty="0"/>
          </a:p>
        </p:txBody>
      </p:sp>
    </p:spTree>
    <p:extLst>
      <p:ext uri="{BB962C8B-B14F-4D97-AF65-F5344CB8AC3E}">
        <p14:creationId xmlns:p14="http://schemas.microsoft.com/office/powerpoint/2010/main" val="196244709"/>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1800" dirty="0"/>
              <a:t>In tale contesto normativo è intervenuto l’art. 1, comma 1009, della Legge di bilancio 2018, che ha modificato l’art. 89, comma 3, del T.U.I.R., escludendo dal reddito il 50% dell’ammontare dei dividendi provenienti da soggetti residenti in Stati o territori a fiscalità privilegiata che svolgono un’effettiva attività industriale o commerciale nello Stato o territorio di insediamento. </a:t>
            </a:r>
          </a:p>
          <a:p>
            <a:pPr marL="0" indent="0" algn="just">
              <a:lnSpc>
                <a:spcPts val="3000"/>
              </a:lnSpc>
              <a:spcBef>
                <a:spcPts val="0"/>
              </a:spcBef>
              <a:buFont typeface="Arial" panose="020B0604020202020204" pitchFamily="34" charset="0"/>
              <a:buNone/>
            </a:pPr>
            <a:r>
              <a:rPr lang="it-IT" altLang="it-IT" sz="1800" dirty="0"/>
              <a:t>In particolare, si considerano dividendi provenienti da soggetti residenti in Stati o territori a fiscalità privilegiata, anche a seguito delle modifiche della Legge di bilancio 2018, i dividendi percepiti a fronte di: </a:t>
            </a:r>
          </a:p>
          <a:p>
            <a:pPr algn="just">
              <a:lnSpc>
                <a:spcPts val="3000"/>
              </a:lnSpc>
              <a:spcBef>
                <a:spcPts val="0"/>
              </a:spcBef>
              <a:buClrTx/>
              <a:buSzPct val="100000"/>
              <a:buFont typeface="Wingdings" panose="05000000000000000000" pitchFamily="2" charset="2"/>
              <a:buChar char="§"/>
            </a:pPr>
            <a:r>
              <a:rPr lang="it-IT" altLang="it-IT" sz="1800" b="1" dirty="0"/>
              <a:t>partecipazioni dirette</a:t>
            </a:r>
            <a:r>
              <a:rPr lang="it-IT" altLang="it-IT" sz="1800" dirty="0"/>
              <a:t>, anche non di controllo, in società localizzate in Paesi o territori a regime fiscale privilegiato; ovvero </a:t>
            </a:r>
          </a:p>
          <a:p>
            <a:pPr algn="just">
              <a:lnSpc>
                <a:spcPts val="3000"/>
              </a:lnSpc>
              <a:spcBef>
                <a:spcPts val="0"/>
              </a:spcBef>
              <a:buClrTx/>
              <a:buSzPct val="100000"/>
              <a:buFont typeface="Wingdings" panose="05000000000000000000" pitchFamily="2" charset="2"/>
              <a:buChar char="§"/>
            </a:pPr>
            <a:r>
              <a:rPr lang="it-IT" altLang="it-IT" sz="1800" b="1" dirty="0"/>
              <a:t>partecipazioni indirette</a:t>
            </a:r>
            <a:r>
              <a:rPr lang="it-IT" altLang="it-IT" sz="1800" dirty="0"/>
              <a:t>, anche non di controllo, in società localizzate in Paesi o territori a regime fiscale privilegiato, attraverso il controllo su una società localizzata in uno Stato o territorio a regime fiscale ordinario.</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37</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modifiche della Legge di Stabilità 2018 – Ambito di applicazione: controllo diretto e indiretto</a:t>
            </a:r>
            <a:endParaRPr lang="it-IT" sz="1800" dirty="0"/>
          </a:p>
        </p:txBody>
      </p:sp>
    </p:spTree>
    <p:extLst>
      <p:ext uri="{BB962C8B-B14F-4D97-AF65-F5344CB8AC3E}">
        <p14:creationId xmlns:p14="http://schemas.microsoft.com/office/powerpoint/2010/main" val="1486192876"/>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1600" dirty="0"/>
              <a:t>Tale regime è volto a ridurre la preesistente disparità di trattamento tra i dividendi di fonte italiana (ovvero di fonte estera provenienti da Paesi a regime fiscale ordinario) e quelli derivanti da partecipazioni in società operative localizzate in Stati o territori a fiscalità privilegiata, che prestava il fianco a possibili censure a livello comunitario. Infatti, il regime di integrale imponibilità determinava di fatto una doppia imposizione economica degli utili distribuiti dalla società estera a regime fiscale privilegiato, avendo questi già scontato una (seppur inferiore) tassazione nello Stato di residenza6 sul risultato di esercizio a valere sul quale tali dividendi erano stati formati. </a:t>
            </a:r>
          </a:p>
          <a:p>
            <a:pPr marL="0" indent="0" algn="just">
              <a:lnSpc>
                <a:spcPts val="3000"/>
              </a:lnSpc>
              <a:spcBef>
                <a:spcPts val="0"/>
              </a:spcBef>
              <a:buFont typeface="Arial" panose="020B0604020202020204" pitchFamily="34" charset="0"/>
              <a:buNone/>
            </a:pPr>
            <a:r>
              <a:rPr lang="it-IT" altLang="it-IT" sz="1600" dirty="0"/>
              <a:t>Pertanto, posto che gli utili prodotti da una società a regime fiscale privilegiato scontano nello Stato estero una tassazione nominale inferiore al 50% di quella italiana, il legislatore ha inteso eliminare la doppia imposizione economica escludendo dal reddito della società percipiente il 50% del dividendo ricevuto, realizzando così un sostanziale allineamento tra la tassazione nominale complessiva degli utili di fonte italiana e quella degli utili “</a:t>
            </a:r>
            <a:r>
              <a:rPr lang="it-IT" altLang="it-IT" sz="1600" i="1" dirty="0" err="1"/>
              <a:t>black</a:t>
            </a:r>
            <a:r>
              <a:rPr lang="it-IT" altLang="it-IT" sz="1600" i="1" dirty="0"/>
              <a:t>-list</a:t>
            </a:r>
            <a:r>
              <a:rPr lang="it-IT" altLang="it-IT" sz="1600" dirty="0"/>
              <a:t>”.</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38</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modifiche della Legge di Stabilità 2018 – </a:t>
            </a:r>
            <a:r>
              <a:rPr lang="it-IT" sz="2400" i="1" dirty="0"/>
              <a:t>Ratio </a:t>
            </a:r>
            <a:r>
              <a:rPr lang="it-IT" sz="2400" dirty="0"/>
              <a:t>correttiva: profili di doppia imposizione</a:t>
            </a:r>
            <a:endParaRPr lang="it-IT" sz="1800" i="1" dirty="0"/>
          </a:p>
        </p:txBody>
      </p:sp>
    </p:spTree>
    <p:extLst>
      <p:ext uri="{BB962C8B-B14F-4D97-AF65-F5344CB8AC3E}">
        <p14:creationId xmlns:p14="http://schemas.microsoft.com/office/powerpoint/2010/main" val="1958258272"/>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defRPr/>
            </a:pPr>
            <a:r>
              <a:rPr lang="it-IT" altLang="it-IT" sz="1600" dirty="0"/>
              <a:t>A seguito delle modifiche introdotte dalla Legge di bilancio 2018, i dividendi percepiti da società di capitali ed enti commerciali fiscalmente residenti in Italia sono soggetti, a seconda dei casi: </a:t>
            </a:r>
          </a:p>
          <a:p>
            <a:pPr marL="0" indent="0" algn="just">
              <a:lnSpc>
                <a:spcPts val="3000"/>
              </a:lnSpc>
              <a:spcBef>
                <a:spcPts val="0"/>
              </a:spcBef>
              <a:buFont typeface="Arial" panose="020B0604020202020204" pitchFamily="34" charset="0"/>
              <a:buNone/>
              <a:defRPr/>
            </a:pPr>
            <a:endParaRPr lang="it-IT" altLang="it-IT" sz="1600" dirty="0"/>
          </a:p>
          <a:p>
            <a:pPr algn="just">
              <a:lnSpc>
                <a:spcPts val="3000"/>
              </a:lnSpc>
              <a:spcBef>
                <a:spcPts val="0"/>
              </a:spcBef>
              <a:buClrTx/>
              <a:buSzPct val="100000"/>
              <a:buFont typeface="Arial" panose="020B0604020202020204" pitchFamily="34" charset="0"/>
              <a:buAutoNum type="alphaLcParenBoth"/>
              <a:defRPr/>
            </a:pPr>
            <a:r>
              <a:rPr lang="it-IT" altLang="it-IT" sz="1600" dirty="0"/>
              <a:t>al regime ordinario di esclusione dal reddito per il 95% del relativo ammontare, con riferimento a: </a:t>
            </a:r>
            <a:r>
              <a:rPr lang="it-IT" altLang="it-IT" sz="1600" i="1" dirty="0"/>
              <a:t>(i) </a:t>
            </a:r>
            <a:r>
              <a:rPr lang="it-IT" altLang="it-IT" sz="1600" dirty="0"/>
              <a:t>dividendi di fonte italiana; </a:t>
            </a:r>
            <a:r>
              <a:rPr lang="it-IT" altLang="it-IT" sz="1600" i="1" dirty="0"/>
              <a:t>(ii) </a:t>
            </a:r>
            <a:r>
              <a:rPr lang="it-IT" altLang="it-IT" sz="1600" dirty="0"/>
              <a:t>dividendi di fonte estera diversi da quelli provenienti da soggetti residenti in Stati o territori a fiscalità privilegiata; </a:t>
            </a:r>
            <a:r>
              <a:rPr lang="it-IT" altLang="it-IT" sz="1600" i="1" dirty="0"/>
              <a:t>(iii) </a:t>
            </a:r>
            <a:r>
              <a:rPr lang="it-IT" altLang="it-IT" sz="1600" dirty="0"/>
              <a:t>dividendi provenienti da soggetti residenti in Stati o territori a fiscalità privilegiata, in relazione ai quali sia dimostrato – anche a seguito di interpello – che dalle partecipazioni non sia conseguito, sin dall’inizio del periodo di possesso, l’effetto di localizzare i redditi in Stati o territori in cui sono sottoposti a regimi fiscali privilegiati (c.d. “seconda esimente”)</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39</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Dividendi esteri </a:t>
            </a:r>
            <a:r>
              <a:rPr lang="it-IT" sz="2400" i="1" dirty="0" err="1"/>
              <a:t>black</a:t>
            </a:r>
            <a:r>
              <a:rPr lang="it-IT" sz="2400" i="1" dirty="0"/>
              <a:t> list </a:t>
            </a:r>
            <a:r>
              <a:rPr lang="it-IT" sz="2400" dirty="0"/>
              <a:t>– Scenari impositivi a regime</a:t>
            </a:r>
            <a:endParaRPr lang="it-IT" sz="1800" i="1" dirty="0"/>
          </a:p>
        </p:txBody>
      </p:sp>
    </p:spTree>
    <p:extLst>
      <p:ext uri="{BB962C8B-B14F-4D97-AF65-F5344CB8AC3E}">
        <p14:creationId xmlns:p14="http://schemas.microsoft.com/office/powerpoint/2010/main" val="2167210396"/>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Sintesi delle modifiche introdotte in ambito dividendi </a:t>
            </a:r>
            <a:r>
              <a:rPr lang="it-IT" sz="2400" i="1" dirty="0" err="1"/>
              <a:t>black</a:t>
            </a:r>
            <a:r>
              <a:rPr lang="it-IT" sz="2400" i="1" dirty="0"/>
              <a:t> list </a:t>
            </a:r>
            <a:r>
              <a:rPr lang="it-IT" sz="1800" i="1" dirty="0"/>
              <a:t>(segue)</a:t>
            </a:r>
            <a:endParaRPr lang="it-IT" sz="2400" dirty="0"/>
          </a:p>
        </p:txBody>
      </p:sp>
      <p:sp>
        <p:nvSpPr>
          <p:cNvPr id="2" name="Segnaposto contenuto 1"/>
          <p:cNvSpPr>
            <a:spLocks noGrp="1"/>
          </p:cNvSpPr>
          <p:nvPr>
            <p:ph idx="1"/>
          </p:nvPr>
        </p:nvSpPr>
        <p:spPr>
          <a:xfrm>
            <a:off x="323528" y="1412776"/>
            <a:ext cx="8496944" cy="5112568"/>
          </a:xfrm>
        </p:spPr>
        <p:txBody>
          <a:bodyPr/>
          <a:lstStyle/>
          <a:p>
            <a:pPr marL="0" indent="0" algn="ctr" eaLnBrk="1" hangingPunct="1">
              <a:lnSpc>
                <a:spcPts val="3000"/>
              </a:lnSpc>
              <a:spcBef>
                <a:spcPct val="0"/>
              </a:spcBef>
              <a:buFont typeface="Arial" panose="020B0604020202020204" pitchFamily="34" charset="0"/>
              <a:buNone/>
              <a:defRPr/>
            </a:pPr>
            <a:r>
              <a:rPr lang="it-IT" altLang="it-IT" sz="2000" b="1" u="sng" dirty="0"/>
              <a:t>Novità e modifiche normative  della Legge di Bilancio 2018</a:t>
            </a:r>
          </a:p>
          <a:p>
            <a:pPr marL="0" indent="0" algn="ctr" eaLnBrk="1" hangingPunct="1">
              <a:lnSpc>
                <a:spcPts val="3000"/>
              </a:lnSpc>
              <a:spcBef>
                <a:spcPct val="0"/>
              </a:spcBef>
              <a:buFont typeface="Arial" panose="020B0604020202020204" pitchFamily="34" charset="0"/>
              <a:buNone/>
              <a:defRPr/>
            </a:pPr>
            <a:r>
              <a:rPr lang="it-IT" altLang="it-IT" sz="2000" dirty="0"/>
              <a:t>(Commi 1007, 1008, 1009 dell’art. 1)</a:t>
            </a:r>
          </a:p>
          <a:p>
            <a:pPr marL="0" indent="0" algn="just" eaLnBrk="1" hangingPunct="1">
              <a:lnSpc>
                <a:spcPts val="3000"/>
              </a:lnSpc>
              <a:spcBef>
                <a:spcPct val="0"/>
              </a:spcBef>
              <a:buFont typeface="Arial" panose="020B0604020202020204" pitchFamily="34" charset="0"/>
              <a:buNone/>
              <a:defRPr/>
            </a:pPr>
            <a:endParaRPr lang="it-IT" altLang="it-IT" sz="2000" b="1" dirty="0"/>
          </a:p>
          <a:p>
            <a:pPr marL="363538" indent="-363538" algn="just" eaLnBrk="1" hangingPunct="1">
              <a:lnSpc>
                <a:spcPts val="3000"/>
              </a:lnSpc>
              <a:spcBef>
                <a:spcPts val="0"/>
              </a:spcBef>
              <a:buClrTx/>
              <a:buSzPct val="100000"/>
              <a:buFont typeface="+mj-lt"/>
              <a:buAutoNum type="arabicPeriod" startAt="2"/>
              <a:defRPr/>
            </a:pPr>
            <a:r>
              <a:rPr lang="it-IT" altLang="it-IT" sz="2000" b="1" dirty="0"/>
              <a:t>Limitazione dell’imponibilità dei dividendi </a:t>
            </a:r>
            <a:r>
              <a:rPr lang="it-IT" altLang="it-IT" sz="2000" b="1" dirty="0" err="1"/>
              <a:t>black</a:t>
            </a:r>
            <a:r>
              <a:rPr lang="it-IT" altLang="it-IT" sz="2000" b="1" dirty="0"/>
              <a:t> list in presenza dell’esimente ex art. 167, comma 5, </a:t>
            </a:r>
            <a:r>
              <a:rPr lang="it-IT" altLang="it-IT" sz="2000" b="1" dirty="0" err="1"/>
              <a:t>lett</a:t>
            </a:r>
            <a:r>
              <a:rPr lang="it-IT" altLang="it-IT" sz="2000" b="1" dirty="0"/>
              <a:t>. a) </a:t>
            </a:r>
            <a:r>
              <a:rPr lang="it-IT" altLang="it-IT" sz="2000" b="1" dirty="0" err="1"/>
              <a:t>Tuir</a:t>
            </a:r>
            <a:r>
              <a:rPr lang="it-IT" altLang="it-IT" sz="2000" b="1" dirty="0"/>
              <a:t> (prima esimente)</a:t>
            </a:r>
          </a:p>
          <a:p>
            <a:pPr marL="363538" indent="-363538" algn="just" eaLnBrk="1" hangingPunct="1">
              <a:lnSpc>
                <a:spcPts val="2400"/>
              </a:lnSpc>
              <a:spcBef>
                <a:spcPts val="0"/>
              </a:spcBef>
              <a:buClrTx/>
              <a:buSzPct val="100000"/>
              <a:buFont typeface="+mj-lt"/>
              <a:buAutoNum type="arabicPeriod" startAt="2"/>
              <a:defRPr/>
            </a:pPr>
            <a:endParaRPr lang="it-IT" altLang="it-IT" sz="2000" b="1" dirty="0"/>
          </a:p>
          <a:p>
            <a:pPr marL="363538" indent="-363538" algn="just" eaLnBrk="1" hangingPunct="1">
              <a:lnSpc>
                <a:spcPts val="3000"/>
              </a:lnSpc>
              <a:spcBef>
                <a:spcPts val="0"/>
              </a:spcBef>
              <a:buClrTx/>
              <a:buSzPct val="100000"/>
              <a:buFont typeface="+mj-lt"/>
              <a:buAutoNum type="arabicPeriod" startAt="2"/>
              <a:defRPr/>
            </a:pPr>
            <a:r>
              <a:rPr lang="it-IT" altLang="it-IT" sz="2000" b="1" dirty="0"/>
              <a:t>Facoltà di presentazione dell’interpello preventivo per la parziale non imponibilità dei dividendi </a:t>
            </a:r>
            <a:r>
              <a:rPr lang="it-IT" altLang="it-IT" sz="2000" b="1" dirty="0" err="1"/>
              <a:t>black</a:t>
            </a:r>
            <a:r>
              <a:rPr lang="it-IT" altLang="it-IT" sz="2000" b="1" dirty="0"/>
              <a:t> list</a:t>
            </a:r>
          </a:p>
          <a:p>
            <a:pPr marL="363538" indent="-363538" algn="just" eaLnBrk="1" hangingPunct="1">
              <a:lnSpc>
                <a:spcPts val="2400"/>
              </a:lnSpc>
              <a:spcBef>
                <a:spcPts val="0"/>
              </a:spcBef>
              <a:buClrTx/>
              <a:buSzPct val="100000"/>
              <a:buFont typeface="+mj-lt"/>
              <a:buAutoNum type="arabicPeriod" startAt="2"/>
              <a:defRPr/>
            </a:pPr>
            <a:endParaRPr lang="it-IT" altLang="it-IT" sz="2000" b="1" dirty="0"/>
          </a:p>
          <a:p>
            <a:pPr marL="363538" indent="-363538" algn="just" eaLnBrk="1" hangingPunct="1">
              <a:lnSpc>
                <a:spcPts val="3000"/>
              </a:lnSpc>
              <a:spcBef>
                <a:spcPts val="0"/>
              </a:spcBef>
              <a:buClrTx/>
              <a:buSzPct val="100000"/>
              <a:buFont typeface="+mj-lt"/>
              <a:buAutoNum type="arabicPeriod" startAt="2"/>
              <a:defRPr/>
            </a:pPr>
            <a:r>
              <a:rPr lang="it-IT" altLang="it-IT" sz="2000" b="1" dirty="0"/>
              <a:t>Presunzione di prioritaria distribuzione delle riserve non </a:t>
            </a:r>
            <a:r>
              <a:rPr lang="it-IT" altLang="it-IT" sz="2000" b="1" dirty="0" err="1"/>
              <a:t>black</a:t>
            </a:r>
            <a:r>
              <a:rPr lang="it-IT" altLang="it-IT" sz="2000" b="1" dirty="0"/>
              <a:t> list</a:t>
            </a:r>
          </a:p>
          <a:p>
            <a:pPr marL="0" indent="0" algn="just" eaLnBrk="1" hangingPunct="1">
              <a:lnSpc>
                <a:spcPts val="3000"/>
              </a:lnSpc>
              <a:spcBef>
                <a:spcPts val="0"/>
              </a:spcBef>
              <a:buFont typeface="Arial" panose="020B0604020202020204" pitchFamily="34" charset="0"/>
              <a:buNone/>
              <a:defRPr/>
            </a:pPr>
            <a:r>
              <a:rPr lang="it-IT" altLang="it-IT" sz="2000" dirty="0"/>
              <a:t>Le novità </a:t>
            </a:r>
            <a:r>
              <a:rPr lang="it-IT" altLang="it-IT" sz="2000" i="1" dirty="0"/>
              <a:t>sub 2), 3), 4) </a:t>
            </a:r>
            <a:r>
              <a:rPr lang="it-IT" altLang="it-IT" sz="2000" dirty="0"/>
              <a:t>si applicano a:</a:t>
            </a:r>
          </a:p>
          <a:p>
            <a:pPr marL="363538" indent="-363538" algn="just" eaLnBrk="1" hangingPunct="1">
              <a:lnSpc>
                <a:spcPts val="3000"/>
              </a:lnSpc>
              <a:spcBef>
                <a:spcPts val="0"/>
              </a:spcBef>
              <a:buClrTx/>
              <a:buSzPct val="100000"/>
              <a:buFont typeface="Arial" panose="020B0604020202020204" pitchFamily="34" charset="0"/>
              <a:buChar char="•"/>
              <a:defRPr/>
            </a:pPr>
            <a:r>
              <a:rPr lang="it-IT" altLang="it-IT" sz="2000" dirty="0"/>
              <a:t>i dividendi </a:t>
            </a:r>
            <a:r>
              <a:rPr lang="it-IT" altLang="it-IT" sz="2000" i="1" dirty="0" err="1"/>
              <a:t>black</a:t>
            </a:r>
            <a:r>
              <a:rPr lang="it-IT" altLang="it-IT" sz="2000" i="1" dirty="0"/>
              <a:t> li</a:t>
            </a:r>
            <a:r>
              <a:rPr lang="it-IT" altLang="it-IT" sz="2000" dirty="0"/>
              <a:t>st percepiti dal 01/01/2018</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4</a:t>
            </a:fld>
            <a:endParaRPr lang="it-IT" dirty="0"/>
          </a:p>
        </p:txBody>
      </p:sp>
    </p:spTree>
    <p:extLst>
      <p:ext uri="{BB962C8B-B14F-4D97-AF65-F5344CB8AC3E}">
        <p14:creationId xmlns:p14="http://schemas.microsoft.com/office/powerpoint/2010/main" val="951637787"/>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algn="just">
              <a:lnSpc>
                <a:spcPts val="3000"/>
              </a:lnSpc>
              <a:spcBef>
                <a:spcPts val="0"/>
              </a:spcBef>
              <a:buClrTx/>
              <a:buSzPct val="100000"/>
              <a:buFont typeface="Calibri" panose="020F0502020204030204" pitchFamily="34" charset="0"/>
              <a:buAutoNum type="alphaLcParenR" startAt="2"/>
            </a:pPr>
            <a:r>
              <a:rPr lang="it-IT" altLang="it-IT" sz="1600" dirty="0"/>
              <a:t>al regime introdotto dalla Legge di bilancio 2018, che prevede, come anticipato, l’esclusione dal reddito in misura pari al 50% del relativo ammontare, in relazione ai dividendi provenienti da soggetti residenti in Stati o territori a fiscalità privilegiata a condizione che venga dimostrato – anche a seguito di interpello – l’effettivo svolgimento, da parte della partecipata estera, di un’effettiva attività industriale o commerciale nello Stato o territorio di insediamento (c.d. prima esimente)</a:t>
            </a:r>
          </a:p>
          <a:p>
            <a:pPr algn="just">
              <a:lnSpc>
                <a:spcPts val="3000"/>
              </a:lnSpc>
              <a:spcBef>
                <a:spcPts val="0"/>
              </a:spcBef>
              <a:buFont typeface="Calibri" panose="020F0502020204030204" pitchFamily="34" charset="0"/>
              <a:buAutoNum type="alphaLcParenR" startAt="2"/>
            </a:pPr>
            <a:endParaRPr lang="it-IT" altLang="it-IT" sz="1600" dirty="0"/>
          </a:p>
          <a:p>
            <a:pPr algn="just">
              <a:lnSpc>
                <a:spcPts val="3000"/>
              </a:lnSpc>
              <a:spcBef>
                <a:spcPts val="0"/>
              </a:spcBef>
              <a:buClrTx/>
              <a:buSzPct val="100000"/>
              <a:buFont typeface="Arial" panose="020B0604020202020204" pitchFamily="34" charset="0"/>
              <a:buAutoNum type="alphaLcParenR" startAt="2"/>
            </a:pPr>
            <a:r>
              <a:rPr lang="it-IT" altLang="it-IT" sz="1600" dirty="0"/>
              <a:t>al regime di integrale imponibilità per i dividendi provenienti da soggetti residenti in Stati o territori a fiscalità privilegiata, in relazione ai quali non sia fornita né la prima né la seconda esimente</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40</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Dividendi esteri </a:t>
            </a:r>
            <a:r>
              <a:rPr lang="it-IT" sz="2400" i="1" dirty="0" err="1"/>
              <a:t>black</a:t>
            </a:r>
            <a:r>
              <a:rPr lang="it-IT" sz="2400" i="1" dirty="0"/>
              <a:t> list </a:t>
            </a:r>
            <a:r>
              <a:rPr lang="it-IT" sz="2400" dirty="0"/>
              <a:t>– Scenari impositivi a regime</a:t>
            </a:r>
            <a:endParaRPr lang="it-IT" sz="1800" i="1" dirty="0"/>
          </a:p>
        </p:txBody>
      </p:sp>
    </p:spTree>
    <p:extLst>
      <p:ext uri="{BB962C8B-B14F-4D97-AF65-F5344CB8AC3E}">
        <p14:creationId xmlns:p14="http://schemas.microsoft.com/office/powerpoint/2010/main" val="2055717150"/>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defRPr/>
            </a:pPr>
            <a:r>
              <a:rPr lang="it-IT" altLang="it-IT" sz="1600" dirty="0"/>
              <a:t>È rimasto invece immutato il regime di tassazione dei dividendi </a:t>
            </a:r>
            <a:r>
              <a:rPr lang="it-IT" altLang="it-IT" sz="1600" i="1" dirty="0" err="1"/>
              <a:t>black</a:t>
            </a:r>
            <a:r>
              <a:rPr lang="it-IT" altLang="it-IT" sz="1600" i="1" dirty="0"/>
              <a:t>-list </a:t>
            </a:r>
            <a:r>
              <a:rPr lang="it-IT" altLang="it-IT" sz="1600" dirty="0"/>
              <a:t>percepiti da persone fisiche, i quali, ai sensi dell’art. 47, co. 4, T.U.I.R. (sul quale non è intervenuta la Legge di bilancio 2018), sono integralmente imponibili a prescindere dallo svolgimento di un’effettiva attività industriale o commerciale da parte della società estera, fatti salvi i casi in cui: </a:t>
            </a:r>
          </a:p>
          <a:p>
            <a:pPr marL="514350" indent="-514350" algn="just">
              <a:lnSpc>
                <a:spcPts val="3000"/>
              </a:lnSpc>
              <a:spcBef>
                <a:spcPts val="0"/>
              </a:spcBef>
              <a:buClrTx/>
              <a:buSzPct val="100000"/>
              <a:buFont typeface="Arial" panose="020B0604020202020204" pitchFamily="34" charset="0"/>
              <a:buAutoNum type="romanLcParenBoth"/>
              <a:defRPr/>
            </a:pPr>
            <a:r>
              <a:rPr lang="it-IT" altLang="it-IT" sz="1600" dirty="0"/>
              <a:t>tali utili siano già stati imputati per trasparenza al socio residente ai sensi della disciplina CFC, ovvero </a:t>
            </a:r>
          </a:p>
          <a:p>
            <a:pPr marL="514350" indent="-514350" algn="just">
              <a:lnSpc>
                <a:spcPts val="3000"/>
              </a:lnSpc>
              <a:spcBef>
                <a:spcPts val="0"/>
              </a:spcBef>
              <a:buClrTx/>
              <a:buSzPct val="100000"/>
              <a:buFont typeface="Arial" panose="020B0604020202020204" pitchFamily="34" charset="0"/>
              <a:buAutoNum type="romanLcParenBoth"/>
              <a:defRPr/>
            </a:pPr>
            <a:r>
              <a:rPr lang="it-IT" altLang="it-IT" sz="1600" dirty="0"/>
              <a:t>sia fornita – anche in sede di interpello – la seconda esimente</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41</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Dividendi esteri </a:t>
            </a:r>
            <a:r>
              <a:rPr lang="it-IT" sz="2400" i="1" dirty="0" err="1"/>
              <a:t>black</a:t>
            </a:r>
            <a:r>
              <a:rPr lang="it-IT" sz="2400" i="1" dirty="0"/>
              <a:t> list </a:t>
            </a:r>
            <a:r>
              <a:rPr lang="it-IT" sz="2400" dirty="0"/>
              <a:t>percepiti da persone fisiche – Art. 47, comma 4, TUIR (invariato)</a:t>
            </a:r>
            <a:endParaRPr lang="it-IT" sz="1800" i="1" dirty="0"/>
          </a:p>
        </p:txBody>
      </p:sp>
    </p:spTree>
    <p:extLst>
      <p:ext uri="{BB962C8B-B14F-4D97-AF65-F5344CB8AC3E}">
        <p14:creationId xmlns:p14="http://schemas.microsoft.com/office/powerpoint/2010/main" val="3355389431"/>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defRPr/>
            </a:pPr>
            <a:r>
              <a:rPr lang="it-IT" altLang="it-IT" sz="1600" dirty="0"/>
              <a:t>Parimenti, non è stata interessata da alcuna modifica la disciplina delle plusvalenze derivanti da partecipazioni in soggetti residenti in Stati o territori a fiscalità privilegiata di cui all’art. 87 del T.U.I.R., le quali restano dunque imponibili in misura piena, salvo che sia fornita – anche in sede di interpello – la seconda esimente. </a:t>
            </a:r>
          </a:p>
          <a:p>
            <a:pPr marL="0" indent="0" algn="just">
              <a:lnSpc>
                <a:spcPts val="3000"/>
              </a:lnSpc>
              <a:spcBef>
                <a:spcPts val="0"/>
              </a:spcBef>
              <a:buFont typeface="Arial" panose="020B0604020202020204" pitchFamily="34" charset="0"/>
              <a:buNone/>
              <a:defRPr/>
            </a:pPr>
            <a:endParaRPr lang="it-IT" altLang="it-IT" sz="1600" dirty="0"/>
          </a:p>
          <a:p>
            <a:pPr marL="0" indent="0" algn="just">
              <a:lnSpc>
                <a:spcPts val="3000"/>
              </a:lnSpc>
              <a:spcBef>
                <a:spcPts val="0"/>
              </a:spcBef>
              <a:buFont typeface="Arial" panose="020B0604020202020204" pitchFamily="34" charset="0"/>
              <a:buNone/>
              <a:defRPr/>
            </a:pPr>
            <a:r>
              <a:rPr lang="it-IT" altLang="it-IT" sz="1600" dirty="0"/>
              <a:t>A tal ultimo riguardo, si osserva che il mancato allineamento della tassazione delle plusvalenze a quella dei dividendi appare asistematico per il seguente ordine di ragioni: </a:t>
            </a:r>
          </a:p>
          <a:p>
            <a:pPr marL="360363" indent="-360363" algn="just">
              <a:lnSpc>
                <a:spcPts val="3000"/>
              </a:lnSpc>
              <a:spcBef>
                <a:spcPts val="0"/>
              </a:spcBef>
              <a:buClrTx/>
              <a:buSzPct val="100000"/>
              <a:buFont typeface="Arial" panose="020B0604020202020204" pitchFamily="34" charset="0"/>
              <a:buAutoNum type="romanLcParenBoth"/>
              <a:defRPr/>
            </a:pPr>
            <a:r>
              <a:rPr lang="it-IT" altLang="it-IT" sz="1600" dirty="0"/>
              <a:t>il carattere simmetrico dei due regimi è stato in più occasioni sottolineato dall’Amministrazione finanziaria</a:t>
            </a:r>
          </a:p>
          <a:p>
            <a:pPr marL="360363" indent="-360363" algn="just">
              <a:lnSpc>
                <a:spcPts val="3000"/>
              </a:lnSpc>
              <a:spcBef>
                <a:spcPts val="0"/>
              </a:spcBef>
              <a:buClrTx/>
              <a:buSzPct val="100000"/>
              <a:buFont typeface="Arial" panose="020B0604020202020204" pitchFamily="34" charset="0"/>
              <a:buAutoNum type="romanLcParenBoth"/>
              <a:defRPr/>
            </a:pPr>
            <a:r>
              <a:rPr lang="it-IT" altLang="it-IT" sz="1600" dirty="0"/>
              <a:t>l’asimmetria tra i due regimi favorisce possibili arbitraggi, rendendo conveniente la distribuzione degli utili maturati dalla partecipata estera </a:t>
            </a:r>
            <a:r>
              <a:rPr lang="it-IT" altLang="it-IT" sz="1600" i="1" dirty="0" err="1"/>
              <a:t>black</a:t>
            </a:r>
            <a:r>
              <a:rPr lang="it-IT" altLang="it-IT" sz="1600" i="1" dirty="0"/>
              <a:t>-list </a:t>
            </a:r>
            <a:r>
              <a:rPr lang="it-IT" altLang="it-IT" sz="1600" dirty="0"/>
              <a:t>(che svolge attività commerciale) anziché il loro realizzo tramite cessione della società stessa</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42</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Plusvalenze </a:t>
            </a:r>
            <a:r>
              <a:rPr lang="it-IT" sz="2400" i="1" dirty="0" err="1"/>
              <a:t>black</a:t>
            </a:r>
            <a:r>
              <a:rPr lang="it-IT" sz="2400" i="1" dirty="0"/>
              <a:t> list </a:t>
            </a:r>
            <a:r>
              <a:rPr lang="it-IT" sz="2400" dirty="0"/>
              <a:t>– Art. 87, TUIR (invariato)</a:t>
            </a:r>
            <a:endParaRPr lang="it-IT" sz="1800" i="1" dirty="0"/>
          </a:p>
        </p:txBody>
      </p:sp>
    </p:spTree>
    <p:extLst>
      <p:ext uri="{BB962C8B-B14F-4D97-AF65-F5344CB8AC3E}">
        <p14:creationId xmlns:p14="http://schemas.microsoft.com/office/powerpoint/2010/main" val="126868284"/>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ctr" eaLnBrk="1" hangingPunct="1">
              <a:spcBef>
                <a:spcPct val="0"/>
              </a:spcBef>
              <a:buFont typeface="Arial" panose="020B0604020202020204" pitchFamily="34" charset="0"/>
              <a:buNone/>
            </a:pPr>
            <a:endParaRPr lang="it-IT" altLang="it-IT" sz="2600" dirty="0"/>
          </a:p>
          <a:p>
            <a:pPr marL="0" indent="0" algn="ctr" eaLnBrk="1" hangingPunct="1">
              <a:spcBef>
                <a:spcPct val="0"/>
              </a:spcBef>
              <a:buFont typeface="Arial" panose="020B0604020202020204" pitchFamily="34" charset="0"/>
              <a:buNone/>
            </a:pPr>
            <a:endParaRPr lang="it-IT" altLang="it-IT" sz="2600" dirty="0"/>
          </a:p>
          <a:p>
            <a:pPr marL="0" indent="0" algn="ctr" eaLnBrk="1" hangingPunct="1">
              <a:spcBef>
                <a:spcPct val="0"/>
              </a:spcBef>
              <a:buFont typeface="Arial" panose="020B0604020202020204" pitchFamily="34" charset="0"/>
              <a:buNone/>
            </a:pPr>
            <a:endParaRPr lang="it-IT" altLang="it-IT" sz="2600" dirty="0"/>
          </a:p>
          <a:p>
            <a:pPr marL="0" indent="0" algn="ctr" eaLnBrk="1" hangingPunct="1">
              <a:spcBef>
                <a:spcPct val="0"/>
              </a:spcBef>
              <a:buFont typeface="Arial" panose="020B0604020202020204" pitchFamily="34" charset="0"/>
              <a:buNone/>
            </a:pPr>
            <a:r>
              <a:rPr lang="it-IT" altLang="it-IT" sz="2600" dirty="0"/>
              <a:t>L’interpello dimostrativo:</a:t>
            </a:r>
          </a:p>
          <a:p>
            <a:pPr marL="0" indent="0" algn="ctr" eaLnBrk="1" hangingPunct="1">
              <a:spcBef>
                <a:spcPct val="0"/>
              </a:spcBef>
              <a:buFont typeface="Arial" panose="020B0604020202020204" pitchFamily="34" charset="0"/>
              <a:buNone/>
            </a:pPr>
            <a:r>
              <a:rPr lang="it-IT" altLang="it-IT" sz="2600" dirty="0"/>
              <a:t/>
            </a:r>
            <a:br>
              <a:rPr lang="it-IT" altLang="it-IT" sz="2600" dirty="0"/>
            </a:br>
            <a:r>
              <a:rPr lang="it-IT" altLang="it-IT" sz="2600" dirty="0"/>
              <a:t>le esimenti ex art. 167, comma 5, </a:t>
            </a:r>
          </a:p>
          <a:p>
            <a:pPr marL="0" indent="0" algn="ctr" eaLnBrk="1" hangingPunct="1">
              <a:spcBef>
                <a:spcPct val="0"/>
              </a:spcBef>
              <a:buFont typeface="Arial" panose="020B0604020202020204" pitchFamily="34" charset="0"/>
              <a:buNone/>
            </a:pPr>
            <a:r>
              <a:rPr lang="it-IT" altLang="it-IT" sz="2600" dirty="0"/>
              <a:t>lett. a) e b) TUIR</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43</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Art. 89, comma 3, TUIR</a:t>
            </a:r>
            <a:endParaRPr lang="it-IT" sz="1800" i="1" dirty="0"/>
          </a:p>
        </p:txBody>
      </p:sp>
    </p:spTree>
    <p:extLst>
      <p:ext uri="{BB962C8B-B14F-4D97-AF65-F5344CB8AC3E}">
        <p14:creationId xmlns:p14="http://schemas.microsoft.com/office/powerpoint/2010/main" val="1952893798"/>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eaLnBrk="1" hangingPunct="1">
              <a:lnSpc>
                <a:spcPts val="3000"/>
              </a:lnSpc>
              <a:spcBef>
                <a:spcPct val="0"/>
              </a:spcBef>
              <a:buFont typeface="Arial" panose="020B0604020202020204" pitchFamily="34" charset="0"/>
              <a:buNone/>
            </a:pPr>
            <a:r>
              <a:rPr lang="it-IT" altLang="it-IT" sz="2000" dirty="0">
                <a:solidFill>
                  <a:srgbClr val="FF0000"/>
                </a:solidFill>
              </a:rPr>
              <a:t>«</a:t>
            </a:r>
            <a:r>
              <a:rPr lang="it-IT" altLang="it-IT" sz="2000" b="1" dirty="0">
                <a:solidFill>
                  <a:srgbClr val="FF0000"/>
                </a:solidFill>
              </a:rPr>
              <a:t>Qualora il contribuente intenda far valere la sussistenza delle condizioni indicate nella lettera c) del comma 1 dell'articolo 87 ma </a:t>
            </a:r>
            <a:r>
              <a:rPr lang="it-IT" altLang="it-IT" sz="2000" b="1" u="sng" dirty="0">
                <a:solidFill>
                  <a:srgbClr val="FF0000"/>
                </a:solidFill>
              </a:rPr>
              <a:t>non abbia presentato l'istanza di interpello prevista dalla lettera b) del comma 5 dell'articolo 167 ovvero, avendola presentata, non abbia ricevuto risposta favorevole,</a:t>
            </a:r>
            <a:r>
              <a:rPr lang="it-IT" altLang="it-IT" sz="2000" b="1" dirty="0">
                <a:solidFill>
                  <a:srgbClr val="FF0000"/>
                </a:solidFill>
              </a:rPr>
              <a:t> la percezione di utili provenienti da partecipazioni in imprese o enti esteri localizzati in Stati o territori inclusi nel decreto o nel provvedimento di cui all'articolo 167, comma 4, </a:t>
            </a:r>
            <a:r>
              <a:rPr lang="it-IT" altLang="it-IT" sz="2000" b="1" u="sng" dirty="0">
                <a:solidFill>
                  <a:srgbClr val="FF0000"/>
                </a:solidFill>
              </a:rPr>
              <a:t>deve essere segnalata nella dichiarazione dei redditi da parte del socio residente</a:t>
            </a:r>
            <a:r>
              <a:rPr lang="it-IT" altLang="it-IT" sz="2000" b="1" dirty="0">
                <a:solidFill>
                  <a:srgbClr val="FF0000"/>
                </a:solidFill>
              </a:rPr>
              <a:t>; nei casi di mancata o incompleta indicazione nella dichiarazione dei redditi si applica la sanzione amministrativa prevista dall'articolo 8, comma 3-ter, del decreto legislativo 18 dicembre 1997, n. 471».</a:t>
            </a:r>
            <a:endParaRPr lang="it-IT" altLang="it-IT" sz="20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44</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esimenti </a:t>
            </a:r>
            <a:r>
              <a:rPr lang="it-IT" sz="2400" i="1" dirty="0" err="1"/>
              <a:t>black</a:t>
            </a:r>
            <a:r>
              <a:rPr lang="it-IT" sz="2400" i="1" dirty="0"/>
              <a:t> list: </a:t>
            </a:r>
            <a:r>
              <a:rPr lang="it-IT" sz="2400" dirty="0"/>
              <a:t>procedura di verifica – Art. 89, comma 3, TUIR</a:t>
            </a:r>
            <a:endParaRPr lang="it-IT" sz="1800" i="1" dirty="0"/>
          </a:p>
        </p:txBody>
      </p:sp>
    </p:spTree>
    <p:extLst>
      <p:ext uri="{BB962C8B-B14F-4D97-AF65-F5344CB8AC3E}">
        <p14:creationId xmlns:p14="http://schemas.microsoft.com/office/powerpoint/2010/main" val="3656753723"/>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algn="just" eaLnBrk="1" hangingPunct="1">
              <a:lnSpc>
                <a:spcPts val="3000"/>
              </a:lnSpc>
              <a:spcBef>
                <a:spcPts val="0"/>
              </a:spcBef>
              <a:buClrTx/>
              <a:buSzPct val="100000"/>
              <a:buFont typeface="Wingdings" panose="05000000000000000000" pitchFamily="2" charset="2"/>
              <a:buChar char="§"/>
              <a:defRPr/>
            </a:pPr>
            <a:r>
              <a:rPr lang="it-IT" altLang="it-IT" sz="2000" dirty="0"/>
              <a:t>Interpello preventivo </a:t>
            </a:r>
            <a:r>
              <a:rPr lang="it-IT" altLang="it-IT" sz="2000" dirty="0" err="1"/>
              <a:t>disapplicativo</a:t>
            </a:r>
            <a:r>
              <a:rPr lang="it-IT" altLang="it-IT" sz="2000" dirty="0"/>
              <a:t> </a:t>
            </a:r>
            <a:r>
              <a:rPr lang="it-IT" altLang="it-IT" sz="2000" b="1" u="sng" dirty="0"/>
              <a:t>non obbligatorio</a:t>
            </a:r>
            <a:r>
              <a:rPr lang="it-IT" altLang="it-IT" sz="2000" b="1" dirty="0"/>
              <a:t> </a:t>
            </a:r>
            <a:r>
              <a:rPr lang="it-IT" altLang="it-IT" sz="2000" dirty="0"/>
              <a:t>e </a:t>
            </a:r>
            <a:r>
              <a:rPr lang="it-IT" altLang="it-IT" sz="2000" b="1" u="sng" dirty="0"/>
              <a:t>non vincolante</a:t>
            </a:r>
            <a:r>
              <a:rPr lang="it-IT" altLang="it-IT" sz="2000" b="1" dirty="0"/>
              <a:t> </a:t>
            </a:r>
            <a:r>
              <a:rPr lang="it-IT" altLang="it-IT" sz="2000" dirty="0"/>
              <a:t>(interpello ai sensi dell’articolo 21, Legge n. 431/1991)</a:t>
            </a:r>
          </a:p>
          <a:p>
            <a:pPr algn="just" eaLnBrk="1" hangingPunct="1">
              <a:lnSpc>
                <a:spcPts val="3000"/>
              </a:lnSpc>
              <a:spcBef>
                <a:spcPts val="0"/>
              </a:spcBef>
              <a:buClrTx/>
              <a:buSzPct val="100000"/>
              <a:buFont typeface="Wingdings" panose="05000000000000000000" pitchFamily="2" charset="2"/>
              <a:buChar char="§"/>
              <a:defRPr/>
            </a:pPr>
            <a:endParaRPr lang="it-IT" altLang="it-IT" sz="2000" dirty="0"/>
          </a:p>
          <a:p>
            <a:pPr algn="just" eaLnBrk="1" hangingPunct="1">
              <a:lnSpc>
                <a:spcPts val="3000"/>
              </a:lnSpc>
              <a:spcBef>
                <a:spcPts val="0"/>
              </a:spcBef>
              <a:buClrTx/>
              <a:buSzPct val="100000"/>
              <a:buFont typeface="Wingdings" panose="05000000000000000000" pitchFamily="2" charset="2"/>
              <a:buChar char="§"/>
              <a:defRPr/>
            </a:pPr>
            <a:endParaRPr lang="it-IT" altLang="it-IT" sz="2000" dirty="0"/>
          </a:p>
          <a:p>
            <a:pPr algn="just" eaLnBrk="1" hangingPunct="1">
              <a:lnSpc>
                <a:spcPts val="3000"/>
              </a:lnSpc>
              <a:spcBef>
                <a:spcPts val="0"/>
              </a:spcBef>
              <a:buClrTx/>
              <a:buSzPct val="100000"/>
              <a:buFont typeface="Wingdings" panose="05000000000000000000" pitchFamily="2" charset="2"/>
              <a:buChar char="§"/>
              <a:defRPr/>
            </a:pPr>
            <a:endParaRPr lang="it-IT" altLang="it-IT" sz="2000" dirty="0"/>
          </a:p>
          <a:p>
            <a:pPr algn="just" eaLnBrk="1" hangingPunct="1">
              <a:lnSpc>
                <a:spcPts val="3000"/>
              </a:lnSpc>
              <a:spcBef>
                <a:spcPts val="0"/>
              </a:spcBef>
              <a:buClrTx/>
              <a:buSzPct val="100000"/>
              <a:buFont typeface="Wingdings" panose="05000000000000000000" pitchFamily="2" charset="2"/>
              <a:buChar char="§"/>
              <a:defRPr/>
            </a:pPr>
            <a:endParaRPr lang="it-IT" altLang="it-IT" sz="2000" dirty="0"/>
          </a:p>
          <a:p>
            <a:pPr algn="just" eaLnBrk="1" hangingPunct="1">
              <a:lnSpc>
                <a:spcPts val="3000"/>
              </a:lnSpc>
              <a:buClrTx/>
              <a:buSzPct val="100000"/>
              <a:buFont typeface="Wingdings" panose="05000000000000000000" pitchFamily="2" charset="2"/>
              <a:buChar char="§"/>
              <a:defRPr/>
            </a:pPr>
            <a:r>
              <a:rPr lang="it-IT" altLang="it-IT" sz="2000" dirty="0"/>
              <a:t>Facoltà per il contribuente di dimostrare le esimenti </a:t>
            </a:r>
            <a:r>
              <a:rPr lang="it-IT" altLang="it-IT" sz="2000" b="1" u="sng" dirty="0"/>
              <a:t>preventivamente, oppure in fase di controllo</a:t>
            </a:r>
          </a:p>
          <a:p>
            <a:pPr algn="just" eaLnBrk="1" hangingPunct="1">
              <a:lnSpc>
                <a:spcPts val="3000"/>
              </a:lnSpc>
              <a:buClrTx/>
              <a:buSzPct val="100000"/>
              <a:buFont typeface="Wingdings" panose="05000000000000000000" pitchFamily="2" charset="2"/>
              <a:buChar char="§"/>
              <a:defRPr/>
            </a:pPr>
            <a:endParaRPr lang="it-IT" altLang="it-IT" sz="2000" b="1" u="sng" dirty="0"/>
          </a:p>
          <a:p>
            <a:pPr algn="just" eaLnBrk="1" hangingPunct="1">
              <a:lnSpc>
                <a:spcPts val="3000"/>
              </a:lnSpc>
              <a:buClrTx/>
              <a:buSzPct val="100000"/>
              <a:buFont typeface="Wingdings" panose="05000000000000000000" pitchFamily="2" charset="2"/>
              <a:buChar char="§"/>
              <a:defRPr/>
            </a:pPr>
            <a:r>
              <a:rPr lang="it-IT" altLang="it-IT" sz="2000" b="1" u="sng" dirty="0"/>
              <a:t>NB: è opportuno che la produzione documentale sia comunque assolta preventivamente</a:t>
            </a:r>
            <a:r>
              <a:rPr lang="it-IT" altLang="it-IT" sz="2000" b="1" dirty="0"/>
              <a:t>. Difficoltà a recuperare documenti ex post a sostegno delle esimenti.</a:t>
            </a:r>
            <a:endParaRPr lang="it-IT" altLang="it-IT" sz="20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45</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esimenti </a:t>
            </a:r>
            <a:r>
              <a:rPr lang="it-IT" sz="2400" i="1" dirty="0" err="1"/>
              <a:t>black</a:t>
            </a:r>
            <a:r>
              <a:rPr lang="it-IT" sz="2400" i="1" dirty="0"/>
              <a:t> list: </a:t>
            </a:r>
            <a:r>
              <a:rPr lang="it-IT" sz="2400" dirty="0"/>
              <a:t>interpello ordinario </a:t>
            </a:r>
            <a:r>
              <a:rPr lang="it-IT" sz="2400" dirty="0" err="1"/>
              <a:t>disapplicativo</a:t>
            </a:r>
            <a:r>
              <a:rPr lang="it-IT" sz="2400" dirty="0"/>
              <a:t> – Art. 165, comma 5, TUIR</a:t>
            </a:r>
            <a:endParaRPr lang="it-IT" sz="1800" i="1" dirty="0"/>
          </a:p>
        </p:txBody>
      </p:sp>
      <p:sp>
        <p:nvSpPr>
          <p:cNvPr id="5" name="Freccia in giù 4">
            <a:extLst>
              <a:ext uri="{FF2B5EF4-FFF2-40B4-BE49-F238E27FC236}">
                <a16:creationId xmlns:a16="http://schemas.microsoft.com/office/drawing/2014/main" xmlns="" id="{86F1AD2C-9F85-45F2-9A81-72D7405BD5FD}"/>
              </a:ext>
            </a:extLst>
          </p:cNvPr>
          <p:cNvSpPr/>
          <p:nvPr/>
        </p:nvSpPr>
        <p:spPr>
          <a:xfrm>
            <a:off x="3563938" y="2564904"/>
            <a:ext cx="2016125" cy="1008062"/>
          </a:xfrm>
          <a:prstGeom prst="down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solidFill>
                <a:sysClr val="windowText" lastClr="000000"/>
              </a:solidFill>
            </a:endParaRPr>
          </a:p>
        </p:txBody>
      </p:sp>
    </p:spTree>
    <p:extLst>
      <p:ext uri="{BB962C8B-B14F-4D97-AF65-F5344CB8AC3E}">
        <p14:creationId xmlns:p14="http://schemas.microsoft.com/office/powerpoint/2010/main" val="1301444255"/>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algn="just" eaLnBrk="1" hangingPunct="1">
              <a:lnSpc>
                <a:spcPts val="3000"/>
              </a:lnSpc>
              <a:spcBef>
                <a:spcPts val="0"/>
              </a:spcBef>
              <a:buClrTx/>
              <a:buSzPct val="100000"/>
              <a:buFont typeface="Wingdings" panose="05000000000000000000" pitchFamily="2" charset="2"/>
              <a:buChar char="§"/>
              <a:defRPr/>
            </a:pPr>
            <a:r>
              <a:rPr lang="it-IT" altLang="it-IT" sz="2000" dirty="0"/>
              <a:t>Interpello preventivo </a:t>
            </a:r>
            <a:r>
              <a:rPr lang="it-IT" altLang="it-IT" sz="2000" dirty="0" err="1"/>
              <a:t>disapplicativo</a:t>
            </a:r>
            <a:r>
              <a:rPr lang="it-IT" altLang="it-IT" sz="2000" dirty="0"/>
              <a:t> </a:t>
            </a:r>
            <a:r>
              <a:rPr lang="it-IT" altLang="it-IT" sz="2000" b="1" u="sng" dirty="0"/>
              <a:t>non obbligatorio</a:t>
            </a:r>
            <a:r>
              <a:rPr lang="it-IT" altLang="it-IT" sz="2000" b="1" dirty="0"/>
              <a:t> </a:t>
            </a:r>
            <a:r>
              <a:rPr lang="it-IT" altLang="it-IT" sz="2000" dirty="0"/>
              <a:t>e </a:t>
            </a:r>
            <a:r>
              <a:rPr lang="it-IT" altLang="it-IT" sz="2000" b="1" u="sng" dirty="0"/>
              <a:t>non vincolante</a:t>
            </a:r>
            <a:r>
              <a:rPr lang="it-IT" altLang="it-IT" sz="2000" b="1" dirty="0"/>
              <a:t> </a:t>
            </a:r>
            <a:r>
              <a:rPr lang="it-IT" altLang="it-IT" sz="2000" dirty="0"/>
              <a:t>(interpello ai sensi dell’articolo 21, Legge n. 431/1991)</a:t>
            </a:r>
          </a:p>
          <a:p>
            <a:pPr algn="just" eaLnBrk="1" hangingPunct="1">
              <a:lnSpc>
                <a:spcPts val="3000"/>
              </a:lnSpc>
              <a:spcBef>
                <a:spcPts val="0"/>
              </a:spcBef>
              <a:buClrTx/>
              <a:buSzPct val="100000"/>
              <a:buFont typeface="Wingdings" panose="05000000000000000000" pitchFamily="2" charset="2"/>
              <a:buChar char="§"/>
              <a:defRPr/>
            </a:pPr>
            <a:endParaRPr lang="it-IT" altLang="it-IT" sz="2000" dirty="0"/>
          </a:p>
          <a:p>
            <a:pPr algn="just" eaLnBrk="1" hangingPunct="1">
              <a:lnSpc>
                <a:spcPts val="3000"/>
              </a:lnSpc>
              <a:spcBef>
                <a:spcPts val="0"/>
              </a:spcBef>
              <a:buClrTx/>
              <a:buSzPct val="100000"/>
              <a:buFont typeface="Wingdings" panose="05000000000000000000" pitchFamily="2" charset="2"/>
              <a:buChar char="§"/>
              <a:defRPr/>
            </a:pPr>
            <a:endParaRPr lang="it-IT" altLang="it-IT" sz="2000" dirty="0"/>
          </a:p>
          <a:p>
            <a:pPr algn="just" eaLnBrk="1" hangingPunct="1">
              <a:lnSpc>
                <a:spcPts val="3000"/>
              </a:lnSpc>
              <a:spcBef>
                <a:spcPts val="0"/>
              </a:spcBef>
              <a:buClrTx/>
              <a:buSzPct val="100000"/>
              <a:buFont typeface="Wingdings" panose="05000000000000000000" pitchFamily="2" charset="2"/>
              <a:buChar char="§"/>
              <a:defRPr/>
            </a:pPr>
            <a:endParaRPr lang="it-IT" altLang="it-IT" sz="2000" dirty="0"/>
          </a:p>
          <a:p>
            <a:pPr algn="just" eaLnBrk="1" hangingPunct="1">
              <a:lnSpc>
                <a:spcPts val="3000"/>
              </a:lnSpc>
              <a:spcBef>
                <a:spcPts val="0"/>
              </a:spcBef>
              <a:buClrTx/>
              <a:buSzPct val="100000"/>
              <a:buFont typeface="Wingdings" panose="05000000000000000000" pitchFamily="2" charset="2"/>
              <a:buChar char="§"/>
              <a:defRPr/>
            </a:pPr>
            <a:endParaRPr lang="it-IT" altLang="it-IT" sz="2000" dirty="0"/>
          </a:p>
          <a:p>
            <a:pPr algn="just" eaLnBrk="1" hangingPunct="1">
              <a:lnSpc>
                <a:spcPts val="3000"/>
              </a:lnSpc>
              <a:buClrTx/>
              <a:buSzPct val="100000"/>
              <a:buFont typeface="Wingdings" panose="05000000000000000000" pitchFamily="2" charset="2"/>
              <a:buChar char="§"/>
              <a:defRPr/>
            </a:pPr>
            <a:r>
              <a:rPr lang="it-IT" altLang="it-IT" sz="2000" dirty="0"/>
              <a:t>Introduzione dell’</a:t>
            </a:r>
            <a:r>
              <a:rPr lang="it-IT" altLang="it-IT" sz="2000" b="1" u="sng" dirty="0"/>
              <a:t>obbligo di informativa in dichiarazione dei redditi </a:t>
            </a:r>
            <a:r>
              <a:rPr lang="it-IT" altLang="it-IT" sz="2000" dirty="0"/>
              <a:t>(art. 89 comma 3);</a:t>
            </a:r>
          </a:p>
          <a:p>
            <a:pPr algn="just" eaLnBrk="1" hangingPunct="1">
              <a:lnSpc>
                <a:spcPts val="3000"/>
              </a:lnSpc>
              <a:buClrTx/>
              <a:buSzPct val="100000"/>
              <a:buFont typeface="Wingdings" panose="05000000000000000000" pitchFamily="2" charset="2"/>
              <a:buChar char="§"/>
              <a:defRPr/>
            </a:pPr>
            <a:endParaRPr lang="it-IT" altLang="it-IT" sz="2000" b="1" u="sng" dirty="0"/>
          </a:p>
          <a:p>
            <a:pPr algn="just" eaLnBrk="1" hangingPunct="1">
              <a:lnSpc>
                <a:spcPts val="3000"/>
              </a:lnSpc>
              <a:buClrTx/>
              <a:buSzPct val="100000"/>
              <a:buFont typeface="Wingdings" panose="05000000000000000000" pitchFamily="2" charset="2"/>
              <a:buChar char="§"/>
              <a:defRPr/>
            </a:pPr>
            <a:r>
              <a:rPr lang="it-IT" altLang="it-IT" sz="2000" b="1" u="sng" dirty="0"/>
              <a:t>Nuova procedura per il controllo e la verifica della sussistenza delle esimenti CFC </a:t>
            </a:r>
            <a:r>
              <a:rPr lang="it-IT" altLang="it-IT" sz="2000" b="1" u="sng" dirty="0" err="1"/>
              <a:t>black</a:t>
            </a:r>
            <a:r>
              <a:rPr lang="it-IT" altLang="it-IT" sz="2000" b="1" u="sng" dirty="0"/>
              <a:t> list (comma 8-quater) si applica anche a dividendi </a:t>
            </a:r>
            <a:r>
              <a:rPr lang="it-IT" altLang="it-IT" sz="2000" b="1" u="sng" dirty="0" err="1"/>
              <a:t>black</a:t>
            </a:r>
            <a:r>
              <a:rPr lang="it-IT" altLang="it-IT" sz="2000" b="1" u="sng" dirty="0"/>
              <a:t> list ex art. 89 comma 3?</a:t>
            </a:r>
            <a:endParaRPr lang="it-IT" altLang="it-IT" sz="20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46</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esimenti </a:t>
            </a:r>
            <a:r>
              <a:rPr lang="it-IT" sz="2400" i="1" dirty="0" err="1"/>
              <a:t>black</a:t>
            </a:r>
            <a:r>
              <a:rPr lang="it-IT" sz="2400" i="1" dirty="0"/>
              <a:t> list: </a:t>
            </a:r>
            <a:r>
              <a:rPr lang="it-IT" sz="2400" dirty="0"/>
              <a:t>interpello ordinario </a:t>
            </a:r>
            <a:r>
              <a:rPr lang="it-IT" sz="2400" dirty="0" err="1"/>
              <a:t>disapplicativo</a:t>
            </a:r>
            <a:r>
              <a:rPr lang="it-IT" sz="2400" dirty="0"/>
              <a:t> – Art. 89, comma 3 e Art. 165, comma 5, TUIR</a:t>
            </a:r>
            <a:endParaRPr lang="it-IT" sz="1800" i="1" dirty="0"/>
          </a:p>
        </p:txBody>
      </p:sp>
      <p:sp>
        <p:nvSpPr>
          <p:cNvPr id="5" name="Freccia in giù 4">
            <a:extLst>
              <a:ext uri="{FF2B5EF4-FFF2-40B4-BE49-F238E27FC236}">
                <a16:creationId xmlns:a16="http://schemas.microsoft.com/office/drawing/2014/main" xmlns="" id="{86F1AD2C-9F85-45F2-9A81-72D7405BD5FD}"/>
              </a:ext>
            </a:extLst>
          </p:cNvPr>
          <p:cNvSpPr/>
          <p:nvPr/>
        </p:nvSpPr>
        <p:spPr>
          <a:xfrm>
            <a:off x="3563938" y="2564904"/>
            <a:ext cx="2016125" cy="1008062"/>
          </a:xfrm>
          <a:prstGeom prst="down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solidFill>
                <a:sysClr val="windowText" lastClr="000000"/>
              </a:solidFill>
            </a:endParaRPr>
          </a:p>
        </p:txBody>
      </p:sp>
    </p:spTree>
    <p:extLst>
      <p:ext uri="{BB962C8B-B14F-4D97-AF65-F5344CB8AC3E}">
        <p14:creationId xmlns:p14="http://schemas.microsoft.com/office/powerpoint/2010/main" val="2202039839"/>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47</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esimenti </a:t>
            </a:r>
            <a:r>
              <a:rPr lang="it-IT" sz="2400" i="1" dirty="0" err="1"/>
              <a:t>black</a:t>
            </a:r>
            <a:r>
              <a:rPr lang="it-IT" sz="2400" i="1" dirty="0"/>
              <a:t> list: </a:t>
            </a:r>
            <a:r>
              <a:rPr lang="it-IT" sz="2400" dirty="0"/>
              <a:t>interpello ordinario </a:t>
            </a:r>
            <a:r>
              <a:rPr lang="it-IT" sz="2400" dirty="0" err="1"/>
              <a:t>disapplicativo</a:t>
            </a:r>
            <a:r>
              <a:rPr lang="it-IT" sz="2400" dirty="0"/>
              <a:t> – Analisi degli scenari</a:t>
            </a:r>
            <a:endParaRPr lang="it-IT" sz="1800" i="1" dirty="0"/>
          </a:p>
        </p:txBody>
      </p:sp>
      <p:pic>
        <p:nvPicPr>
          <p:cNvPr id="8" name="Immagine 7">
            <a:extLst>
              <a:ext uri="{FF2B5EF4-FFF2-40B4-BE49-F238E27FC236}">
                <a16:creationId xmlns:a16="http://schemas.microsoft.com/office/drawing/2014/main" xmlns="" id="{EB0ABC8F-AFF9-4D62-B262-6C27966150B6}"/>
              </a:ext>
            </a:extLst>
          </p:cNvPr>
          <p:cNvPicPr>
            <a:picLocks noChangeAspect="1"/>
          </p:cNvPicPr>
          <p:nvPr/>
        </p:nvPicPr>
        <p:blipFill>
          <a:blip r:embed="rId3"/>
          <a:stretch>
            <a:fillRect/>
          </a:stretch>
        </p:blipFill>
        <p:spPr>
          <a:xfrm>
            <a:off x="955581" y="1570758"/>
            <a:ext cx="7232839" cy="4871640"/>
          </a:xfrm>
          <a:prstGeom prst="rect">
            <a:avLst/>
          </a:prstGeom>
        </p:spPr>
      </p:pic>
    </p:spTree>
    <p:extLst>
      <p:ext uri="{BB962C8B-B14F-4D97-AF65-F5344CB8AC3E}">
        <p14:creationId xmlns:p14="http://schemas.microsoft.com/office/powerpoint/2010/main" val="794072397"/>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eaLnBrk="1" hangingPunct="1">
              <a:lnSpc>
                <a:spcPts val="3000"/>
              </a:lnSpc>
              <a:spcBef>
                <a:spcPct val="0"/>
              </a:spcBef>
              <a:buFont typeface="Arial" panose="020B0604020202020204" pitchFamily="34" charset="0"/>
              <a:buNone/>
            </a:pPr>
            <a:r>
              <a:rPr lang="it-IT" altLang="it-IT" sz="2000" dirty="0">
                <a:solidFill>
                  <a:srgbClr val="FF0000"/>
                </a:solidFill>
              </a:rPr>
              <a:t>«</a:t>
            </a:r>
            <a:r>
              <a:rPr lang="it-IT" altLang="it-IT" sz="2000" b="1" dirty="0">
                <a:solidFill>
                  <a:srgbClr val="FF0000"/>
                </a:solidFill>
              </a:rPr>
              <a:t>L'Amministrazione finanziaria, prima di procedere all'emissione dell'avviso di accertamento d'imposta o di maggiore imposta, deve notificare all'interessato un apposito avviso con il quale viene concessa al medesimo la </a:t>
            </a:r>
            <a:r>
              <a:rPr lang="it-IT" altLang="it-IT" sz="2000" b="1" dirty="0" err="1">
                <a:solidFill>
                  <a:srgbClr val="FF0000"/>
                </a:solidFill>
              </a:rPr>
              <a:t>possibilita'</a:t>
            </a:r>
            <a:r>
              <a:rPr lang="it-IT" altLang="it-IT" sz="2000" b="1" dirty="0">
                <a:solidFill>
                  <a:srgbClr val="FF0000"/>
                </a:solidFill>
              </a:rPr>
              <a:t> di fornire, nel termine di novanta giorni, le prove per la disapplicazione delle disposizioni del comma 1 o del comma 8-bis. Ove l'Amministrazione finanziaria non ritenga idonee le prove addotte, </a:t>
            </a:r>
            <a:r>
              <a:rPr lang="it-IT" altLang="it-IT" sz="2000" b="1" dirty="0" err="1">
                <a:solidFill>
                  <a:srgbClr val="FF0000"/>
                </a:solidFill>
              </a:rPr>
              <a:t>dovra'</a:t>
            </a:r>
            <a:r>
              <a:rPr lang="it-IT" altLang="it-IT" sz="2000" b="1" dirty="0">
                <a:solidFill>
                  <a:srgbClr val="FF0000"/>
                </a:solidFill>
              </a:rPr>
              <a:t> darne specifica motivazione nell'avviso di accertamento</a:t>
            </a:r>
            <a:r>
              <a:rPr lang="it-IT" altLang="it-IT" sz="2000" dirty="0">
                <a:solidFill>
                  <a:srgbClr val="FF0000"/>
                </a:solidFill>
              </a:rPr>
              <a:t>».</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48</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esimenti </a:t>
            </a:r>
            <a:r>
              <a:rPr lang="it-IT" sz="2400" i="1" dirty="0" err="1"/>
              <a:t>black</a:t>
            </a:r>
            <a:r>
              <a:rPr lang="it-IT" sz="2400" i="1" dirty="0"/>
              <a:t> list: </a:t>
            </a:r>
            <a:r>
              <a:rPr lang="it-IT" sz="2400" dirty="0"/>
              <a:t>procedura di verifica – Art. 165, comma 8-</a:t>
            </a:r>
            <a:r>
              <a:rPr lang="it-IT" sz="2400" i="1" dirty="0"/>
              <a:t>quater</a:t>
            </a:r>
            <a:r>
              <a:rPr lang="it-IT" sz="2400" dirty="0"/>
              <a:t>, TUIR</a:t>
            </a:r>
            <a:endParaRPr lang="it-IT" sz="1800" i="1" dirty="0"/>
          </a:p>
        </p:txBody>
      </p:sp>
    </p:spTree>
    <p:extLst>
      <p:ext uri="{BB962C8B-B14F-4D97-AF65-F5344CB8AC3E}">
        <p14:creationId xmlns:p14="http://schemas.microsoft.com/office/powerpoint/2010/main" val="3851900618"/>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eaLnBrk="1" hangingPunct="1">
              <a:lnSpc>
                <a:spcPts val="3000"/>
              </a:lnSpc>
              <a:spcBef>
                <a:spcPct val="0"/>
              </a:spcBef>
              <a:buFont typeface="Arial" panose="020B0604020202020204" pitchFamily="34" charset="0"/>
              <a:buNone/>
            </a:pPr>
            <a:r>
              <a:rPr lang="it-IT" altLang="it-IT" sz="2000" dirty="0">
                <a:solidFill>
                  <a:srgbClr val="FF0000"/>
                </a:solidFill>
              </a:rPr>
              <a:t>«</a:t>
            </a:r>
            <a:r>
              <a:rPr lang="it-IT" altLang="it-IT" sz="2000" b="1" i="1" dirty="0">
                <a:solidFill>
                  <a:srgbClr val="FF0000"/>
                </a:solidFill>
              </a:rPr>
              <a:t>Le esimenti previste nel comma 5 e nel comma 8-ter non devono essere dimostrate in sede di controllo qualora il contribuente abbia ottenuto risposta positiva al relativo interpello, fermo restando il potere dell'Amministrazione finanziaria di controllare la </a:t>
            </a:r>
            <a:r>
              <a:rPr lang="it-IT" altLang="it-IT" sz="2000" b="1" i="1" dirty="0" err="1">
                <a:solidFill>
                  <a:srgbClr val="FF0000"/>
                </a:solidFill>
              </a:rPr>
              <a:t>veridicita'</a:t>
            </a:r>
            <a:r>
              <a:rPr lang="it-IT" altLang="it-IT" sz="2000" b="1" i="1" dirty="0">
                <a:solidFill>
                  <a:srgbClr val="FF0000"/>
                </a:solidFill>
              </a:rPr>
              <a:t> e completezza delle informazioni e degli elementi di prova forniti in tale sede</a:t>
            </a:r>
            <a:r>
              <a:rPr lang="it-IT" altLang="it-IT" sz="2000" dirty="0">
                <a:solidFill>
                  <a:srgbClr val="FF0000"/>
                </a:solidFill>
              </a:rPr>
              <a:t>».</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49</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esimenti </a:t>
            </a:r>
            <a:r>
              <a:rPr lang="it-IT" sz="2400" i="1" dirty="0" err="1"/>
              <a:t>black</a:t>
            </a:r>
            <a:r>
              <a:rPr lang="it-IT" sz="2400" i="1" dirty="0"/>
              <a:t> list: </a:t>
            </a:r>
            <a:r>
              <a:rPr lang="it-IT" sz="2400" dirty="0"/>
              <a:t>accoglimento dell’interpello – Art. 165, comma 8-</a:t>
            </a:r>
            <a:r>
              <a:rPr lang="it-IT" sz="2400" i="1" dirty="0"/>
              <a:t>quinquies</a:t>
            </a:r>
            <a:r>
              <a:rPr lang="it-IT" sz="2400" dirty="0"/>
              <a:t>, TUIR</a:t>
            </a:r>
            <a:endParaRPr lang="it-IT" sz="1800" i="1" dirty="0"/>
          </a:p>
        </p:txBody>
      </p:sp>
    </p:spTree>
    <p:extLst>
      <p:ext uri="{BB962C8B-B14F-4D97-AF65-F5344CB8AC3E}">
        <p14:creationId xmlns:p14="http://schemas.microsoft.com/office/powerpoint/2010/main" val="875446276"/>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eaLnBrk="1" hangingPunct="1"/>
            <a:r>
              <a:rPr lang="it-IT" sz="2400" dirty="0"/>
              <a:t>Art. 47, comma 4, TUIR</a:t>
            </a:r>
            <a:br>
              <a:rPr lang="it-IT" sz="2400" dirty="0"/>
            </a:br>
            <a:r>
              <a:rPr lang="it-IT" sz="2400" dirty="0"/>
              <a:t>Art. 89, comma 3 TUIR</a:t>
            </a:r>
          </a:p>
        </p:txBody>
      </p:sp>
      <p:sp>
        <p:nvSpPr>
          <p:cNvPr id="2" name="Segnaposto contenuto 1"/>
          <p:cNvSpPr>
            <a:spLocks noGrp="1"/>
          </p:cNvSpPr>
          <p:nvPr>
            <p:ph idx="1"/>
          </p:nvPr>
        </p:nvSpPr>
        <p:spPr>
          <a:xfrm>
            <a:off x="323528" y="1412776"/>
            <a:ext cx="8496944" cy="5112568"/>
          </a:xfrm>
        </p:spPr>
        <p:txBody>
          <a:bodyPr/>
          <a:lstStyle/>
          <a:p>
            <a:pPr marL="0" indent="0" algn="ctr" eaLnBrk="1" hangingPunct="1">
              <a:spcBef>
                <a:spcPct val="0"/>
              </a:spcBef>
              <a:buFont typeface="Arial" panose="020B0604020202020204" pitchFamily="34" charset="0"/>
              <a:buNone/>
            </a:pPr>
            <a:endParaRPr lang="it-IT" altLang="it-IT" b="1" dirty="0"/>
          </a:p>
          <a:p>
            <a:pPr marL="0" indent="0" algn="ctr" eaLnBrk="1" hangingPunct="1">
              <a:spcBef>
                <a:spcPct val="0"/>
              </a:spcBef>
              <a:buFont typeface="Arial" panose="020B0604020202020204" pitchFamily="34" charset="0"/>
              <a:buNone/>
            </a:pPr>
            <a:endParaRPr lang="it-IT" altLang="it-IT" b="1" dirty="0"/>
          </a:p>
          <a:p>
            <a:pPr marL="0" indent="0" algn="ctr" eaLnBrk="1" hangingPunct="1">
              <a:spcBef>
                <a:spcPct val="0"/>
              </a:spcBef>
              <a:buFont typeface="Arial" panose="020B0604020202020204" pitchFamily="34" charset="0"/>
              <a:buNone/>
            </a:pPr>
            <a:endParaRPr lang="it-IT" altLang="it-IT" b="1" dirty="0"/>
          </a:p>
          <a:p>
            <a:pPr marL="0" indent="0" algn="ctr" eaLnBrk="1" hangingPunct="1">
              <a:lnSpc>
                <a:spcPts val="4000"/>
              </a:lnSpc>
              <a:spcBef>
                <a:spcPct val="0"/>
              </a:spcBef>
              <a:buFont typeface="Arial" panose="020B0604020202020204" pitchFamily="34" charset="0"/>
              <a:buNone/>
            </a:pPr>
            <a:r>
              <a:rPr lang="it-IT" altLang="it-IT" b="1" dirty="0"/>
              <a:t>Modifica del presupposto di qualificazione dei dividendi </a:t>
            </a:r>
            <a:r>
              <a:rPr lang="it-IT" altLang="it-IT" b="1" i="1" dirty="0" err="1"/>
              <a:t>black</a:t>
            </a:r>
            <a:r>
              <a:rPr lang="it-IT" altLang="it-IT" b="1" i="1" dirty="0"/>
              <a:t> list:</a:t>
            </a:r>
            <a:r>
              <a:rPr lang="it-IT" altLang="it-IT" b="1" dirty="0"/>
              <a:t/>
            </a:r>
            <a:br>
              <a:rPr lang="it-IT" altLang="it-IT" b="1" dirty="0"/>
            </a:br>
            <a:r>
              <a:rPr lang="it-IT" altLang="it-IT" b="1" dirty="0"/>
              <a:t>il periodo di maturazione</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5</a:t>
            </a:fld>
            <a:endParaRPr lang="it-IT" dirty="0"/>
          </a:p>
        </p:txBody>
      </p:sp>
    </p:spTree>
    <p:extLst>
      <p:ext uri="{BB962C8B-B14F-4D97-AF65-F5344CB8AC3E}">
        <p14:creationId xmlns:p14="http://schemas.microsoft.com/office/powerpoint/2010/main" val="3381146895"/>
      </p:ext>
    </p:extLst>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457200" indent="-457200" algn="just" eaLnBrk="1" hangingPunct="1">
              <a:lnSpc>
                <a:spcPts val="3000"/>
              </a:lnSpc>
              <a:spcBef>
                <a:spcPts val="0"/>
              </a:spcBef>
              <a:buClrTx/>
              <a:buSzPct val="100000"/>
              <a:buFont typeface="Arial" panose="020B0604020202020204" pitchFamily="34" charset="0"/>
              <a:buAutoNum type="alphaLcParenR"/>
            </a:pPr>
            <a:r>
              <a:rPr lang="it-IT" altLang="it-IT" sz="2000" dirty="0"/>
              <a:t>L’Amministrazione Finanziaria – </a:t>
            </a:r>
            <a:r>
              <a:rPr lang="it-IT" altLang="it-IT" sz="2000" u="sng" dirty="0"/>
              <a:t>sia in caso di presentazione di interpello o meno </a:t>
            </a:r>
            <a:r>
              <a:rPr lang="it-IT" altLang="it-IT" sz="2000" dirty="0"/>
              <a:t>- è tenuta a notificare al soggetto controllante residente un apposito avviso con il quale viene concessa la </a:t>
            </a:r>
            <a:r>
              <a:rPr lang="it-IT" altLang="it-IT" sz="2000" dirty="0" err="1"/>
              <a:t>possibilita'</a:t>
            </a:r>
            <a:r>
              <a:rPr lang="it-IT" altLang="it-IT" sz="2000" dirty="0"/>
              <a:t> di fornire prova delle esimenti, ai fini della disapplicazione della normativa CFC </a:t>
            </a:r>
            <a:r>
              <a:rPr lang="it-IT" altLang="it-IT" sz="2000" dirty="0" err="1"/>
              <a:t>black</a:t>
            </a:r>
            <a:r>
              <a:rPr lang="it-IT" altLang="it-IT" sz="2000" dirty="0"/>
              <a:t> list</a:t>
            </a:r>
          </a:p>
          <a:p>
            <a:pPr marL="457200" indent="-457200" algn="just" eaLnBrk="1" hangingPunct="1">
              <a:lnSpc>
                <a:spcPts val="3000"/>
              </a:lnSpc>
              <a:spcBef>
                <a:spcPts val="0"/>
              </a:spcBef>
              <a:buClrTx/>
              <a:buSzPct val="100000"/>
              <a:buFont typeface="Arial" panose="020B0604020202020204" pitchFamily="34" charset="0"/>
              <a:buAutoNum type="alphaLcParenR"/>
            </a:pPr>
            <a:endParaRPr lang="it-IT" altLang="it-IT" sz="2000" dirty="0"/>
          </a:p>
          <a:p>
            <a:pPr marL="457200" indent="-457200" algn="just" eaLnBrk="1" hangingPunct="1">
              <a:lnSpc>
                <a:spcPts val="3000"/>
              </a:lnSpc>
              <a:spcBef>
                <a:spcPts val="0"/>
              </a:spcBef>
              <a:buClrTx/>
              <a:buSzPct val="100000"/>
              <a:buFont typeface="Arial" panose="020B0604020202020204" pitchFamily="34" charset="0"/>
              <a:buAutoNum type="alphaLcParenR"/>
            </a:pPr>
            <a:r>
              <a:rPr lang="it-IT" altLang="it-IT" sz="2000" dirty="0"/>
              <a:t>Decorrenza di 90 giorni dalla data di notifica dell’avviso (invito/questionario);</a:t>
            </a:r>
          </a:p>
          <a:p>
            <a:pPr marL="457200" indent="-457200" algn="just" eaLnBrk="1" hangingPunct="1">
              <a:lnSpc>
                <a:spcPts val="3000"/>
              </a:lnSpc>
              <a:spcBef>
                <a:spcPts val="0"/>
              </a:spcBef>
              <a:buClrTx/>
              <a:buSzPct val="100000"/>
              <a:buFont typeface="Arial" panose="020B0604020202020204" pitchFamily="34" charset="0"/>
              <a:buAutoNum type="alphaLcParenR"/>
            </a:pPr>
            <a:endParaRPr lang="it-IT" altLang="it-IT" sz="2000" dirty="0"/>
          </a:p>
          <a:p>
            <a:pPr marL="457200" indent="-457200" algn="just" eaLnBrk="1" hangingPunct="1">
              <a:lnSpc>
                <a:spcPts val="3000"/>
              </a:lnSpc>
              <a:spcBef>
                <a:spcPts val="0"/>
              </a:spcBef>
              <a:buClrTx/>
              <a:buSzPct val="100000"/>
              <a:buFont typeface="Arial" panose="020B0604020202020204" pitchFamily="34" charset="0"/>
              <a:buAutoNum type="alphaLcParenR"/>
            </a:pPr>
            <a:r>
              <a:rPr lang="it-IT" altLang="it-IT" sz="2000" dirty="0"/>
              <a:t>Se l'AF non ritiene idonee le prove addotte dal controllante residente, </a:t>
            </a:r>
            <a:r>
              <a:rPr lang="it-IT" altLang="it-IT" sz="2000" dirty="0" err="1"/>
              <a:t>dovra'</a:t>
            </a:r>
            <a:r>
              <a:rPr lang="it-IT" altLang="it-IT" sz="2000" dirty="0"/>
              <a:t> darne specifica motivazione nell'avviso di accertamento</a:t>
            </a:r>
            <a:endParaRPr lang="it-IT" altLang="it-IT" sz="2000" dirty="0">
              <a:solidFill>
                <a:srgbClr val="FF0000"/>
              </a:solidFill>
            </a:endParaRP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50</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procedura di verifica delle esimenti </a:t>
            </a:r>
            <a:r>
              <a:rPr lang="it-IT" sz="2400" i="1" dirty="0" err="1"/>
              <a:t>black</a:t>
            </a:r>
            <a:r>
              <a:rPr lang="it-IT" sz="2400" i="1" dirty="0"/>
              <a:t> list CFC</a:t>
            </a:r>
            <a:endParaRPr lang="it-IT" sz="1800" i="1" dirty="0"/>
          </a:p>
        </p:txBody>
      </p:sp>
    </p:spTree>
    <p:extLst>
      <p:ext uri="{BB962C8B-B14F-4D97-AF65-F5344CB8AC3E}">
        <p14:creationId xmlns:p14="http://schemas.microsoft.com/office/powerpoint/2010/main" val="1582028155"/>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eaLnBrk="1" hangingPunct="1">
              <a:lnSpc>
                <a:spcPts val="3000"/>
              </a:lnSpc>
              <a:spcBef>
                <a:spcPts val="0"/>
              </a:spcBef>
              <a:buFont typeface="Arial" panose="020B0604020202020204" pitchFamily="34" charset="0"/>
              <a:buNone/>
              <a:defRPr/>
            </a:pPr>
            <a:r>
              <a:rPr lang="it-IT" altLang="it-IT" sz="2000" dirty="0"/>
              <a:t>La norma pone requisiti più stringenti all’attività di verifica, offrendo una possibilità e un più ampio lasso temporale (90 giorni) al contribuente, per fornire le prove idonee a supportare la disapplicazione della disciplina CFC. Ne consegue che:</a:t>
            </a:r>
          </a:p>
          <a:p>
            <a:pPr marL="0" indent="0" algn="just" eaLnBrk="1" hangingPunct="1">
              <a:lnSpc>
                <a:spcPts val="3000"/>
              </a:lnSpc>
              <a:spcBef>
                <a:spcPts val="0"/>
              </a:spcBef>
              <a:buFont typeface="Arial" panose="020B0604020202020204" pitchFamily="34" charset="0"/>
              <a:buNone/>
              <a:defRPr/>
            </a:pPr>
            <a:endParaRPr lang="it-IT" altLang="it-IT" sz="2000" dirty="0"/>
          </a:p>
          <a:p>
            <a:pPr algn="just" eaLnBrk="1" hangingPunct="1">
              <a:lnSpc>
                <a:spcPts val="3000"/>
              </a:lnSpc>
              <a:spcBef>
                <a:spcPts val="0"/>
              </a:spcBef>
              <a:buClrTx/>
              <a:buSzPct val="100000"/>
              <a:buFont typeface="Wingdings" panose="05000000000000000000" pitchFamily="2" charset="2"/>
              <a:buChar char="§"/>
              <a:defRPr/>
            </a:pPr>
            <a:r>
              <a:rPr lang="it-IT" altLang="it-IT" sz="2000" dirty="0"/>
              <a:t>se l’avviso di accertamento è emesso senza che sia stata esperita la procedura, l’atto è nullo;</a:t>
            </a:r>
          </a:p>
          <a:p>
            <a:pPr algn="just" eaLnBrk="1" hangingPunct="1">
              <a:lnSpc>
                <a:spcPts val="3000"/>
              </a:lnSpc>
              <a:spcBef>
                <a:spcPts val="0"/>
              </a:spcBef>
              <a:buClrTx/>
              <a:buSzPct val="100000"/>
              <a:buFont typeface="Wingdings" panose="05000000000000000000" pitchFamily="2" charset="2"/>
              <a:buChar char="§"/>
              <a:defRPr/>
            </a:pPr>
            <a:r>
              <a:rPr lang="it-IT" altLang="it-IT" sz="2000" dirty="0"/>
              <a:t>se l’avviso di accertamento è emesso prima della decorrenza dei 90 giorni dalla notifica, l’atto è nullo;</a:t>
            </a:r>
          </a:p>
          <a:p>
            <a:pPr algn="just" eaLnBrk="1" hangingPunct="1">
              <a:lnSpc>
                <a:spcPts val="3000"/>
              </a:lnSpc>
              <a:spcBef>
                <a:spcPts val="0"/>
              </a:spcBef>
              <a:buClrTx/>
              <a:buSzPct val="100000"/>
              <a:buFont typeface="Wingdings" panose="05000000000000000000" pitchFamily="2" charset="2"/>
              <a:buChar char="§"/>
              <a:defRPr/>
            </a:pPr>
            <a:r>
              <a:rPr lang="it-IT" altLang="it-IT" sz="2000" dirty="0"/>
              <a:t>se l’avviso di accertamento non è motivato, l’atto è nullo.</a:t>
            </a:r>
          </a:p>
          <a:p>
            <a:pPr marL="0" indent="0" algn="just" eaLnBrk="1" hangingPunct="1">
              <a:lnSpc>
                <a:spcPts val="3000"/>
              </a:lnSpc>
              <a:spcBef>
                <a:spcPts val="0"/>
              </a:spcBef>
              <a:buFont typeface="Arial" panose="020B0604020202020204" pitchFamily="34" charset="0"/>
              <a:buNone/>
              <a:defRPr/>
            </a:pPr>
            <a:endParaRPr lang="it-IT" altLang="it-IT" sz="2000" dirty="0"/>
          </a:p>
          <a:p>
            <a:pPr marL="0" indent="0">
              <a:lnSpc>
                <a:spcPts val="3000"/>
              </a:lnSpc>
              <a:spcBef>
                <a:spcPts val="0"/>
              </a:spcBef>
              <a:buFont typeface="Arial" panose="020B0604020202020204" pitchFamily="34" charset="0"/>
              <a:buNone/>
              <a:defRPr/>
            </a:pPr>
            <a:r>
              <a:rPr lang="it-IT" altLang="it-IT" sz="2000" dirty="0"/>
              <a:t>Allineamento con quanto disposto dall’articolo 110, comma 10 del DPR n. 917/1986 in ordine alla deducibilità dei costi </a:t>
            </a:r>
            <a:r>
              <a:rPr lang="it-IT" altLang="it-IT" sz="2000" i="1" dirty="0" err="1"/>
              <a:t>black</a:t>
            </a:r>
            <a:r>
              <a:rPr lang="it-IT" altLang="it-IT" sz="2000" i="1" dirty="0"/>
              <a:t> list</a:t>
            </a:r>
            <a:r>
              <a:rPr lang="it-IT" altLang="it-IT" sz="2000" dirty="0"/>
              <a:t>.</a:t>
            </a:r>
            <a:endParaRPr lang="it-IT" altLang="it-IT" sz="2000" dirty="0">
              <a:solidFill>
                <a:srgbClr val="FF0000"/>
              </a:solidFill>
            </a:endParaRP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51</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nuova procedura di verifica delle esimenti </a:t>
            </a:r>
            <a:r>
              <a:rPr lang="it-IT" sz="2400" i="1" dirty="0" err="1"/>
              <a:t>black</a:t>
            </a:r>
            <a:r>
              <a:rPr lang="it-IT" sz="2400" i="1" dirty="0"/>
              <a:t> list</a:t>
            </a:r>
            <a:endParaRPr lang="it-IT" sz="1800" i="1" dirty="0"/>
          </a:p>
        </p:txBody>
      </p:sp>
    </p:spTree>
    <p:extLst>
      <p:ext uri="{BB962C8B-B14F-4D97-AF65-F5344CB8AC3E}">
        <p14:creationId xmlns:p14="http://schemas.microsoft.com/office/powerpoint/2010/main" val="2528325401"/>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defRPr/>
            </a:pPr>
            <a:r>
              <a:rPr lang="it-IT" altLang="it-IT" sz="2000" dirty="0"/>
              <a:t>All’omessa segnalazione nella dichiarazione dei redditi dei dividendi </a:t>
            </a:r>
            <a:r>
              <a:rPr lang="it-IT" altLang="it-IT" sz="2000" dirty="0" err="1"/>
              <a:t>black</a:t>
            </a:r>
            <a:r>
              <a:rPr lang="it-IT" altLang="it-IT" sz="2000" dirty="0"/>
              <a:t> list si applica la </a:t>
            </a:r>
            <a:r>
              <a:rPr lang="it-IT" altLang="it-IT" sz="2000" b="1" dirty="0"/>
              <a:t>sanzione amministrativa pari a:</a:t>
            </a:r>
          </a:p>
          <a:p>
            <a:pPr marL="0" indent="0" algn="just">
              <a:lnSpc>
                <a:spcPts val="3000"/>
              </a:lnSpc>
              <a:spcBef>
                <a:spcPts val="0"/>
              </a:spcBef>
              <a:buFont typeface="Arial" panose="020B0604020202020204" pitchFamily="34" charset="0"/>
              <a:buNone/>
              <a:defRPr/>
            </a:pPr>
            <a:endParaRPr lang="it-IT" altLang="it-IT" sz="2000" b="1" dirty="0"/>
          </a:p>
          <a:p>
            <a:pPr marL="0" indent="0" algn="just">
              <a:lnSpc>
                <a:spcPts val="3000"/>
              </a:lnSpc>
              <a:spcBef>
                <a:spcPts val="0"/>
              </a:spcBef>
              <a:buFont typeface="Arial" panose="020B0604020202020204" pitchFamily="34" charset="0"/>
              <a:buNone/>
              <a:defRPr/>
            </a:pPr>
            <a:r>
              <a:rPr lang="it-IT" altLang="it-IT" sz="2000" b="1" dirty="0"/>
              <a:t>10% </a:t>
            </a:r>
            <a:r>
              <a:rPr lang="it-IT" altLang="it-IT" sz="2000" dirty="0"/>
              <a:t>dei dividendi </a:t>
            </a:r>
            <a:r>
              <a:rPr lang="it-IT" altLang="it-IT" sz="2000" dirty="0" smtClean="0"/>
              <a:t>conseguiti </a:t>
            </a:r>
            <a:r>
              <a:rPr lang="it-IT" altLang="it-IT" sz="2000" dirty="0"/>
              <a:t>dal soggetto estero partecipato e non indicati;</a:t>
            </a:r>
          </a:p>
          <a:p>
            <a:pPr marL="0" indent="0" algn="just">
              <a:lnSpc>
                <a:spcPts val="3000"/>
              </a:lnSpc>
              <a:spcBef>
                <a:spcPts val="0"/>
              </a:spcBef>
              <a:buFont typeface="Arial" panose="020B0604020202020204" pitchFamily="34" charset="0"/>
              <a:buNone/>
              <a:defRPr/>
            </a:pPr>
            <a:endParaRPr lang="it-IT" altLang="it-IT" sz="2000" dirty="0"/>
          </a:p>
          <a:p>
            <a:pPr algn="just">
              <a:lnSpc>
                <a:spcPts val="3000"/>
              </a:lnSpc>
              <a:spcBef>
                <a:spcPts val="0"/>
              </a:spcBef>
              <a:buClrTx/>
              <a:buSzPct val="100000"/>
              <a:buFontTx/>
              <a:buChar char="-"/>
              <a:defRPr/>
            </a:pPr>
            <a:r>
              <a:rPr lang="it-IT" altLang="it-IT" sz="2000" dirty="0"/>
              <a:t>con un </a:t>
            </a:r>
            <a:r>
              <a:rPr lang="it-IT" altLang="it-IT" sz="2000" b="1" dirty="0"/>
              <a:t>minimo di € 1.000;</a:t>
            </a:r>
          </a:p>
          <a:p>
            <a:pPr algn="just">
              <a:lnSpc>
                <a:spcPts val="3000"/>
              </a:lnSpc>
              <a:spcBef>
                <a:spcPts val="0"/>
              </a:spcBef>
              <a:buClrTx/>
              <a:buSzPct val="100000"/>
              <a:buFontTx/>
              <a:buChar char="-"/>
              <a:defRPr/>
            </a:pPr>
            <a:r>
              <a:rPr lang="it-IT" altLang="it-IT" sz="2000" dirty="0"/>
              <a:t>ed un</a:t>
            </a:r>
            <a:r>
              <a:rPr lang="it-IT" altLang="it-IT" sz="2000" b="1" dirty="0"/>
              <a:t> massimo di € 50.000</a:t>
            </a:r>
            <a:r>
              <a:rPr lang="it-IT" altLang="it-IT" sz="2000" dirty="0"/>
              <a:t>.</a:t>
            </a:r>
            <a:endParaRPr lang="it-IT" altLang="it-IT" sz="2000" dirty="0">
              <a:solidFill>
                <a:srgbClr val="FF0000"/>
              </a:solidFill>
            </a:endParaRP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52</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Sanzioni per violazione dell’obbligo di segnalazione</a:t>
            </a:r>
            <a:endParaRPr lang="it-IT" sz="1800" i="1" dirty="0"/>
          </a:p>
        </p:txBody>
      </p:sp>
    </p:spTree>
    <p:extLst>
      <p:ext uri="{BB962C8B-B14F-4D97-AF65-F5344CB8AC3E}">
        <p14:creationId xmlns:p14="http://schemas.microsoft.com/office/powerpoint/2010/main" val="4258541690"/>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defRPr/>
            </a:pPr>
            <a:r>
              <a:rPr lang="it-IT" altLang="it-IT" sz="2000" dirty="0"/>
              <a:t>Questione dibattuta in tema di regime CFC, con possibile estensione alla disciplina dividendi </a:t>
            </a:r>
            <a:r>
              <a:rPr lang="it-IT" altLang="it-IT" sz="2000" dirty="0" err="1"/>
              <a:t>black</a:t>
            </a:r>
            <a:r>
              <a:rPr lang="it-IT" altLang="it-IT" sz="2000" dirty="0"/>
              <a:t> list:</a:t>
            </a:r>
          </a:p>
          <a:p>
            <a:pPr marL="0" indent="0" algn="just">
              <a:lnSpc>
                <a:spcPts val="3000"/>
              </a:lnSpc>
              <a:spcBef>
                <a:spcPts val="0"/>
              </a:spcBef>
              <a:buFont typeface="Arial" panose="020B0604020202020204" pitchFamily="34" charset="0"/>
              <a:buNone/>
              <a:defRPr/>
            </a:pPr>
            <a:endParaRPr lang="it-IT" altLang="it-IT" sz="2000" dirty="0"/>
          </a:p>
          <a:p>
            <a:pPr marL="0" indent="0" algn="just">
              <a:lnSpc>
                <a:spcPts val="3000"/>
              </a:lnSpc>
              <a:spcBef>
                <a:spcPts val="0"/>
              </a:spcBef>
              <a:buFont typeface="Arial" panose="020B0604020202020204" pitchFamily="34" charset="0"/>
              <a:buNone/>
              <a:defRPr/>
            </a:pPr>
            <a:r>
              <a:rPr lang="it-IT" altLang="it-IT" sz="2000" b="1" dirty="0"/>
              <a:t>la sanzione si applica anche se vengono successivamente dimostrate le esimenti, con conseguente disapplicazione della disciplina CFC/</a:t>
            </a:r>
            <a:r>
              <a:rPr lang="it-IT" altLang="it-IT" sz="2000" b="1" dirty="0" err="1"/>
              <a:t>black</a:t>
            </a:r>
            <a:r>
              <a:rPr lang="it-IT" altLang="it-IT" sz="2000" b="1" dirty="0"/>
              <a:t> list?</a:t>
            </a:r>
          </a:p>
          <a:p>
            <a:pPr algn="just">
              <a:lnSpc>
                <a:spcPts val="3000"/>
              </a:lnSpc>
              <a:spcBef>
                <a:spcPts val="0"/>
              </a:spcBef>
              <a:buFontTx/>
              <a:buChar char="-"/>
              <a:defRPr/>
            </a:pPr>
            <a:endParaRPr lang="it-IT" altLang="it-IT" sz="2000" dirty="0"/>
          </a:p>
          <a:p>
            <a:pPr algn="just">
              <a:lnSpc>
                <a:spcPts val="3000"/>
              </a:lnSpc>
              <a:spcBef>
                <a:spcPts val="0"/>
              </a:spcBef>
              <a:buClrTx/>
              <a:buSzPct val="100000"/>
              <a:buFont typeface="Wingdings" panose="05000000000000000000" pitchFamily="2" charset="2"/>
              <a:buChar char="§"/>
              <a:defRPr/>
            </a:pPr>
            <a:r>
              <a:rPr lang="it-IT" altLang="it-IT" sz="2000" dirty="0"/>
              <a:t>Si, secondo l’orientamento attuale dell’Agenzia delle Entrate.</a:t>
            </a:r>
          </a:p>
          <a:p>
            <a:pPr algn="just">
              <a:lnSpc>
                <a:spcPts val="3000"/>
              </a:lnSpc>
              <a:spcBef>
                <a:spcPts val="0"/>
              </a:spcBef>
              <a:buClrTx/>
              <a:buSzPct val="100000"/>
              <a:buFont typeface="Wingdings" panose="05000000000000000000" pitchFamily="2" charset="2"/>
              <a:buChar char="§"/>
              <a:defRPr/>
            </a:pPr>
            <a:r>
              <a:rPr lang="it-IT" altLang="it-IT" sz="2000" dirty="0"/>
              <a:t>No, secondo la Corte di Cassazione Sentenza 26298 del 29/12/2010.</a:t>
            </a:r>
            <a:endParaRPr lang="it-IT" altLang="it-IT" sz="2000" dirty="0">
              <a:solidFill>
                <a:srgbClr val="FF0000"/>
              </a:solidFill>
            </a:endParaRP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53</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Sanzioni per violazione dell’obbligo di segnalazione </a:t>
            </a:r>
            <a:r>
              <a:rPr lang="it-IT" sz="1800" i="1" dirty="0"/>
              <a:t>(segue)</a:t>
            </a:r>
          </a:p>
        </p:txBody>
      </p:sp>
    </p:spTree>
    <p:extLst>
      <p:ext uri="{BB962C8B-B14F-4D97-AF65-F5344CB8AC3E}">
        <p14:creationId xmlns:p14="http://schemas.microsoft.com/office/powerpoint/2010/main" val="594797118"/>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eaLnBrk="1" hangingPunct="1">
              <a:lnSpc>
                <a:spcPts val="3000"/>
              </a:lnSpc>
              <a:spcBef>
                <a:spcPts val="0"/>
              </a:spcBef>
              <a:buFont typeface="Arial" panose="020B0604020202020204" pitchFamily="34" charset="0"/>
              <a:buNone/>
              <a:defRPr/>
            </a:pPr>
            <a:r>
              <a:rPr lang="it-IT" altLang="it-IT" sz="2000" dirty="0"/>
              <a:t>L’articolo 167, comma 5, </a:t>
            </a:r>
            <a:r>
              <a:rPr lang="it-IT" altLang="it-IT" sz="2000" dirty="0" err="1"/>
              <a:t>Tuir</a:t>
            </a:r>
            <a:r>
              <a:rPr lang="it-IT" altLang="it-IT" sz="2000" dirty="0"/>
              <a:t> prevede due condizioni di disapplicazione della disciplina CFC in ambito </a:t>
            </a:r>
            <a:r>
              <a:rPr lang="it-IT" altLang="it-IT" sz="2000" dirty="0" err="1"/>
              <a:t>black</a:t>
            </a:r>
            <a:r>
              <a:rPr lang="it-IT" altLang="it-IT" sz="2000" dirty="0"/>
              <a:t> list, operanti in modo autonomo ed indipendente l’una dall’altra.</a:t>
            </a:r>
          </a:p>
          <a:p>
            <a:pPr marL="0" indent="0" algn="just" eaLnBrk="1" hangingPunct="1">
              <a:lnSpc>
                <a:spcPts val="3000"/>
              </a:lnSpc>
              <a:spcBef>
                <a:spcPts val="0"/>
              </a:spcBef>
              <a:buFont typeface="Arial" panose="020B0604020202020204" pitchFamily="34" charset="0"/>
              <a:buNone/>
              <a:defRPr/>
            </a:pPr>
            <a:endParaRPr lang="it-IT" altLang="it-IT" sz="2000" dirty="0"/>
          </a:p>
          <a:p>
            <a:pPr marL="0" indent="0" algn="just" eaLnBrk="1" hangingPunct="1">
              <a:lnSpc>
                <a:spcPts val="3000"/>
              </a:lnSpc>
              <a:spcBef>
                <a:spcPts val="0"/>
              </a:spcBef>
              <a:buFont typeface="Arial" panose="020B0604020202020204" pitchFamily="34" charset="0"/>
              <a:buNone/>
              <a:defRPr/>
            </a:pPr>
            <a:r>
              <a:rPr lang="it-IT" altLang="it-IT" sz="2000" dirty="0"/>
              <a:t>La prima condizione (c.d. prima esimente) si verifica quando il soggetto controllante residente dimostra che la partecipata estera svolge:</a:t>
            </a:r>
          </a:p>
          <a:p>
            <a:pPr marL="0" indent="0" algn="just" eaLnBrk="1" hangingPunct="1">
              <a:lnSpc>
                <a:spcPts val="3000"/>
              </a:lnSpc>
              <a:spcBef>
                <a:spcPts val="0"/>
              </a:spcBef>
              <a:buNone/>
              <a:defRPr/>
            </a:pPr>
            <a:endParaRPr lang="it-IT" altLang="it-IT" sz="2000" dirty="0"/>
          </a:p>
          <a:p>
            <a:pPr marL="0" indent="0" algn="ctr" eaLnBrk="1" hangingPunct="1">
              <a:lnSpc>
                <a:spcPts val="3000"/>
              </a:lnSpc>
              <a:spcBef>
                <a:spcPts val="0"/>
              </a:spcBef>
              <a:buNone/>
              <a:defRPr/>
            </a:pPr>
            <a:r>
              <a:rPr lang="it-IT" altLang="it-IT" sz="2000" i="1" dirty="0"/>
              <a:t>«un'effettiva attività industriale o commerciale, come sua principale attività, nel mercato dello stato o territorio di insediamento».</a:t>
            </a:r>
          </a:p>
          <a:p>
            <a:pPr marL="0" indent="0" algn="just" eaLnBrk="1" hangingPunct="1">
              <a:lnSpc>
                <a:spcPts val="3000"/>
              </a:lnSpc>
              <a:spcBef>
                <a:spcPts val="0"/>
              </a:spcBef>
              <a:buFont typeface="Arial" panose="020B0604020202020204" pitchFamily="34" charset="0"/>
              <a:buNone/>
              <a:defRPr/>
            </a:pPr>
            <a:r>
              <a:rPr lang="it-IT" altLang="it-IT" sz="2000" dirty="0"/>
              <a:t> </a:t>
            </a:r>
          </a:p>
          <a:p>
            <a:pPr marL="0" indent="0" algn="just" eaLnBrk="1" hangingPunct="1">
              <a:lnSpc>
                <a:spcPts val="3000"/>
              </a:lnSpc>
              <a:spcBef>
                <a:spcPts val="0"/>
              </a:spcBef>
              <a:buFont typeface="Arial" panose="020B0604020202020204" pitchFamily="34" charset="0"/>
              <a:buNone/>
              <a:defRPr/>
            </a:pPr>
            <a:r>
              <a:rPr lang="it-IT" altLang="it-IT" sz="2000" dirty="0"/>
              <a:t>Per le attività bancarie, finanziarie e assicurative quest'ultima condizione si ritiene soddisfatta quando la maggior parte delle fonti, degli impieghi o dei ricavi originano nello Stato o territorio di insediamento.</a:t>
            </a:r>
            <a:endParaRPr lang="it-IT" altLang="it-IT" sz="2000" dirty="0">
              <a:solidFill>
                <a:srgbClr val="FF0000"/>
              </a:solidFill>
            </a:endParaRP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54</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prima esimente </a:t>
            </a:r>
            <a:r>
              <a:rPr lang="it-IT" sz="2400" i="1" dirty="0" err="1"/>
              <a:t>black</a:t>
            </a:r>
            <a:r>
              <a:rPr lang="it-IT" sz="2400" i="1" dirty="0"/>
              <a:t> list</a:t>
            </a:r>
            <a:r>
              <a:rPr lang="it-IT" sz="2400" dirty="0"/>
              <a:t> – Art. 167, comma 5, lett. a), TUIR</a:t>
            </a:r>
            <a:endParaRPr lang="it-IT" sz="1800" i="1" dirty="0"/>
          </a:p>
        </p:txBody>
      </p:sp>
    </p:spTree>
    <p:extLst>
      <p:ext uri="{BB962C8B-B14F-4D97-AF65-F5344CB8AC3E}">
        <p14:creationId xmlns:p14="http://schemas.microsoft.com/office/powerpoint/2010/main" val="3570313776"/>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eaLnBrk="1" hangingPunct="1">
              <a:lnSpc>
                <a:spcPts val="3000"/>
              </a:lnSpc>
              <a:spcBef>
                <a:spcPts val="0"/>
              </a:spcBef>
              <a:buFont typeface="Arial" panose="020B0604020202020204" pitchFamily="34" charset="0"/>
              <a:buNone/>
            </a:pPr>
            <a:r>
              <a:rPr lang="it-IT" altLang="it-IT" sz="1600" dirty="0"/>
              <a:t>E’ necessario dimostrare (Circolare Ministeriale n. 51/E/2010)</a:t>
            </a:r>
          </a:p>
          <a:p>
            <a:pPr marL="355600" lvl="1" indent="-355600" algn="just" eaLnBrk="1" hangingPunct="1">
              <a:lnSpc>
                <a:spcPts val="3000"/>
              </a:lnSpc>
              <a:spcBef>
                <a:spcPts val="0"/>
              </a:spcBef>
              <a:buClrTx/>
              <a:buSzPct val="100000"/>
              <a:buFont typeface="Wingdings" panose="05000000000000000000" pitchFamily="2" charset="2"/>
              <a:buChar char="§"/>
            </a:pPr>
            <a:r>
              <a:rPr lang="it-IT" altLang="it-IT" sz="1600" dirty="0"/>
              <a:t>La disponibilità in loco di idonea struttura organizzativa (condizione necessaria ma non più sufficiente)</a:t>
            </a:r>
          </a:p>
          <a:p>
            <a:pPr marL="355600" lvl="1" indent="-355600" algn="just" eaLnBrk="1" hangingPunct="1">
              <a:lnSpc>
                <a:spcPts val="3000"/>
              </a:lnSpc>
              <a:spcBef>
                <a:spcPts val="0"/>
              </a:spcBef>
              <a:buClrTx/>
              <a:buSzPct val="100000"/>
              <a:buFont typeface="Wingdings" panose="05000000000000000000" pitchFamily="2" charset="2"/>
              <a:buChar char="§"/>
            </a:pPr>
            <a:r>
              <a:rPr lang="it-IT" altLang="it-IT" sz="1600" dirty="0"/>
              <a:t>L’idoneità della struttura organizzativa va verificato con riferimento allo Stato in cui ha sede la società a nulla rilevando qualsiasi struttura organizzativa tramite cui la società opera in altri Stati, ad esempio una stabile organizzazione</a:t>
            </a:r>
            <a:r>
              <a:rPr lang="it-IT" altLang="it-IT" sz="1600" dirty="0">
                <a:sym typeface="Wingdings" panose="05000000000000000000" pitchFamily="2" charset="2"/>
              </a:rPr>
              <a:t> (Risoluzione Ministeriale n. 187/E/2008 e Risoluzione Ministeriale n. 63/E/2007)</a:t>
            </a:r>
          </a:p>
          <a:p>
            <a:pPr marL="355600" lvl="1" indent="-355600" algn="just" eaLnBrk="1" hangingPunct="1">
              <a:lnSpc>
                <a:spcPts val="3000"/>
              </a:lnSpc>
              <a:spcBef>
                <a:spcPts val="0"/>
              </a:spcBef>
              <a:buClrTx/>
              <a:buSzPct val="100000"/>
              <a:buFont typeface="Wingdings" panose="05000000000000000000" pitchFamily="2" charset="2"/>
              <a:buChar char="§"/>
            </a:pPr>
            <a:r>
              <a:rPr lang="it-IT" altLang="it-IT" sz="1600" dirty="0"/>
              <a:t>Autonomia gestionale della struttura organizzativa</a:t>
            </a:r>
          </a:p>
          <a:p>
            <a:pPr marL="355600" lvl="1" indent="-355600" algn="just" eaLnBrk="1" hangingPunct="1">
              <a:lnSpc>
                <a:spcPts val="3000"/>
              </a:lnSpc>
              <a:spcBef>
                <a:spcPts val="0"/>
              </a:spcBef>
              <a:buClrTx/>
              <a:buSzPct val="100000"/>
              <a:buFont typeface="Wingdings" panose="05000000000000000000" pitchFamily="2" charset="2"/>
              <a:buChar char="§"/>
            </a:pPr>
            <a:r>
              <a:rPr lang="it-IT" altLang="it-IT" sz="1600" dirty="0"/>
              <a:t>Il radicamento e il collegamento della CFC nello Stato o territorio di insediamento. Deve intendersi il legame economico e sociale della CFC con il Paese estero e, quindi, «</a:t>
            </a:r>
            <a:r>
              <a:rPr lang="it-IT" altLang="it-IT" sz="1600" i="1" dirty="0"/>
              <a:t>…la sua intenzione di partecipare, in maniera stabile e continuativa, alla vita economica di uno Stato…- (omissis) - diverso dal proprio e di trarne vantaggio…</a:t>
            </a:r>
            <a:r>
              <a:rPr lang="it-IT" altLang="it-IT" sz="1600" dirty="0"/>
              <a:t>» (Sentenza Corte di Giustizia 12 settembre 2006, C-196/04, punto 53, c.d. sentenza </a:t>
            </a:r>
            <a:r>
              <a:rPr lang="it-IT" altLang="it-IT" sz="1600" dirty="0" err="1"/>
              <a:t>Cadbury</a:t>
            </a:r>
            <a:r>
              <a:rPr lang="it-IT" altLang="it-IT" sz="1600" dirty="0"/>
              <a:t> Schweppes).</a:t>
            </a:r>
            <a:endParaRPr lang="it-IT" altLang="it-IT" sz="1600" dirty="0">
              <a:solidFill>
                <a:srgbClr val="FF0000"/>
              </a:solidFill>
            </a:endParaRP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55</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prima esimente </a:t>
            </a:r>
            <a:r>
              <a:rPr lang="it-IT" sz="2400" i="1" dirty="0" err="1"/>
              <a:t>black</a:t>
            </a:r>
            <a:r>
              <a:rPr lang="it-IT" sz="2400" i="1" dirty="0"/>
              <a:t> list</a:t>
            </a:r>
            <a:r>
              <a:rPr lang="it-IT" sz="2400" dirty="0"/>
              <a:t> – Svolgimento di una attività effettiva</a:t>
            </a:r>
            <a:endParaRPr lang="it-IT" sz="1800" i="1" dirty="0"/>
          </a:p>
        </p:txBody>
      </p:sp>
    </p:spTree>
    <p:extLst>
      <p:ext uri="{BB962C8B-B14F-4D97-AF65-F5344CB8AC3E}">
        <p14:creationId xmlns:p14="http://schemas.microsoft.com/office/powerpoint/2010/main" val="1848221751"/>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eaLnBrk="1" fontAlgn="auto" hangingPunct="1">
              <a:lnSpc>
                <a:spcPts val="3000"/>
              </a:lnSpc>
              <a:spcBef>
                <a:spcPts val="0"/>
              </a:spcBef>
              <a:spcAft>
                <a:spcPts val="0"/>
              </a:spcAft>
              <a:buFont typeface="Arial" panose="020B0604020202020204" pitchFamily="34" charset="0"/>
              <a:buNone/>
              <a:defRPr/>
            </a:pPr>
            <a:r>
              <a:rPr lang="it-IT" sz="2000" dirty="0"/>
              <a:t>Circolare Ministeriale n. 51/E/2010</a:t>
            </a:r>
          </a:p>
          <a:p>
            <a:pPr algn="just" eaLnBrk="1" fontAlgn="auto" hangingPunct="1">
              <a:lnSpc>
                <a:spcPts val="3000"/>
              </a:lnSpc>
              <a:spcBef>
                <a:spcPts val="0"/>
              </a:spcBef>
              <a:spcAft>
                <a:spcPts val="0"/>
              </a:spcAft>
              <a:buClrTx/>
              <a:buSzPct val="100000"/>
              <a:buFont typeface="Wingdings" panose="05000000000000000000" pitchFamily="2" charset="2"/>
              <a:buChar char="§"/>
              <a:defRPr/>
            </a:pPr>
            <a:r>
              <a:rPr lang="it-IT" sz="2000" dirty="0"/>
              <a:t>Il riferimento al “mercato” è normalmente da intendersi come collegamento al mercato di sbocco o al mercato di approvvigionamento</a:t>
            </a:r>
          </a:p>
          <a:p>
            <a:pPr algn="just" eaLnBrk="1" fontAlgn="auto" hangingPunct="1">
              <a:lnSpc>
                <a:spcPts val="3000"/>
              </a:lnSpc>
              <a:spcBef>
                <a:spcPts val="0"/>
              </a:spcBef>
              <a:spcAft>
                <a:spcPts val="0"/>
              </a:spcAft>
              <a:buClrTx/>
              <a:buSzPct val="100000"/>
              <a:buFont typeface="Wingdings" panose="05000000000000000000" pitchFamily="2" charset="2"/>
              <a:buChar char="§"/>
              <a:defRPr/>
            </a:pPr>
            <a:r>
              <a:rPr lang="it-IT" sz="2000" dirty="0"/>
              <a:t>Il requisito può ritenersi integrato se almeno il 50% di acquisti o vendite è ivi effettuato</a:t>
            </a:r>
          </a:p>
          <a:p>
            <a:pPr algn="just" eaLnBrk="1" fontAlgn="auto" hangingPunct="1">
              <a:lnSpc>
                <a:spcPts val="3000"/>
              </a:lnSpc>
              <a:spcBef>
                <a:spcPts val="0"/>
              </a:spcBef>
              <a:spcAft>
                <a:spcPts val="0"/>
              </a:spcAft>
              <a:buClrTx/>
              <a:buSzPct val="100000"/>
              <a:buFont typeface="Wingdings" panose="05000000000000000000" pitchFamily="2" charset="2"/>
              <a:buChar char="§"/>
              <a:defRPr/>
            </a:pPr>
            <a:r>
              <a:rPr lang="it-IT" sz="2000" dirty="0"/>
              <a:t>Per le attività bancarie ciò è dimostrato quando </a:t>
            </a:r>
            <a:r>
              <a:rPr lang="it-IT" sz="2000" i="1" dirty="0"/>
              <a:t>“la maggior parte delle fonti (con i connessi costi) e degli impieghi (con i connessi ricavi) originano nello Stato o territorio di insediamento”</a:t>
            </a:r>
            <a:endParaRPr lang="it-IT" sz="20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56</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prima esimente </a:t>
            </a:r>
            <a:r>
              <a:rPr lang="it-IT" sz="2400" i="1" dirty="0" err="1"/>
              <a:t>black</a:t>
            </a:r>
            <a:r>
              <a:rPr lang="it-IT" sz="2400" i="1" dirty="0"/>
              <a:t> list</a:t>
            </a:r>
            <a:r>
              <a:rPr lang="it-IT" sz="2400" dirty="0"/>
              <a:t> – Svolgimento di una attività effettiva </a:t>
            </a:r>
            <a:r>
              <a:rPr lang="it-IT" sz="1800" i="1" dirty="0"/>
              <a:t>(segue)</a:t>
            </a:r>
          </a:p>
        </p:txBody>
      </p:sp>
    </p:spTree>
    <p:extLst>
      <p:ext uri="{BB962C8B-B14F-4D97-AF65-F5344CB8AC3E}">
        <p14:creationId xmlns:p14="http://schemas.microsoft.com/office/powerpoint/2010/main" val="1955148771"/>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eaLnBrk="1" hangingPunct="1">
              <a:lnSpc>
                <a:spcPts val="3000"/>
              </a:lnSpc>
              <a:spcBef>
                <a:spcPts val="0"/>
              </a:spcBef>
              <a:buFont typeface="Arial" panose="020B0604020202020204" pitchFamily="34" charset="0"/>
              <a:buNone/>
            </a:pPr>
            <a:r>
              <a:rPr lang="it-IT" altLang="it-IT" sz="2000" dirty="0"/>
              <a:t>Il mercato (sbocco/approvvigionamento) può essere inteso come “</a:t>
            </a:r>
            <a:r>
              <a:rPr lang="it-IT" altLang="it-IT" sz="2000" i="1" dirty="0"/>
              <a:t>area di influenza della CFC</a:t>
            </a:r>
            <a:r>
              <a:rPr lang="it-IT" altLang="it-IT" sz="2000" dirty="0"/>
              <a:t>”</a:t>
            </a:r>
          </a:p>
          <a:p>
            <a:pPr marL="0" indent="0" algn="just" eaLnBrk="1" hangingPunct="1">
              <a:lnSpc>
                <a:spcPts val="3000"/>
              </a:lnSpc>
              <a:spcBef>
                <a:spcPts val="0"/>
              </a:spcBef>
              <a:buFont typeface="Arial" panose="020B0604020202020204" pitchFamily="34" charset="0"/>
              <a:buNone/>
            </a:pPr>
            <a:endParaRPr lang="it-IT" altLang="it-IT" sz="2000" dirty="0"/>
          </a:p>
          <a:p>
            <a:pPr marL="0" indent="0" algn="just" eaLnBrk="1" hangingPunct="1">
              <a:lnSpc>
                <a:spcPts val="3000"/>
              </a:lnSpc>
              <a:spcBef>
                <a:spcPts val="0"/>
              </a:spcBef>
              <a:buFont typeface="Arial" panose="020B0604020202020204" pitchFamily="34" charset="0"/>
              <a:buNone/>
            </a:pPr>
            <a:r>
              <a:rPr lang="it-IT" altLang="it-IT" sz="2000" dirty="0"/>
              <a:t>Altri aspetti da considerare ai fini della prima esimente:</a:t>
            </a:r>
          </a:p>
          <a:p>
            <a:pPr algn="just" eaLnBrk="1" hangingPunct="1">
              <a:lnSpc>
                <a:spcPts val="3000"/>
              </a:lnSpc>
              <a:spcBef>
                <a:spcPts val="0"/>
              </a:spcBef>
              <a:buClrTx/>
              <a:buSzPct val="100000"/>
              <a:buFont typeface="Wingdings" panose="05000000000000000000" pitchFamily="2" charset="2"/>
              <a:buChar char="§"/>
            </a:pPr>
            <a:r>
              <a:rPr lang="it-IT" altLang="it-IT" sz="2000" dirty="0"/>
              <a:t>Possibilità di valorizzare le ragioni economico-imprenditoriali?</a:t>
            </a:r>
          </a:p>
          <a:p>
            <a:pPr algn="just" eaLnBrk="1" hangingPunct="1">
              <a:lnSpc>
                <a:spcPts val="3000"/>
              </a:lnSpc>
              <a:spcBef>
                <a:spcPts val="0"/>
              </a:spcBef>
              <a:buClrTx/>
              <a:buSzPct val="100000"/>
              <a:buFont typeface="Wingdings" panose="05000000000000000000" pitchFamily="2" charset="2"/>
              <a:buChar char="§"/>
            </a:pPr>
            <a:r>
              <a:rPr lang="it-IT" altLang="it-IT" sz="2000" dirty="0"/>
              <a:t>Aspetti amministrativi, regolamentari o societari (es. imprese </a:t>
            </a:r>
            <a:r>
              <a:rPr lang="it-IT" altLang="it-IT" sz="2000" i="1" dirty="0"/>
              <a:t>captive</a:t>
            </a:r>
            <a:r>
              <a:rPr lang="it-IT" altLang="it-IT" sz="2000" dirty="0"/>
              <a:t>)?</a:t>
            </a:r>
          </a:p>
          <a:p>
            <a:pPr algn="just" eaLnBrk="1" hangingPunct="1">
              <a:lnSpc>
                <a:spcPts val="3000"/>
              </a:lnSpc>
              <a:spcBef>
                <a:spcPts val="0"/>
              </a:spcBef>
              <a:buClrTx/>
              <a:buSzPct val="100000"/>
              <a:buFont typeface="Wingdings" panose="05000000000000000000" pitchFamily="2" charset="2"/>
              <a:buChar char="§"/>
            </a:pPr>
            <a:r>
              <a:rPr lang="it-IT" altLang="it-IT" sz="2000" dirty="0"/>
              <a:t>Costo ridotto dei fattori produttivi (es. manodopera)?</a:t>
            </a:r>
          </a:p>
          <a:p>
            <a:pPr algn="just" eaLnBrk="1" hangingPunct="1">
              <a:lnSpc>
                <a:spcPts val="3000"/>
              </a:lnSpc>
              <a:spcBef>
                <a:spcPts val="0"/>
              </a:spcBef>
              <a:buClrTx/>
              <a:buSzPct val="100000"/>
              <a:buFont typeface="Wingdings" panose="05000000000000000000" pitchFamily="2" charset="2"/>
              <a:buChar char="§"/>
            </a:pPr>
            <a:r>
              <a:rPr lang="it-IT" altLang="it-IT" sz="2000" dirty="0"/>
              <a:t>Mercato riconosciuto per la negoziazione di materie prime o merci? (es. Singapore per i noli marittimi)</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57</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prima esimente </a:t>
            </a:r>
            <a:r>
              <a:rPr lang="it-IT" sz="2400" i="1" dirty="0" err="1"/>
              <a:t>black</a:t>
            </a:r>
            <a:r>
              <a:rPr lang="it-IT" sz="2400" i="1" dirty="0"/>
              <a:t> list</a:t>
            </a:r>
            <a:r>
              <a:rPr lang="it-IT" sz="2400" dirty="0"/>
              <a:t> – Svolgimento di una attività effettiva </a:t>
            </a:r>
            <a:r>
              <a:rPr lang="it-IT" sz="1800" i="1" dirty="0"/>
              <a:t>(segue)</a:t>
            </a:r>
          </a:p>
        </p:txBody>
      </p:sp>
    </p:spTree>
    <p:extLst>
      <p:ext uri="{BB962C8B-B14F-4D97-AF65-F5344CB8AC3E}">
        <p14:creationId xmlns:p14="http://schemas.microsoft.com/office/powerpoint/2010/main" val="2434487403"/>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eaLnBrk="1" hangingPunct="1">
              <a:lnSpc>
                <a:spcPts val="3000"/>
              </a:lnSpc>
              <a:spcBef>
                <a:spcPts val="0"/>
              </a:spcBef>
              <a:buFont typeface="Arial" panose="020B0604020202020204" pitchFamily="34" charset="0"/>
              <a:buNone/>
            </a:pPr>
            <a:endParaRPr lang="it-IT" altLang="it-IT" sz="2000" dirty="0"/>
          </a:p>
          <a:p>
            <a:pPr marL="0" indent="0" algn="just" eaLnBrk="1" hangingPunct="1">
              <a:lnSpc>
                <a:spcPts val="3000"/>
              </a:lnSpc>
              <a:spcBef>
                <a:spcPts val="0"/>
              </a:spcBef>
              <a:buFont typeface="Arial" panose="020B0604020202020204" pitchFamily="34" charset="0"/>
              <a:buNone/>
            </a:pPr>
            <a:endParaRPr lang="it-IT" altLang="it-IT" sz="2000" dirty="0"/>
          </a:p>
          <a:p>
            <a:pPr marL="0" indent="0" algn="just" eaLnBrk="1" hangingPunct="1">
              <a:lnSpc>
                <a:spcPts val="3000"/>
              </a:lnSpc>
              <a:spcBef>
                <a:spcPts val="0"/>
              </a:spcBef>
              <a:buFont typeface="Arial" panose="020B0604020202020204" pitchFamily="34" charset="0"/>
              <a:buNone/>
            </a:pPr>
            <a:endParaRPr lang="it-IT" altLang="it-IT" sz="2000" dirty="0"/>
          </a:p>
          <a:p>
            <a:pPr marL="0" indent="0" algn="just" eaLnBrk="1" hangingPunct="1">
              <a:lnSpc>
                <a:spcPts val="3000"/>
              </a:lnSpc>
              <a:spcBef>
                <a:spcPts val="0"/>
              </a:spcBef>
              <a:buFont typeface="Arial" panose="020B0604020202020204" pitchFamily="34" charset="0"/>
              <a:buNone/>
            </a:pPr>
            <a:r>
              <a:rPr lang="it-IT" altLang="it-IT" sz="2000" dirty="0"/>
              <a:t>La seconda condizione (c.d. seconda esimente) si verifica quando il soggetto controllante residente dimostra che:</a:t>
            </a:r>
          </a:p>
          <a:p>
            <a:pPr marL="0" indent="0" algn="just" eaLnBrk="1" hangingPunct="1">
              <a:lnSpc>
                <a:spcPts val="3000"/>
              </a:lnSpc>
              <a:spcBef>
                <a:spcPts val="0"/>
              </a:spcBef>
              <a:buFont typeface="Arial" panose="020B0604020202020204" pitchFamily="34" charset="0"/>
              <a:buNone/>
            </a:pPr>
            <a:endParaRPr lang="it-IT" altLang="it-IT" sz="2000" dirty="0"/>
          </a:p>
          <a:p>
            <a:pPr marL="0" indent="0" algn="ctr" eaLnBrk="1" hangingPunct="1">
              <a:lnSpc>
                <a:spcPts val="3000"/>
              </a:lnSpc>
              <a:spcBef>
                <a:spcPts val="0"/>
              </a:spcBef>
              <a:buFont typeface="Arial" panose="020B0604020202020204" pitchFamily="34" charset="0"/>
              <a:buNone/>
            </a:pPr>
            <a:r>
              <a:rPr lang="it-IT" altLang="it-IT" sz="2000" i="1" dirty="0"/>
              <a:t>«dalle partecipazioni non consegue l’effetto di localizzare i redditi in Stati o territori </a:t>
            </a:r>
            <a:r>
              <a:rPr lang="it-IT" altLang="it-IT" sz="2000" i="1" dirty="0" err="1"/>
              <a:t>black</a:t>
            </a:r>
            <a:r>
              <a:rPr lang="it-IT" altLang="it-IT" sz="2000" i="1" dirty="0"/>
              <a:t> list»</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58</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seconda esimente </a:t>
            </a:r>
            <a:r>
              <a:rPr lang="it-IT" sz="2400" i="1" dirty="0" err="1"/>
              <a:t>black</a:t>
            </a:r>
            <a:r>
              <a:rPr lang="it-IT" sz="2400" i="1" dirty="0"/>
              <a:t> list</a:t>
            </a:r>
            <a:r>
              <a:rPr lang="it-IT" sz="2400" dirty="0"/>
              <a:t> – Art. 167, comma 5, lett. b), TUIR</a:t>
            </a:r>
            <a:endParaRPr lang="it-IT" sz="1800" i="1" dirty="0"/>
          </a:p>
        </p:txBody>
      </p:sp>
    </p:spTree>
    <p:extLst>
      <p:ext uri="{BB962C8B-B14F-4D97-AF65-F5344CB8AC3E}">
        <p14:creationId xmlns:p14="http://schemas.microsoft.com/office/powerpoint/2010/main" val="1277392642"/>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15875" indent="0" eaLnBrk="1" fontAlgn="auto" hangingPunct="1">
              <a:lnSpc>
                <a:spcPts val="3000"/>
              </a:lnSpc>
              <a:spcBef>
                <a:spcPts val="0"/>
              </a:spcBef>
              <a:spcAft>
                <a:spcPts val="0"/>
              </a:spcAft>
              <a:buFont typeface="Arial" panose="020B0604020202020204" pitchFamily="34" charset="0"/>
              <a:buNone/>
              <a:defRPr/>
            </a:pPr>
            <a:r>
              <a:rPr lang="it-IT" sz="2000" dirty="0"/>
              <a:t>Il soggetto controllante residente deve dimostrare che “</a:t>
            </a:r>
            <a:r>
              <a:rPr lang="it-IT" sz="2000" i="1" dirty="0"/>
              <a:t>dalle partecipazioni non consegue l’effetto di localizzare i redditi in Stati o territori</a:t>
            </a:r>
            <a:r>
              <a:rPr lang="it-IT" sz="2000" dirty="0"/>
              <a:t>” </a:t>
            </a:r>
            <a:r>
              <a:rPr lang="it-IT" sz="2000" dirty="0" err="1"/>
              <a:t>black</a:t>
            </a:r>
            <a:r>
              <a:rPr lang="it-IT" sz="2000" dirty="0"/>
              <a:t> list</a:t>
            </a:r>
          </a:p>
          <a:p>
            <a:pPr marL="0" indent="0" eaLnBrk="1" fontAlgn="auto" hangingPunct="1">
              <a:lnSpc>
                <a:spcPts val="3000"/>
              </a:lnSpc>
              <a:spcBef>
                <a:spcPts val="0"/>
              </a:spcBef>
              <a:spcAft>
                <a:spcPts val="0"/>
              </a:spcAft>
              <a:buFont typeface="Arial" panose="020B0604020202020204" pitchFamily="34" charset="0"/>
              <a:buNone/>
              <a:defRPr/>
            </a:pPr>
            <a:r>
              <a:rPr lang="it-IT" sz="2000" dirty="0"/>
              <a:t>La condizione rispettata se:</a:t>
            </a:r>
          </a:p>
          <a:p>
            <a:pPr eaLnBrk="1" fontAlgn="auto" hangingPunct="1">
              <a:lnSpc>
                <a:spcPts val="3000"/>
              </a:lnSpc>
              <a:spcBef>
                <a:spcPts val="0"/>
              </a:spcBef>
              <a:spcAft>
                <a:spcPts val="0"/>
              </a:spcAft>
              <a:buClrTx/>
              <a:buSzPct val="100000"/>
              <a:buFont typeface="Wingdings" panose="05000000000000000000" pitchFamily="2" charset="2"/>
              <a:buChar char="§"/>
              <a:defRPr/>
            </a:pPr>
            <a:r>
              <a:rPr lang="it-IT" sz="2000" dirty="0"/>
              <a:t>i redditi sono prodotti e assoggettati a tassazione ordinaria in Stati non </a:t>
            </a:r>
            <a:r>
              <a:rPr lang="it-IT" sz="2000" i="1" dirty="0" err="1"/>
              <a:t>black</a:t>
            </a:r>
            <a:r>
              <a:rPr lang="it-IT" sz="2000" i="1" dirty="0"/>
              <a:t> list </a:t>
            </a:r>
            <a:r>
              <a:rPr lang="it-IT" sz="2000" dirty="0"/>
              <a:t>in misura non inferiore al 75% (Art. 5 DM 429/2001) </a:t>
            </a:r>
          </a:p>
          <a:p>
            <a:pPr eaLnBrk="1" fontAlgn="auto" hangingPunct="1">
              <a:lnSpc>
                <a:spcPts val="3000"/>
              </a:lnSpc>
              <a:spcBef>
                <a:spcPts val="0"/>
              </a:spcBef>
              <a:spcAft>
                <a:spcPts val="0"/>
              </a:spcAft>
              <a:buClrTx/>
              <a:buSzPct val="100000"/>
              <a:buFont typeface="Wingdings" panose="05000000000000000000" pitchFamily="2" charset="2"/>
              <a:buChar char="§"/>
              <a:defRPr/>
            </a:pPr>
            <a:r>
              <a:rPr lang="it-IT" sz="2000" dirty="0"/>
              <a:t>stabili organizzazioni o immobili in Stati non </a:t>
            </a:r>
            <a:r>
              <a:rPr lang="it-IT" sz="2000" dirty="0" err="1"/>
              <a:t>black</a:t>
            </a:r>
            <a:r>
              <a:rPr lang="it-IT" sz="2000" dirty="0"/>
              <a:t>-list (Circolare 51/E 2010)</a:t>
            </a:r>
          </a:p>
          <a:p>
            <a:pPr eaLnBrk="1" fontAlgn="auto" hangingPunct="1">
              <a:lnSpc>
                <a:spcPts val="3000"/>
              </a:lnSpc>
              <a:spcBef>
                <a:spcPts val="0"/>
              </a:spcBef>
              <a:spcAft>
                <a:spcPts val="0"/>
              </a:spcAft>
              <a:buClrTx/>
              <a:buSzPct val="100000"/>
              <a:buFont typeface="Wingdings" panose="05000000000000000000" pitchFamily="2" charset="2"/>
              <a:buChar char="§"/>
              <a:defRPr/>
            </a:pPr>
            <a:r>
              <a:rPr lang="it-IT" sz="2000" i="1" dirty="0"/>
              <a:t>“</a:t>
            </a:r>
            <a:r>
              <a:rPr lang="it-IT" sz="2000" i="1" dirty="0" err="1"/>
              <a:t>tax</a:t>
            </a:r>
            <a:r>
              <a:rPr lang="it-IT" sz="2000" i="1" dirty="0"/>
              <a:t> rate effettivo «complessivamente scontato» sui redditi prodotti dalla CFC risulti congruo rispetto al livello di imposizione vigente in Italia” </a:t>
            </a:r>
            <a:r>
              <a:rPr lang="it-IT" sz="2000" dirty="0"/>
              <a:t>(Circolare 51/E 2010)</a:t>
            </a:r>
            <a:endParaRPr lang="it-IT" altLang="it-IT" sz="2000" i="1"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59</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seconda esimente </a:t>
            </a:r>
            <a:r>
              <a:rPr lang="it-IT" sz="2400" i="1" dirty="0" err="1"/>
              <a:t>black</a:t>
            </a:r>
            <a:r>
              <a:rPr lang="it-IT" sz="2400" i="1" dirty="0"/>
              <a:t> list</a:t>
            </a:r>
            <a:r>
              <a:rPr lang="it-IT" sz="2400" dirty="0"/>
              <a:t> – Localizzazione dei redditi</a:t>
            </a:r>
            <a:endParaRPr lang="it-IT" sz="1800" i="1" dirty="0"/>
          </a:p>
        </p:txBody>
      </p:sp>
    </p:spTree>
    <p:extLst>
      <p:ext uri="{BB962C8B-B14F-4D97-AF65-F5344CB8AC3E}">
        <p14:creationId xmlns:p14="http://schemas.microsoft.com/office/powerpoint/2010/main" val="2412604425"/>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Premessa</a:t>
            </a:r>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2000" dirty="0"/>
              <a:t>La legge di Bilancio 2018 ha modificato la </a:t>
            </a:r>
            <a:r>
              <a:rPr lang="it-IT" altLang="it-IT" sz="2000" b="1" dirty="0"/>
              <a:t>tassazione degli utili che provengono da società partecipate localizzate in Stati o territori aventi un regime fiscale privilegiato </a:t>
            </a:r>
            <a:r>
              <a:rPr lang="it-IT" altLang="it-IT" sz="2000" dirty="0"/>
              <a:t>–</a:t>
            </a:r>
            <a:r>
              <a:rPr lang="it-IT" altLang="it-IT" sz="2000" b="1" dirty="0"/>
              <a:t> </a:t>
            </a:r>
            <a:r>
              <a:rPr lang="it-IT" altLang="it-IT" sz="2000" b="1" i="1" dirty="0" err="1"/>
              <a:t>black</a:t>
            </a:r>
            <a:r>
              <a:rPr lang="it-IT" altLang="it-IT" sz="2000" b="1" i="1" dirty="0"/>
              <a:t> list</a:t>
            </a:r>
            <a:r>
              <a:rPr lang="it-IT" altLang="it-IT" sz="2000" dirty="0"/>
              <a:t>.</a:t>
            </a:r>
          </a:p>
          <a:p>
            <a:pPr marL="0" indent="0" algn="just">
              <a:lnSpc>
                <a:spcPts val="3000"/>
              </a:lnSpc>
              <a:spcBef>
                <a:spcPts val="0"/>
              </a:spcBef>
              <a:buFont typeface="Arial" panose="020B0604020202020204" pitchFamily="34" charset="0"/>
              <a:buNone/>
            </a:pPr>
            <a:r>
              <a:rPr lang="it-IT" altLang="it-IT" sz="2000" dirty="0"/>
              <a:t>Infatti, con riferimento sia agli utili maturati prima del 2015 e distribuiti nei periodi d’imposta successivi, sia agli utili maturati a decorrere dal 2015, la legge di Bilancio 2018 ha disposto che – al fine di </a:t>
            </a:r>
            <a:r>
              <a:rPr lang="it-IT" altLang="it-IT" sz="2000" b="1" dirty="0"/>
              <a:t>stabilire se tassare gli stessi integralmente o in misura ridotta </a:t>
            </a:r>
            <a:r>
              <a:rPr lang="it-IT" altLang="it-IT" sz="2000" dirty="0"/>
              <a:t>– è necessario verificare se il Paese di localizzazione della società distributrice si qualifichi come “</a:t>
            </a:r>
            <a:r>
              <a:rPr lang="it-IT" altLang="it-IT" sz="2000" dirty="0" err="1"/>
              <a:t>black</a:t>
            </a:r>
            <a:r>
              <a:rPr lang="it-IT" altLang="it-IT" sz="2000" dirty="0"/>
              <a:t> list” nel periodo di maturazione dei dividendi.</a:t>
            </a:r>
          </a:p>
          <a:p>
            <a:pPr marL="0" indent="0" algn="ctr" eaLnBrk="1" hangingPunct="1">
              <a:lnSpc>
                <a:spcPts val="3000"/>
              </a:lnSpc>
              <a:spcBef>
                <a:spcPts val="0"/>
              </a:spcBef>
              <a:buFont typeface="Arial" panose="020B0604020202020204" pitchFamily="34" charset="0"/>
              <a:buNone/>
              <a:defRPr/>
            </a:pPr>
            <a:endParaRPr lang="it-IT" altLang="it-IT" sz="20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6</a:t>
            </a:fld>
            <a:endParaRPr lang="it-IT" dirty="0"/>
          </a:p>
        </p:txBody>
      </p:sp>
    </p:spTree>
    <p:extLst>
      <p:ext uri="{BB962C8B-B14F-4D97-AF65-F5344CB8AC3E}">
        <p14:creationId xmlns:p14="http://schemas.microsoft.com/office/powerpoint/2010/main" val="3296576524"/>
      </p:ext>
    </p:extLst>
  </p:cSld>
  <p:clrMapOvr>
    <a:masterClrMapping/>
  </p:clrMapOvr>
  <p:transition spd="med">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eaLnBrk="1" hangingPunct="1">
              <a:lnSpc>
                <a:spcPts val="3000"/>
              </a:lnSpc>
              <a:spcBef>
                <a:spcPts val="0"/>
              </a:spcBef>
              <a:buFont typeface="Arial" panose="020B0604020202020204" pitchFamily="34" charset="0"/>
              <a:buNone/>
            </a:pPr>
            <a:r>
              <a:rPr lang="it-IT" altLang="it-IT" sz="1600" dirty="0"/>
              <a:t>Tale circostanza ricorre quando la CFC abbia prodotto direttamente redditi di fonte estera, in misura non inferiore al 75 per cento del totale, tramite, ad esempio, una stabile organizzazione o in virtù del possesso di cespiti immobilizzati, localizzati e sottoposti a tassazione fuori dagli Stati o territori a fiscalità privilegiata.</a:t>
            </a:r>
          </a:p>
          <a:p>
            <a:pPr marL="0" indent="0" algn="just" eaLnBrk="1" hangingPunct="1">
              <a:lnSpc>
                <a:spcPts val="3000"/>
              </a:lnSpc>
              <a:spcBef>
                <a:spcPts val="0"/>
              </a:spcBef>
              <a:buFont typeface="Arial" panose="020B0604020202020204" pitchFamily="34" charset="0"/>
              <a:buNone/>
            </a:pPr>
            <a:r>
              <a:rPr lang="it-IT" altLang="it-IT" sz="1600" dirty="0"/>
              <a:t>Art. 5, comma 3, D.M. 21 novembre 2001, n. 429 </a:t>
            </a:r>
            <a:r>
              <a:rPr lang="it-IT" altLang="it-IT" sz="1600" i="1" dirty="0"/>
              <a:t>“ai fini della risposta positiva rileva, in particolare, nei riguardi del soggetto controllante autore dell’interpello, (…) il fatto che i redditi conseguiti da tali soggetti (le società o enti partecipati non residenti, </a:t>
            </a:r>
            <a:r>
              <a:rPr lang="it-IT" altLang="it-IT" sz="1600" i="1" dirty="0" err="1"/>
              <a:t>n.d.r.</a:t>
            </a:r>
            <a:r>
              <a:rPr lang="it-IT" altLang="it-IT" sz="1600" i="1" dirty="0"/>
              <a:t>) sono prodotti in misura non inferiore al 75 per cento in altri Stati o territori diversi da quelli [di cui al D.M. 21 novembre 2001, </a:t>
            </a:r>
            <a:r>
              <a:rPr lang="it-IT" altLang="it-IT" sz="1600" i="1" dirty="0" err="1"/>
              <a:t>n.d.r.</a:t>
            </a:r>
            <a:r>
              <a:rPr lang="it-IT" altLang="it-IT" sz="1600" i="1" dirty="0"/>
              <a:t>] (...) ed ivi sottoposti integralmente a tassazione ordinaria (…) .Ai fini della medesima risposta positiva, nel caso di cui all'articolo 1, comma 1, ultimo periodo, del presente regolamento, rileva anche il fatto che i redditi della stabile organizzazione risultano sottoposti integralmente a tassazione ordinaria nello Stato o territorio in cui ha sede l'impresa, la società o l'ente partecipato”</a:t>
            </a:r>
            <a:r>
              <a:rPr lang="it-IT" altLang="it-IT" sz="1600" dirty="0"/>
              <a:t>.</a:t>
            </a:r>
            <a:endParaRPr lang="it-IT" altLang="it-IT" sz="1600" i="1"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60</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seconda esimente </a:t>
            </a:r>
            <a:r>
              <a:rPr lang="it-IT" sz="2400" i="1" dirty="0" err="1"/>
              <a:t>black</a:t>
            </a:r>
            <a:r>
              <a:rPr lang="it-IT" sz="2400" i="1" dirty="0"/>
              <a:t> list</a:t>
            </a:r>
            <a:r>
              <a:rPr lang="it-IT" sz="2400" dirty="0"/>
              <a:t> – D.M. 21 novembre 2001, n. 429</a:t>
            </a:r>
            <a:endParaRPr lang="it-IT" sz="1800" i="1" dirty="0"/>
          </a:p>
        </p:txBody>
      </p:sp>
    </p:spTree>
    <p:extLst>
      <p:ext uri="{BB962C8B-B14F-4D97-AF65-F5344CB8AC3E}">
        <p14:creationId xmlns:p14="http://schemas.microsoft.com/office/powerpoint/2010/main" val="483953448"/>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eaLnBrk="1" fontAlgn="auto" hangingPunct="1">
              <a:lnSpc>
                <a:spcPts val="3000"/>
              </a:lnSpc>
              <a:spcBef>
                <a:spcPts val="0"/>
              </a:spcBef>
              <a:spcAft>
                <a:spcPts val="0"/>
              </a:spcAft>
              <a:buFont typeface="Arial" panose="020B0604020202020204" pitchFamily="34" charset="0"/>
              <a:buNone/>
              <a:defRPr/>
            </a:pPr>
            <a:r>
              <a:rPr lang="it-IT" sz="2000" u="sng" dirty="0"/>
              <a:t>Casi pratici</a:t>
            </a:r>
          </a:p>
          <a:p>
            <a:pPr marL="0" indent="0" algn="just" eaLnBrk="1" fontAlgn="auto" hangingPunct="1">
              <a:lnSpc>
                <a:spcPts val="3000"/>
              </a:lnSpc>
              <a:spcBef>
                <a:spcPts val="0"/>
              </a:spcBef>
              <a:spcAft>
                <a:spcPts val="0"/>
              </a:spcAft>
              <a:buFont typeface="Arial" panose="020B0604020202020204" pitchFamily="34" charset="0"/>
              <a:buNone/>
              <a:defRPr/>
            </a:pPr>
            <a:r>
              <a:rPr lang="it-IT" sz="2000" dirty="0"/>
              <a:t>La partecipata estera, pur avendo la sede legale in un Paese o territorio </a:t>
            </a:r>
            <a:r>
              <a:rPr lang="it-IT" sz="2000" dirty="0" err="1"/>
              <a:t>black</a:t>
            </a:r>
            <a:r>
              <a:rPr lang="it-IT" sz="2000" dirty="0"/>
              <a:t> list</a:t>
            </a:r>
          </a:p>
          <a:p>
            <a:pPr algn="just" eaLnBrk="1" fontAlgn="auto" hangingPunct="1">
              <a:lnSpc>
                <a:spcPts val="3000"/>
              </a:lnSpc>
              <a:spcBef>
                <a:spcPts val="0"/>
              </a:spcBef>
              <a:spcAft>
                <a:spcPts val="0"/>
              </a:spcAft>
              <a:buClrTx/>
              <a:buSzPct val="100000"/>
              <a:buFont typeface="Wingdings" panose="05000000000000000000" pitchFamily="2" charset="2"/>
              <a:buChar char="§"/>
              <a:defRPr/>
            </a:pPr>
            <a:r>
              <a:rPr lang="it-IT" sz="2000" dirty="0"/>
              <a:t>svolge esclusivamente la propria principale attività;</a:t>
            </a:r>
          </a:p>
          <a:p>
            <a:pPr algn="just" eaLnBrk="1" fontAlgn="auto" hangingPunct="1">
              <a:lnSpc>
                <a:spcPts val="3000"/>
              </a:lnSpc>
              <a:spcBef>
                <a:spcPts val="0"/>
              </a:spcBef>
              <a:spcAft>
                <a:spcPts val="0"/>
              </a:spcAft>
              <a:buClrTx/>
              <a:buSzPct val="100000"/>
              <a:buFont typeface="Wingdings" panose="05000000000000000000" pitchFamily="2" charset="2"/>
              <a:buChar char="§"/>
              <a:defRPr/>
            </a:pPr>
            <a:r>
              <a:rPr lang="it-IT" sz="2000" dirty="0"/>
              <a:t>ovvero è fiscalmente residente;</a:t>
            </a:r>
          </a:p>
          <a:p>
            <a:pPr algn="just" eaLnBrk="1" fontAlgn="auto" hangingPunct="1">
              <a:lnSpc>
                <a:spcPts val="3000"/>
              </a:lnSpc>
              <a:spcBef>
                <a:spcPts val="0"/>
              </a:spcBef>
              <a:spcAft>
                <a:spcPts val="0"/>
              </a:spcAft>
              <a:buClrTx/>
              <a:buSzPct val="100000"/>
              <a:buFont typeface="Wingdings" panose="05000000000000000000" pitchFamily="2" charset="2"/>
              <a:buChar char="§"/>
              <a:defRPr/>
            </a:pPr>
            <a:r>
              <a:rPr lang="it-IT" sz="2000" dirty="0"/>
              <a:t>ovvero ha la sede di direzione effettiva;</a:t>
            </a:r>
          </a:p>
          <a:p>
            <a:pPr marL="0" indent="0" algn="just" eaLnBrk="1" fontAlgn="auto" hangingPunct="1">
              <a:lnSpc>
                <a:spcPts val="3000"/>
              </a:lnSpc>
              <a:spcBef>
                <a:spcPts val="0"/>
              </a:spcBef>
              <a:spcAft>
                <a:spcPts val="0"/>
              </a:spcAft>
              <a:buFont typeface="Arial" panose="020B0604020202020204" pitchFamily="34" charset="0"/>
              <a:buNone/>
              <a:defRPr/>
            </a:pPr>
            <a:r>
              <a:rPr lang="it-IT" sz="2000" dirty="0"/>
              <a:t>in uno Stato non compreso nella </a:t>
            </a:r>
            <a:r>
              <a:rPr lang="it-IT" sz="2000" dirty="0" err="1"/>
              <a:t>black</a:t>
            </a:r>
            <a:r>
              <a:rPr lang="it-IT" sz="2000" dirty="0"/>
              <a:t> list, nel quale i redditi da essa prodotti sono integralmente assoggettati a tassazione</a:t>
            </a:r>
          </a:p>
          <a:p>
            <a:pPr marL="0" indent="0" algn="just" eaLnBrk="1" fontAlgn="auto" hangingPunct="1">
              <a:lnSpc>
                <a:spcPts val="3000"/>
              </a:lnSpc>
              <a:spcBef>
                <a:spcPts val="0"/>
              </a:spcBef>
              <a:spcAft>
                <a:spcPts val="0"/>
              </a:spcAft>
              <a:buFont typeface="Arial" panose="020B0604020202020204" pitchFamily="34" charset="0"/>
              <a:buNone/>
              <a:defRPr/>
            </a:pPr>
            <a:endParaRPr lang="it-IT" sz="2000" dirty="0"/>
          </a:p>
          <a:p>
            <a:pPr marL="0" indent="0" algn="just" eaLnBrk="1" fontAlgn="auto" hangingPunct="1">
              <a:lnSpc>
                <a:spcPts val="3000"/>
              </a:lnSpc>
              <a:spcBef>
                <a:spcPts val="0"/>
              </a:spcBef>
              <a:spcAft>
                <a:spcPts val="0"/>
              </a:spcAft>
              <a:buFont typeface="Arial" panose="020B0604020202020204" pitchFamily="34" charset="0"/>
              <a:buNone/>
              <a:defRPr/>
            </a:pPr>
            <a:r>
              <a:rPr lang="it-IT" sz="2000" dirty="0"/>
              <a:t>La partecipata estera è localizzata in uno Stato o territorio diverso da quelli a fiscalità privilegiata e opera in un </a:t>
            </a:r>
            <a:r>
              <a:rPr lang="it-IT" sz="2000" i="1" dirty="0" err="1"/>
              <a:t>tax</a:t>
            </a:r>
            <a:r>
              <a:rPr lang="it-IT" sz="2000" i="1" dirty="0"/>
              <a:t> </a:t>
            </a:r>
            <a:r>
              <a:rPr lang="it-IT" sz="2000" i="1" dirty="0" err="1"/>
              <a:t>haven</a:t>
            </a:r>
            <a:r>
              <a:rPr lang="it-IT" sz="2000" i="1" dirty="0"/>
              <a:t> </a:t>
            </a:r>
            <a:r>
              <a:rPr lang="it-IT" sz="2000" dirty="0"/>
              <a:t>mediante una stabile organizzazione, il cui reddito è assoggettato integralmente a tassazione ordinaria nello Stato di residenza della casa madre.</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61</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seconda esimente </a:t>
            </a:r>
            <a:r>
              <a:rPr lang="it-IT" sz="2400" i="1" dirty="0" err="1"/>
              <a:t>black</a:t>
            </a:r>
            <a:r>
              <a:rPr lang="it-IT" sz="2400" i="1" dirty="0"/>
              <a:t> list</a:t>
            </a:r>
            <a:r>
              <a:rPr lang="it-IT" sz="2400" dirty="0"/>
              <a:t> – D.M. 21 novembre 2001, n. 429 </a:t>
            </a:r>
            <a:r>
              <a:rPr lang="it-IT" sz="1800" i="1" dirty="0"/>
              <a:t>(segue)</a:t>
            </a:r>
          </a:p>
        </p:txBody>
      </p:sp>
    </p:spTree>
    <p:extLst>
      <p:ext uri="{BB962C8B-B14F-4D97-AF65-F5344CB8AC3E}">
        <p14:creationId xmlns:p14="http://schemas.microsoft.com/office/powerpoint/2010/main" val="2832142372"/>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eaLnBrk="1" hangingPunct="1">
              <a:lnSpc>
                <a:spcPts val="3000"/>
              </a:lnSpc>
              <a:spcBef>
                <a:spcPts val="0"/>
              </a:spcBef>
              <a:buFont typeface="Arial" panose="020B0604020202020204" pitchFamily="34" charset="0"/>
              <a:buNone/>
            </a:pPr>
            <a:endParaRPr lang="it-IT" altLang="it-IT" sz="2000" dirty="0"/>
          </a:p>
          <a:p>
            <a:pPr marL="0" indent="0" algn="just" eaLnBrk="1" hangingPunct="1">
              <a:lnSpc>
                <a:spcPts val="3000"/>
              </a:lnSpc>
              <a:spcBef>
                <a:spcPts val="0"/>
              </a:spcBef>
              <a:buFont typeface="Arial" panose="020B0604020202020204" pitchFamily="34" charset="0"/>
              <a:buNone/>
            </a:pPr>
            <a:endParaRPr lang="it-IT" altLang="it-IT" sz="2000" dirty="0"/>
          </a:p>
          <a:p>
            <a:pPr marL="0" indent="0" algn="just" eaLnBrk="1" hangingPunct="1">
              <a:lnSpc>
                <a:spcPts val="3000"/>
              </a:lnSpc>
              <a:spcBef>
                <a:spcPts val="0"/>
              </a:spcBef>
              <a:buFont typeface="Arial" panose="020B0604020202020204" pitchFamily="34" charset="0"/>
              <a:buNone/>
            </a:pPr>
            <a:endParaRPr lang="it-IT" altLang="it-IT" sz="2000" dirty="0"/>
          </a:p>
          <a:p>
            <a:pPr marL="0" indent="0" algn="just" eaLnBrk="1" hangingPunct="1">
              <a:lnSpc>
                <a:spcPts val="3000"/>
              </a:lnSpc>
              <a:spcBef>
                <a:spcPts val="0"/>
              </a:spcBef>
              <a:buFont typeface="Arial" panose="020B0604020202020204" pitchFamily="34" charset="0"/>
              <a:buNone/>
            </a:pPr>
            <a:r>
              <a:rPr lang="it-IT" altLang="it-IT" sz="2000" dirty="0"/>
              <a:t>«</a:t>
            </a:r>
            <a:r>
              <a:rPr lang="it-IT" altLang="it-IT" sz="2000" b="1" i="1" u="sng" dirty="0">
                <a:solidFill>
                  <a:srgbClr val="FF0000"/>
                </a:solidFill>
              </a:rPr>
              <a:t>I redditi sono determinati in base alle disposizioni applicabili ai soggetti residenti titolari di reddito d'impresa, ad eccezione dell'articolo 86, comma 4.</a:t>
            </a:r>
            <a:r>
              <a:rPr lang="it-IT" altLang="it-IT" sz="2000" i="1" dirty="0"/>
              <a:t> Dall'imposta così determinata sono ammesse in detrazione, le imposte pagate all'estero a titolo definitivo</a:t>
            </a:r>
            <a:r>
              <a:rPr lang="it-IT" altLang="it-IT" sz="2000" dirty="0"/>
              <a:t>».</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62</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seconda esimente </a:t>
            </a:r>
            <a:r>
              <a:rPr lang="it-IT" sz="2400" i="1" dirty="0" err="1"/>
              <a:t>black</a:t>
            </a:r>
            <a:r>
              <a:rPr lang="it-IT" sz="2400" i="1" dirty="0"/>
              <a:t> list: </a:t>
            </a:r>
            <a:r>
              <a:rPr lang="it-IT" sz="2400" dirty="0"/>
              <a:t>il </a:t>
            </a:r>
            <a:r>
              <a:rPr lang="it-IT" sz="2400" i="1" dirty="0" err="1"/>
              <a:t>tax</a:t>
            </a:r>
            <a:r>
              <a:rPr lang="it-IT" sz="2400" i="1" dirty="0"/>
              <a:t> rate </a:t>
            </a:r>
            <a:r>
              <a:rPr lang="it-IT" sz="2400" dirty="0"/>
              <a:t>effettivo – Art. 167, comma 6, TUIR</a:t>
            </a:r>
            <a:endParaRPr lang="it-IT" sz="1800" dirty="0"/>
          </a:p>
        </p:txBody>
      </p:sp>
    </p:spTree>
    <p:extLst>
      <p:ext uri="{BB962C8B-B14F-4D97-AF65-F5344CB8AC3E}">
        <p14:creationId xmlns:p14="http://schemas.microsoft.com/office/powerpoint/2010/main" val="3058213278"/>
      </p:ext>
    </p:extLst>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eaLnBrk="1" hangingPunct="1">
              <a:lnSpc>
                <a:spcPts val="3000"/>
              </a:lnSpc>
              <a:spcBef>
                <a:spcPts val="0"/>
              </a:spcBef>
              <a:buFont typeface="Arial" panose="020B0604020202020204" pitchFamily="34" charset="0"/>
              <a:buNone/>
              <a:defRPr/>
            </a:pPr>
            <a:r>
              <a:rPr lang="it-IT" sz="2000" b="1" dirty="0"/>
              <a:t>La determinazione del reddito della controllata estera: </a:t>
            </a:r>
            <a:r>
              <a:rPr lang="it-IT" sz="2000" dirty="0"/>
              <a:t>nella previgente normativa, il reddito della "CFC </a:t>
            </a:r>
            <a:r>
              <a:rPr lang="it-IT" sz="2000" dirty="0" err="1"/>
              <a:t>black</a:t>
            </a:r>
            <a:r>
              <a:rPr lang="it-IT" sz="2000" dirty="0"/>
              <a:t>-list controllata" era determinato secondo le regole ordinarie previste per la determinazione della base imponibile delle società e degli enti commerciali residenti, fatta eccezione per:</a:t>
            </a:r>
          </a:p>
          <a:p>
            <a:pPr algn="just" eaLnBrk="1" hangingPunct="1">
              <a:lnSpc>
                <a:spcPts val="3000"/>
              </a:lnSpc>
              <a:spcBef>
                <a:spcPts val="0"/>
              </a:spcBef>
              <a:buClrTx/>
              <a:buSzPct val="100000"/>
              <a:buFont typeface="Wingdings" panose="05000000000000000000" pitchFamily="2" charset="2"/>
              <a:buChar char="§"/>
              <a:defRPr/>
            </a:pPr>
            <a:r>
              <a:rPr lang="it-IT" sz="2000" dirty="0"/>
              <a:t>la disciplina della rateazione delle plusvalenze patrimoniali (art. 86, comma 4 T.U.I.R.); </a:t>
            </a:r>
          </a:p>
          <a:p>
            <a:pPr algn="just" eaLnBrk="1" hangingPunct="1">
              <a:lnSpc>
                <a:spcPts val="3000"/>
              </a:lnSpc>
              <a:spcBef>
                <a:spcPts val="0"/>
              </a:spcBef>
              <a:buClrTx/>
              <a:buSzPct val="100000"/>
              <a:buFont typeface="Wingdings" panose="05000000000000000000" pitchFamily="2" charset="2"/>
              <a:buChar char="§"/>
              <a:defRPr/>
            </a:pPr>
            <a:r>
              <a:rPr lang="it-IT" sz="2000" dirty="0"/>
              <a:t>la disciplina del riporto delle perdite (art. 84, T.U.I.R.); </a:t>
            </a:r>
          </a:p>
          <a:p>
            <a:pPr algn="just" eaLnBrk="1" hangingPunct="1">
              <a:lnSpc>
                <a:spcPts val="3000"/>
              </a:lnSpc>
              <a:spcBef>
                <a:spcPts val="0"/>
              </a:spcBef>
              <a:buClrTx/>
              <a:buSzPct val="100000"/>
              <a:buFont typeface="Wingdings" panose="05000000000000000000" pitchFamily="2" charset="2"/>
              <a:buChar char="§"/>
              <a:defRPr/>
            </a:pPr>
            <a:r>
              <a:rPr lang="it-IT" sz="2000" dirty="0"/>
              <a:t>la disciplina prevista per le imprese di assicurazione (art. 111, T.U.I.R.);</a:t>
            </a:r>
          </a:p>
          <a:p>
            <a:pPr algn="just" eaLnBrk="1" hangingPunct="1">
              <a:lnSpc>
                <a:spcPts val="3000"/>
              </a:lnSpc>
              <a:spcBef>
                <a:spcPts val="0"/>
              </a:spcBef>
              <a:buClrTx/>
              <a:buSzPct val="100000"/>
              <a:buFont typeface="Wingdings" panose="05000000000000000000" pitchFamily="2" charset="2"/>
              <a:buChar char="§"/>
              <a:defRPr/>
            </a:pPr>
            <a:r>
              <a:rPr lang="it-IT" sz="2000" dirty="0"/>
              <a:t>la disciplina delle operazioni fuori bilancio (art. 112, T.U.I.R.).</a:t>
            </a:r>
            <a:endParaRPr lang="it-IT" altLang="it-IT" sz="20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63</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seconda esimente </a:t>
            </a:r>
            <a:r>
              <a:rPr lang="it-IT" sz="2400" i="1" dirty="0" err="1"/>
              <a:t>black</a:t>
            </a:r>
            <a:r>
              <a:rPr lang="it-IT" sz="2400" i="1" dirty="0"/>
              <a:t> list: </a:t>
            </a:r>
            <a:r>
              <a:rPr lang="it-IT" sz="2400" dirty="0"/>
              <a:t>il </a:t>
            </a:r>
            <a:r>
              <a:rPr lang="it-IT" sz="2400" i="1" dirty="0" err="1"/>
              <a:t>tax</a:t>
            </a:r>
            <a:r>
              <a:rPr lang="it-IT" sz="2400" i="1" dirty="0"/>
              <a:t> rate </a:t>
            </a:r>
            <a:r>
              <a:rPr lang="it-IT" sz="2400" dirty="0"/>
              <a:t>effettivo</a:t>
            </a:r>
            <a:endParaRPr lang="it-IT" sz="1800" dirty="0"/>
          </a:p>
        </p:txBody>
      </p:sp>
    </p:spTree>
    <p:extLst>
      <p:ext uri="{BB962C8B-B14F-4D97-AF65-F5344CB8AC3E}">
        <p14:creationId xmlns:p14="http://schemas.microsoft.com/office/powerpoint/2010/main" val="1705488337"/>
      </p:ext>
    </p:extLst>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eaLnBrk="1" hangingPunct="1">
              <a:lnSpc>
                <a:spcPts val="3000"/>
              </a:lnSpc>
              <a:spcBef>
                <a:spcPts val="0"/>
              </a:spcBef>
              <a:buFont typeface="Arial" panose="020B0604020202020204" pitchFamily="34" charset="0"/>
              <a:buNone/>
            </a:pPr>
            <a:r>
              <a:rPr lang="it-IT" altLang="it-IT" sz="2000" u="sng" dirty="0" err="1"/>
              <a:t>Tax</a:t>
            </a:r>
            <a:r>
              <a:rPr lang="it-IT" altLang="it-IT" sz="2000" u="sng" dirty="0"/>
              <a:t> rate estero</a:t>
            </a:r>
          </a:p>
          <a:p>
            <a:pPr marL="0" indent="0" algn="just" eaLnBrk="1" hangingPunct="1">
              <a:lnSpc>
                <a:spcPts val="3000"/>
              </a:lnSpc>
              <a:spcBef>
                <a:spcPts val="0"/>
              </a:spcBef>
              <a:buFont typeface="Arial" panose="020B0604020202020204" pitchFamily="34" charset="0"/>
              <a:buNone/>
            </a:pPr>
            <a:endParaRPr lang="it-IT" altLang="it-IT" sz="2000" dirty="0"/>
          </a:p>
          <a:p>
            <a:pPr marL="0" indent="0" algn="just" eaLnBrk="1" hangingPunct="1">
              <a:lnSpc>
                <a:spcPts val="3000"/>
              </a:lnSpc>
              <a:spcBef>
                <a:spcPts val="0"/>
              </a:spcBef>
              <a:buFont typeface="Arial" panose="020B0604020202020204" pitchFamily="34" charset="0"/>
              <a:buNone/>
            </a:pPr>
            <a:r>
              <a:rPr lang="it-IT" altLang="it-IT" sz="2000" dirty="0"/>
              <a:t>Assume rilevanza il </a:t>
            </a:r>
            <a:r>
              <a:rPr lang="it-IT" altLang="it-IT" sz="2000" b="1" dirty="0"/>
              <a:t>carico fiscale effettivo complessivamente gravante sul gruppo societario</a:t>
            </a:r>
            <a:r>
              <a:rPr lang="it-IT" altLang="it-IT" sz="2000" dirty="0"/>
              <a:t> in relazione ai redditi prodotti da una CFC appartenente al medesimo gruppo.</a:t>
            </a:r>
          </a:p>
          <a:p>
            <a:pPr marL="0" indent="0" algn="just" eaLnBrk="1" hangingPunct="1">
              <a:lnSpc>
                <a:spcPts val="3000"/>
              </a:lnSpc>
              <a:spcBef>
                <a:spcPts val="0"/>
              </a:spcBef>
              <a:buFont typeface="Arial" panose="020B0604020202020204" pitchFamily="34" charset="0"/>
              <a:buNone/>
            </a:pPr>
            <a:endParaRPr lang="it-IT" altLang="it-IT" sz="2000" dirty="0"/>
          </a:p>
          <a:p>
            <a:pPr marL="0" indent="0" algn="just" eaLnBrk="1" hangingPunct="1">
              <a:lnSpc>
                <a:spcPts val="3000"/>
              </a:lnSpc>
              <a:spcBef>
                <a:spcPts val="0"/>
              </a:spcBef>
              <a:buFont typeface="Arial" panose="020B0604020202020204" pitchFamily="34" charset="0"/>
              <a:buNone/>
            </a:pPr>
            <a:r>
              <a:rPr lang="it-IT" altLang="it-IT" sz="2000" dirty="0"/>
              <a:t>Parametro determinante per la verifica del sussistenza della seconda esimente: garantire che i redditi prodotti dalla CFC siano tassati in misura congrua, quando il </a:t>
            </a:r>
            <a:r>
              <a:rPr lang="it-IT" altLang="it-IT" sz="2000" i="1" dirty="0" err="1"/>
              <a:t>tax</a:t>
            </a:r>
            <a:r>
              <a:rPr lang="it-IT" altLang="it-IT" sz="2000" i="1" dirty="0"/>
              <a:t> rate </a:t>
            </a:r>
            <a:r>
              <a:rPr lang="it-IT" altLang="it-IT" sz="2000" dirty="0"/>
              <a:t>effettivo “complessivamente scontato” sui redditi prodotti dalla CFC risulti congruo rispetto al livello di imposizione vigente in Italia.</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64</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seconda esimente </a:t>
            </a:r>
            <a:r>
              <a:rPr lang="it-IT" sz="2400" i="1" dirty="0" err="1"/>
              <a:t>black</a:t>
            </a:r>
            <a:r>
              <a:rPr lang="it-IT" sz="2400" i="1" dirty="0"/>
              <a:t> list: </a:t>
            </a:r>
            <a:r>
              <a:rPr lang="it-IT" sz="2400" dirty="0"/>
              <a:t>il </a:t>
            </a:r>
            <a:r>
              <a:rPr lang="it-IT" sz="2400" i="1" dirty="0" err="1"/>
              <a:t>tax</a:t>
            </a:r>
            <a:r>
              <a:rPr lang="it-IT" sz="2400" i="1" dirty="0"/>
              <a:t> rate </a:t>
            </a:r>
            <a:r>
              <a:rPr lang="it-IT" sz="2400" dirty="0"/>
              <a:t>effettivo </a:t>
            </a:r>
            <a:r>
              <a:rPr lang="it-IT" sz="1800" i="1" dirty="0"/>
              <a:t>(segue)</a:t>
            </a:r>
            <a:endParaRPr lang="it-IT" sz="1800" dirty="0"/>
          </a:p>
        </p:txBody>
      </p:sp>
    </p:spTree>
    <p:extLst>
      <p:ext uri="{BB962C8B-B14F-4D97-AF65-F5344CB8AC3E}">
        <p14:creationId xmlns:p14="http://schemas.microsoft.com/office/powerpoint/2010/main" val="2758349904"/>
      </p:ext>
    </p:extLst>
  </p:cSld>
  <p:clrMapOvr>
    <a:masterClrMapping/>
  </p:clrMapOvr>
  <p:transitio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eaLnBrk="1" hangingPunct="1">
              <a:lnSpc>
                <a:spcPts val="3000"/>
              </a:lnSpc>
              <a:spcBef>
                <a:spcPts val="0"/>
              </a:spcBef>
              <a:buFont typeface="Arial" panose="020B0604020202020204" pitchFamily="34" charset="0"/>
              <a:buNone/>
            </a:pPr>
            <a:r>
              <a:rPr lang="it-IT" altLang="it-IT" sz="2000" u="sng" dirty="0" err="1"/>
              <a:t>Tax</a:t>
            </a:r>
            <a:r>
              <a:rPr lang="it-IT" altLang="it-IT" sz="2000" u="sng" dirty="0"/>
              <a:t> rate domestico</a:t>
            </a:r>
          </a:p>
          <a:p>
            <a:pPr marL="0" indent="0" algn="just" eaLnBrk="1" hangingPunct="1">
              <a:lnSpc>
                <a:spcPts val="3000"/>
              </a:lnSpc>
              <a:spcBef>
                <a:spcPts val="0"/>
              </a:spcBef>
              <a:buFont typeface="Arial" panose="020B0604020202020204" pitchFamily="34" charset="0"/>
              <a:buNone/>
            </a:pPr>
            <a:endParaRPr lang="it-IT" altLang="it-IT" sz="2000" dirty="0"/>
          </a:p>
          <a:p>
            <a:pPr marL="0" indent="0" algn="just" eaLnBrk="1" hangingPunct="1">
              <a:lnSpc>
                <a:spcPts val="3000"/>
              </a:lnSpc>
              <a:spcBef>
                <a:spcPts val="0"/>
              </a:spcBef>
              <a:buFont typeface="Arial" panose="020B0604020202020204" pitchFamily="34" charset="0"/>
              <a:buNone/>
            </a:pPr>
            <a:r>
              <a:rPr lang="it-IT" altLang="it-IT" sz="2000" dirty="0"/>
              <a:t>Assume rilievo la tassazione effettiva che la CFC avrebbe subito qualora la stessa fosse stata localizzata nel territorio dello stato italiano, che, per ipotesi, potrebbe essere anch’essa inferiore alla tassazione ad aliquota nominale (27,50%) per effetto della concorrenza alla formazione dell’utile civilistico di redditi esenti o esclusi</a:t>
            </a:r>
          </a:p>
          <a:p>
            <a:pPr marL="0" indent="0" algn="just" eaLnBrk="1" hangingPunct="1">
              <a:lnSpc>
                <a:spcPts val="3000"/>
              </a:lnSpc>
              <a:spcBef>
                <a:spcPts val="0"/>
              </a:spcBef>
              <a:buFont typeface="Arial" panose="020B0604020202020204" pitchFamily="34" charset="0"/>
              <a:buNone/>
            </a:pPr>
            <a:r>
              <a:rPr lang="it-IT" altLang="it-IT" sz="2000" dirty="0"/>
              <a:t>	-  Ad esempio, dividendi, plusvalenze </a:t>
            </a:r>
            <a:r>
              <a:rPr lang="it-IT" altLang="it-IT" sz="2000" dirty="0" err="1"/>
              <a:t>pex</a:t>
            </a:r>
            <a:endParaRPr lang="it-IT" altLang="it-IT" sz="2000" dirty="0"/>
          </a:p>
          <a:p>
            <a:pPr marL="0" indent="0" algn="just" eaLnBrk="1" hangingPunct="1">
              <a:lnSpc>
                <a:spcPts val="3000"/>
              </a:lnSpc>
              <a:spcBef>
                <a:spcPts val="0"/>
              </a:spcBef>
              <a:buFont typeface="Arial" panose="020B0604020202020204" pitchFamily="34" charset="0"/>
              <a:buNone/>
            </a:pPr>
            <a:endParaRPr lang="it-IT" altLang="it-IT" sz="2000" dirty="0"/>
          </a:p>
          <a:p>
            <a:pPr marL="0" indent="0" algn="just" eaLnBrk="1" hangingPunct="1">
              <a:lnSpc>
                <a:spcPts val="3000"/>
              </a:lnSpc>
              <a:spcBef>
                <a:spcPts val="0"/>
              </a:spcBef>
              <a:buFont typeface="Arial" panose="020B0604020202020204" pitchFamily="34" charset="0"/>
              <a:buNone/>
            </a:pPr>
            <a:r>
              <a:rPr lang="it-IT" altLang="it-IT" sz="2000" dirty="0"/>
              <a:t>La seconda esimente può essere riconosciuta quando il </a:t>
            </a:r>
            <a:r>
              <a:rPr lang="it-IT" altLang="it-IT" sz="2000" i="1" dirty="0" err="1"/>
              <a:t>tax</a:t>
            </a:r>
            <a:r>
              <a:rPr lang="it-IT" altLang="it-IT" sz="2000" i="1" dirty="0"/>
              <a:t> rate </a:t>
            </a:r>
            <a:r>
              <a:rPr lang="it-IT" altLang="it-IT" sz="2000" dirty="0"/>
              <a:t>effettivo complessivamente scontato sui redditi della partecipata estera risulta comunque congruo in relazione all’imposizione fiscale effettiva che l’utile della CFC avrebbe subito in Italia.</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65</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seconda esimente </a:t>
            </a:r>
            <a:r>
              <a:rPr lang="it-IT" sz="2400" i="1" dirty="0" err="1"/>
              <a:t>black</a:t>
            </a:r>
            <a:r>
              <a:rPr lang="it-IT" sz="2400" i="1" dirty="0"/>
              <a:t> list: </a:t>
            </a:r>
            <a:r>
              <a:rPr lang="it-IT" sz="2400" dirty="0"/>
              <a:t>il </a:t>
            </a:r>
            <a:r>
              <a:rPr lang="it-IT" sz="2400" i="1" dirty="0" err="1"/>
              <a:t>tax</a:t>
            </a:r>
            <a:r>
              <a:rPr lang="it-IT" sz="2400" i="1" dirty="0"/>
              <a:t> rate </a:t>
            </a:r>
            <a:r>
              <a:rPr lang="it-IT" sz="2400" dirty="0"/>
              <a:t>effettivo </a:t>
            </a:r>
            <a:r>
              <a:rPr lang="it-IT" sz="1800" i="1" dirty="0"/>
              <a:t>(segue)</a:t>
            </a:r>
            <a:endParaRPr lang="it-IT" sz="1800" dirty="0"/>
          </a:p>
        </p:txBody>
      </p:sp>
    </p:spTree>
    <p:extLst>
      <p:ext uri="{BB962C8B-B14F-4D97-AF65-F5344CB8AC3E}">
        <p14:creationId xmlns:p14="http://schemas.microsoft.com/office/powerpoint/2010/main" val="3223046940"/>
      </p:ext>
    </p:extLst>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eaLnBrk="1" hangingPunct="1">
              <a:lnSpc>
                <a:spcPts val="3000"/>
              </a:lnSpc>
              <a:spcBef>
                <a:spcPts val="0"/>
              </a:spcBef>
              <a:buFont typeface="Arial" panose="020B0604020202020204" pitchFamily="34" charset="0"/>
              <a:buNone/>
            </a:pPr>
            <a:r>
              <a:rPr lang="it-IT" altLang="it-IT" sz="2000" u="sng" dirty="0"/>
              <a:t>Distribuzione di dividendi</a:t>
            </a:r>
          </a:p>
          <a:p>
            <a:pPr marL="0" indent="0" algn="just" eaLnBrk="1" hangingPunct="1">
              <a:lnSpc>
                <a:spcPts val="3000"/>
              </a:lnSpc>
              <a:spcBef>
                <a:spcPts val="0"/>
              </a:spcBef>
              <a:buFont typeface="Arial" panose="020B0604020202020204" pitchFamily="34" charset="0"/>
              <a:buNone/>
            </a:pPr>
            <a:endParaRPr lang="it-IT" altLang="it-IT" sz="2000" dirty="0"/>
          </a:p>
          <a:p>
            <a:pPr marL="0" indent="0" algn="just" eaLnBrk="1" hangingPunct="1">
              <a:lnSpc>
                <a:spcPts val="3000"/>
              </a:lnSpc>
              <a:spcBef>
                <a:spcPts val="0"/>
              </a:spcBef>
              <a:buFont typeface="Arial" panose="020B0604020202020204" pitchFamily="34" charset="0"/>
              <a:buNone/>
            </a:pPr>
            <a:r>
              <a:rPr lang="it-IT" altLang="it-IT" sz="2000" dirty="0"/>
              <a:t>Presentazione di una documentazione idonea a dimostrare la sistematica distribuzione verso l’Italia dell’utile proveniente dalla CFC. </a:t>
            </a:r>
          </a:p>
          <a:p>
            <a:pPr marL="0" indent="0" algn="just" eaLnBrk="1" hangingPunct="1">
              <a:lnSpc>
                <a:spcPts val="3000"/>
              </a:lnSpc>
              <a:spcBef>
                <a:spcPts val="0"/>
              </a:spcBef>
              <a:buFont typeface="Arial" panose="020B0604020202020204" pitchFamily="34" charset="0"/>
              <a:buNone/>
            </a:pPr>
            <a:endParaRPr lang="it-IT" altLang="it-IT" sz="2000" dirty="0"/>
          </a:p>
          <a:p>
            <a:pPr marL="0" indent="0" algn="just" eaLnBrk="1" hangingPunct="1">
              <a:lnSpc>
                <a:spcPts val="3000"/>
              </a:lnSpc>
              <a:spcBef>
                <a:spcPts val="0"/>
              </a:spcBef>
              <a:buFont typeface="Arial" panose="020B0604020202020204" pitchFamily="34" charset="0"/>
              <a:buNone/>
            </a:pPr>
            <a:r>
              <a:rPr lang="it-IT" altLang="it-IT" sz="2000" dirty="0"/>
              <a:t>La sistematica distribuzione dei dividendi, da un lato rafforza la dimostrazione della carenza di intenti elusivi, dall’altro immette l’utile prodotto dalla CFC in circuiti totalmente accessibili all’Amministrazione Finanziaria italiana ai fini dell’acquisizione delle relative informazioni.</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66</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seconda esimente </a:t>
            </a:r>
            <a:r>
              <a:rPr lang="it-IT" sz="2400" i="1" dirty="0" err="1"/>
              <a:t>black</a:t>
            </a:r>
            <a:r>
              <a:rPr lang="it-IT" sz="2400" i="1" dirty="0"/>
              <a:t> list: </a:t>
            </a:r>
            <a:r>
              <a:rPr lang="it-IT" sz="2400" dirty="0"/>
              <a:t>il </a:t>
            </a:r>
            <a:r>
              <a:rPr lang="it-IT" sz="2400" i="1" dirty="0" err="1"/>
              <a:t>tax</a:t>
            </a:r>
            <a:r>
              <a:rPr lang="it-IT" sz="2400" i="1" dirty="0"/>
              <a:t> rate </a:t>
            </a:r>
            <a:r>
              <a:rPr lang="it-IT" sz="2400" dirty="0"/>
              <a:t>effettivo </a:t>
            </a:r>
            <a:r>
              <a:rPr lang="it-IT" sz="1800" i="1" dirty="0"/>
              <a:t>(segue)</a:t>
            </a:r>
            <a:endParaRPr lang="it-IT" sz="1800" dirty="0"/>
          </a:p>
        </p:txBody>
      </p:sp>
    </p:spTree>
    <p:extLst>
      <p:ext uri="{BB962C8B-B14F-4D97-AF65-F5344CB8AC3E}">
        <p14:creationId xmlns:p14="http://schemas.microsoft.com/office/powerpoint/2010/main" val="3528312983"/>
      </p:ext>
    </p:extLst>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algn="just" eaLnBrk="1" fontAlgn="auto" hangingPunct="1">
              <a:lnSpc>
                <a:spcPts val="2800"/>
              </a:lnSpc>
              <a:spcBef>
                <a:spcPts val="0"/>
              </a:spcBef>
              <a:spcAft>
                <a:spcPts val="0"/>
              </a:spcAft>
              <a:buClrTx/>
              <a:buSzPct val="100000"/>
              <a:buFont typeface="Wingdings" panose="05000000000000000000" pitchFamily="2" charset="2"/>
              <a:buChar char="§"/>
              <a:defRPr/>
            </a:pPr>
            <a:r>
              <a:rPr lang="it-IT" sz="1600" dirty="0"/>
              <a:t>Bilancio della società estera relativo all’esercizio cui l’istanza </a:t>
            </a:r>
            <a:r>
              <a:rPr lang="it-IT" sz="1600" dirty="0" err="1"/>
              <a:t>disapplicativa</a:t>
            </a:r>
            <a:r>
              <a:rPr lang="it-IT" sz="1600" dirty="0"/>
              <a:t> si riferisce, corredata della relativa certificazione</a:t>
            </a:r>
          </a:p>
          <a:p>
            <a:pPr algn="just" eaLnBrk="1" fontAlgn="auto" hangingPunct="1">
              <a:lnSpc>
                <a:spcPts val="2800"/>
              </a:lnSpc>
              <a:spcBef>
                <a:spcPts val="0"/>
              </a:spcBef>
              <a:spcAft>
                <a:spcPts val="0"/>
              </a:spcAft>
              <a:buClrTx/>
              <a:buSzPct val="100000"/>
              <a:buFont typeface="Wingdings" panose="05000000000000000000" pitchFamily="2" charset="2"/>
              <a:buChar char="§"/>
              <a:defRPr/>
            </a:pPr>
            <a:r>
              <a:rPr lang="it-IT" sz="1600" dirty="0"/>
              <a:t>Se la redazione del bilancio non è obbligatoria nello Stato estero, tale documento contabile va comunque presentato e, pertanto, redatto su base volontaria</a:t>
            </a:r>
          </a:p>
          <a:p>
            <a:pPr algn="just" eaLnBrk="1" fontAlgn="auto" hangingPunct="1">
              <a:lnSpc>
                <a:spcPts val="2800"/>
              </a:lnSpc>
              <a:spcBef>
                <a:spcPts val="0"/>
              </a:spcBef>
              <a:spcAft>
                <a:spcPts val="0"/>
              </a:spcAft>
              <a:buClrTx/>
              <a:buSzPct val="100000"/>
              <a:buFont typeface="Wingdings" panose="05000000000000000000" pitchFamily="2" charset="2"/>
              <a:buChar char="§"/>
              <a:defRPr/>
            </a:pPr>
            <a:r>
              <a:rPr lang="it-IT" sz="1600" dirty="0"/>
              <a:t>Prospetto descrittivo della struttura organizzativa e delle concrete modalità operative della società estera</a:t>
            </a:r>
          </a:p>
          <a:p>
            <a:pPr algn="just" eaLnBrk="1" fontAlgn="auto" hangingPunct="1">
              <a:lnSpc>
                <a:spcPts val="2800"/>
              </a:lnSpc>
              <a:spcBef>
                <a:spcPts val="0"/>
              </a:spcBef>
              <a:spcAft>
                <a:spcPts val="0"/>
              </a:spcAft>
              <a:buClrTx/>
              <a:buSzPct val="100000"/>
              <a:buFont typeface="Wingdings" panose="05000000000000000000" pitchFamily="2" charset="2"/>
              <a:buChar char="§"/>
              <a:defRPr/>
            </a:pPr>
            <a:r>
              <a:rPr lang="it-IT" sz="1600" dirty="0"/>
              <a:t>Contratti di locazione degli immobili adibiti a sede degli uffici e dell’attività</a:t>
            </a:r>
          </a:p>
          <a:p>
            <a:pPr algn="just" eaLnBrk="1" fontAlgn="auto" hangingPunct="1">
              <a:lnSpc>
                <a:spcPts val="2800"/>
              </a:lnSpc>
              <a:spcBef>
                <a:spcPts val="0"/>
              </a:spcBef>
              <a:spcAft>
                <a:spcPts val="0"/>
              </a:spcAft>
              <a:buClrTx/>
              <a:buSzPct val="100000"/>
              <a:buFont typeface="Wingdings" panose="05000000000000000000" pitchFamily="2" charset="2"/>
              <a:buChar char="§"/>
              <a:defRPr/>
            </a:pPr>
            <a:r>
              <a:rPr lang="it-IT" sz="1600" dirty="0"/>
              <a:t>Contratti di lavoro dei dipendenti che indicano il luogo di prestazione dell’attività lavorativa e le mansioni svolte</a:t>
            </a:r>
          </a:p>
          <a:p>
            <a:pPr algn="just" eaLnBrk="1" fontAlgn="auto" hangingPunct="1">
              <a:lnSpc>
                <a:spcPts val="2800"/>
              </a:lnSpc>
              <a:spcBef>
                <a:spcPts val="0"/>
              </a:spcBef>
              <a:spcAft>
                <a:spcPts val="0"/>
              </a:spcAft>
              <a:buClrTx/>
              <a:buSzPct val="100000"/>
              <a:buFont typeface="Wingdings" panose="05000000000000000000" pitchFamily="2" charset="2"/>
              <a:buChar char="§"/>
              <a:defRPr/>
            </a:pPr>
            <a:r>
              <a:rPr lang="it-IT" sz="1600" dirty="0"/>
              <a:t>Conti correnti bancari aperti presso istituti locali</a:t>
            </a:r>
          </a:p>
          <a:p>
            <a:pPr algn="just" eaLnBrk="1" fontAlgn="auto" hangingPunct="1">
              <a:lnSpc>
                <a:spcPts val="2800"/>
              </a:lnSpc>
              <a:spcBef>
                <a:spcPts val="0"/>
              </a:spcBef>
              <a:spcAft>
                <a:spcPts val="0"/>
              </a:spcAft>
              <a:buClrTx/>
              <a:buSzPct val="100000"/>
              <a:buFont typeface="Wingdings" panose="05000000000000000000" pitchFamily="2" charset="2"/>
              <a:buChar char="§"/>
              <a:defRPr/>
            </a:pPr>
            <a:r>
              <a:rPr lang="it-IT" sz="1600" dirty="0"/>
              <a:t>Estratti conto bancari che diano evidenza delle movimentazioni finanziarie relative alle attività esercitate</a:t>
            </a:r>
          </a:p>
          <a:p>
            <a:pPr algn="just" eaLnBrk="1" fontAlgn="auto" hangingPunct="1">
              <a:lnSpc>
                <a:spcPts val="2800"/>
              </a:lnSpc>
              <a:spcBef>
                <a:spcPts val="0"/>
              </a:spcBef>
              <a:spcAft>
                <a:spcPts val="0"/>
              </a:spcAft>
              <a:buClrTx/>
              <a:buSzPct val="100000"/>
              <a:buFont typeface="Wingdings" panose="05000000000000000000" pitchFamily="2" charset="2"/>
              <a:buChar char="§"/>
              <a:defRPr/>
            </a:pPr>
            <a:r>
              <a:rPr lang="it-IT" sz="1600" dirty="0"/>
              <a:t>Copia dei contratti di assicurazione relativi a dipendenti e uffici</a:t>
            </a:r>
          </a:p>
          <a:p>
            <a:pPr algn="just" eaLnBrk="1" fontAlgn="auto" hangingPunct="1">
              <a:lnSpc>
                <a:spcPts val="2800"/>
              </a:lnSpc>
              <a:spcBef>
                <a:spcPts val="0"/>
              </a:spcBef>
              <a:spcAft>
                <a:spcPts val="0"/>
              </a:spcAft>
              <a:buClrTx/>
              <a:buSzPct val="100000"/>
              <a:buFont typeface="Wingdings" panose="05000000000000000000" pitchFamily="2" charset="2"/>
              <a:buChar char="§"/>
              <a:defRPr/>
            </a:pPr>
            <a:r>
              <a:rPr lang="it-IT" sz="1600" dirty="0"/>
              <a:t>Autorizzazioni sanitarie e amministrative relative all’attività e all’uso dei locali.</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67</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Interpello </a:t>
            </a:r>
            <a:r>
              <a:rPr lang="it-IT" sz="2400" dirty="0" err="1"/>
              <a:t>disapplicativo</a:t>
            </a:r>
            <a:r>
              <a:rPr lang="it-IT" sz="2400" dirty="0"/>
              <a:t> </a:t>
            </a:r>
            <a:r>
              <a:rPr lang="it-IT" sz="2400" i="1" dirty="0" err="1"/>
              <a:t>black</a:t>
            </a:r>
            <a:r>
              <a:rPr lang="it-IT" sz="2400" i="1" dirty="0"/>
              <a:t> list – </a:t>
            </a:r>
            <a:r>
              <a:rPr lang="it-IT" sz="2400" dirty="0"/>
              <a:t>Documentazione prima esimente</a:t>
            </a:r>
            <a:endParaRPr lang="it-IT" sz="1800" dirty="0"/>
          </a:p>
        </p:txBody>
      </p:sp>
    </p:spTree>
    <p:extLst>
      <p:ext uri="{BB962C8B-B14F-4D97-AF65-F5344CB8AC3E}">
        <p14:creationId xmlns:p14="http://schemas.microsoft.com/office/powerpoint/2010/main" val="2885500737"/>
      </p:ext>
    </p:extLst>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algn="just" eaLnBrk="1" hangingPunct="1">
              <a:lnSpc>
                <a:spcPts val="3000"/>
              </a:lnSpc>
              <a:spcBef>
                <a:spcPct val="0"/>
              </a:spcBef>
              <a:buClrTx/>
              <a:buSzPct val="100000"/>
              <a:buFont typeface="Wingdings" panose="05000000000000000000" pitchFamily="2" charset="2"/>
              <a:buChar char="§"/>
            </a:pPr>
            <a:r>
              <a:rPr lang="it-IT" altLang="it-IT" sz="1800" dirty="0"/>
              <a:t>Prospetto con la composizione dell’organo amministrativo della società estera (numero, identità e residenza degli amministratori, eventuali altre cariche dai medesimi ricoperte all’interno del gruppo)</a:t>
            </a:r>
          </a:p>
          <a:p>
            <a:pPr algn="just" eaLnBrk="1" hangingPunct="1">
              <a:lnSpc>
                <a:spcPts val="3000"/>
              </a:lnSpc>
              <a:spcBef>
                <a:spcPct val="0"/>
              </a:spcBef>
              <a:buClrTx/>
              <a:buSzPct val="100000"/>
              <a:buFont typeface="Wingdings" panose="05000000000000000000" pitchFamily="2" charset="2"/>
              <a:buChar char="§"/>
            </a:pPr>
            <a:r>
              <a:rPr lang="it-IT" altLang="it-IT" sz="1800" dirty="0"/>
              <a:t>Copia delle fatture delle utenze elettriche e telefoniche relative agli uffici e agli altri immobili utilizzati, che siano rappresentative dei consumi effettuati nel periodo di imposta</a:t>
            </a:r>
          </a:p>
          <a:p>
            <a:pPr algn="just" eaLnBrk="1" hangingPunct="1">
              <a:lnSpc>
                <a:spcPts val="3000"/>
              </a:lnSpc>
              <a:spcBef>
                <a:spcPct val="0"/>
              </a:spcBef>
              <a:buClrTx/>
              <a:buSzPct val="100000"/>
              <a:buFont typeface="Wingdings" panose="05000000000000000000" pitchFamily="2" charset="2"/>
              <a:buChar char="§"/>
            </a:pPr>
            <a:r>
              <a:rPr lang="it-IT" altLang="it-IT" sz="1800" dirty="0"/>
              <a:t>Prospetto dei principali mercati commerciali e di approvvigionamento della estera. Esposizione della ripartizione dei fornitori e della clientela per area geografica di residenza, con evidenziazione - per ciascuna area – del relativo volume d’affari (in termini assoluti, e in percentuale del volume d’affari complessivo)</a:t>
            </a:r>
          </a:p>
          <a:p>
            <a:pPr algn="just" eaLnBrk="1" hangingPunct="1">
              <a:lnSpc>
                <a:spcPts val="3000"/>
              </a:lnSpc>
              <a:spcBef>
                <a:spcPct val="0"/>
              </a:spcBef>
              <a:buClrTx/>
              <a:buSzPct val="100000"/>
              <a:buFont typeface="Wingdings" panose="05000000000000000000" pitchFamily="2" charset="2"/>
              <a:buChar char="§"/>
            </a:pPr>
            <a:r>
              <a:rPr lang="it-IT" altLang="it-IT" sz="1800" dirty="0"/>
              <a:t>Descrizione delle operazioni, effettuate nel periodo di riferimento, con parti correlate.</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68</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Interpello </a:t>
            </a:r>
            <a:r>
              <a:rPr lang="it-IT" sz="2400" dirty="0" err="1"/>
              <a:t>disapplicativo</a:t>
            </a:r>
            <a:r>
              <a:rPr lang="it-IT" sz="2400" dirty="0"/>
              <a:t> </a:t>
            </a:r>
            <a:r>
              <a:rPr lang="it-IT" sz="2400" i="1" dirty="0" err="1"/>
              <a:t>black</a:t>
            </a:r>
            <a:r>
              <a:rPr lang="it-IT" sz="2400" i="1" dirty="0"/>
              <a:t> list – </a:t>
            </a:r>
            <a:r>
              <a:rPr lang="it-IT" sz="2400" dirty="0"/>
              <a:t>Documentazione prima esimente </a:t>
            </a:r>
            <a:r>
              <a:rPr lang="it-IT" sz="1800" i="1" dirty="0"/>
              <a:t>(segue)</a:t>
            </a:r>
            <a:endParaRPr lang="it-IT" sz="1800" dirty="0"/>
          </a:p>
        </p:txBody>
      </p:sp>
    </p:spTree>
    <p:extLst>
      <p:ext uri="{BB962C8B-B14F-4D97-AF65-F5344CB8AC3E}">
        <p14:creationId xmlns:p14="http://schemas.microsoft.com/office/powerpoint/2010/main" val="1387766691"/>
      </p:ext>
    </p:extLst>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algn="just" eaLnBrk="1" hangingPunct="1">
              <a:lnSpc>
                <a:spcPts val="3000"/>
              </a:lnSpc>
              <a:spcBef>
                <a:spcPct val="0"/>
              </a:spcBef>
              <a:buClrTx/>
              <a:buSzPct val="100000"/>
              <a:buFont typeface="Wingdings" panose="05000000000000000000" pitchFamily="2" charset="2"/>
              <a:buChar char="§"/>
            </a:pPr>
            <a:r>
              <a:rPr lang="it-IT" altLang="it-IT" sz="1800" dirty="0"/>
              <a:t>Documentazione dimostrante che i redditi conseguiti dalla società estera sono prodotti in misura &gt; 75% in Stati o territori diversi da quelli a fiscalità privilegiata ed ivi tassati in via ordinaria</a:t>
            </a:r>
          </a:p>
          <a:p>
            <a:pPr algn="just" eaLnBrk="1" hangingPunct="1">
              <a:lnSpc>
                <a:spcPts val="3000"/>
              </a:lnSpc>
              <a:spcBef>
                <a:spcPct val="0"/>
              </a:spcBef>
              <a:buClrTx/>
              <a:buSzPct val="100000"/>
              <a:buFont typeface="Wingdings" panose="05000000000000000000" pitchFamily="2" charset="2"/>
              <a:buChar char="§"/>
            </a:pPr>
            <a:endParaRPr lang="it-IT" altLang="it-IT" sz="1800" dirty="0"/>
          </a:p>
          <a:p>
            <a:pPr algn="just" eaLnBrk="1" hangingPunct="1">
              <a:lnSpc>
                <a:spcPts val="3000"/>
              </a:lnSpc>
              <a:spcBef>
                <a:spcPct val="0"/>
              </a:spcBef>
              <a:buClrTx/>
              <a:buSzPct val="100000"/>
              <a:buFont typeface="Wingdings" panose="05000000000000000000" pitchFamily="2" charset="2"/>
              <a:buChar char="§"/>
            </a:pPr>
            <a:r>
              <a:rPr lang="it-IT" altLang="it-IT" sz="1800" dirty="0"/>
              <a:t>Illustrazione del sistema di tassazione vigente - ai fini delle imposte sui redditi nel Paese o territorio di produzione dei redditi</a:t>
            </a:r>
          </a:p>
          <a:p>
            <a:pPr algn="just" eaLnBrk="1" hangingPunct="1">
              <a:lnSpc>
                <a:spcPts val="3000"/>
              </a:lnSpc>
              <a:spcBef>
                <a:spcPct val="0"/>
              </a:spcBef>
              <a:buClrTx/>
              <a:buSzPct val="100000"/>
              <a:buFont typeface="Wingdings" panose="05000000000000000000" pitchFamily="2" charset="2"/>
              <a:buChar char="§"/>
            </a:pPr>
            <a:endParaRPr lang="it-IT" altLang="it-IT" sz="1800" dirty="0"/>
          </a:p>
          <a:p>
            <a:pPr algn="just" eaLnBrk="1" hangingPunct="1">
              <a:lnSpc>
                <a:spcPts val="3000"/>
              </a:lnSpc>
              <a:spcBef>
                <a:spcPct val="0"/>
              </a:spcBef>
              <a:buClrTx/>
              <a:buSzPct val="100000"/>
              <a:buFont typeface="Wingdings" panose="05000000000000000000" pitchFamily="2" charset="2"/>
              <a:buChar char="§"/>
            </a:pPr>
            <a:r>
              <a:rPr lang="it-IT" altLang="it-IT" sz="1800" dirty="0"/>
              <a:t>Documenti da cui risulti la composizione e la modalità di determinazione del reddito della società </a:t>
            </a:r>
            <a:r>
              <a:rPr lang="it-IT" altLang="it-IT" sz="1800" dirty="0" err="1"/>
              <a:t>black</a:t>
            </a:r>
            <a:r>
              <a:rPr lang="it-IT" altLang="it-IT" sz="1800" dirty="0"/>
              <a:t> list di livello più elevato, l’eventuale distribuzione di tale reddito alle società sovraordinate, sino alla controllante residente, e la misura della tassazione cui è stato complessivamente assoggettato il reddito prodotto dalla CFC (congruità del “carico fiscale complessivo di gruppo”)</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69</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Interpello </a:t>
            </a:r>
            <a:r>
              <a:rPr lang="it-IT" sz="2400" dirty="0" err="1"/>
              <a:t>disapplicativo</a:t>
            </a:r>
            <a:r>
              <a:rPr lang="it-IT" sz="2400" dirty="0"/>
              <a:t> </a:t>
            </a:r>
            <a:r>
              <a:rPr lang="it-IT" sz="2400" i="1" dirty="0" err="1"/>
              <a:t>black</a:t>
            </a:r>
            <a:r>
              <a:rPr lang="it-IT" sz="2400" i="1" dirty="0"/>
              <a:t> list – </a:t>
            </a:r>
            <a:r>
              <a:rPr lang="it-IT" sz="2400" dirty="0"/>
              <a:t>Documentazione seconda esimente</a:t>
            </a:r>
            <a:endParaRPr lang="it-IT" sz="1800" dirty="0"/>
          </a:p>
        </p:txBody>
      </p:sp>
    </p:spTree>
    <p:extLst>
      <p:ext uri="{BB962C8B-B14F-4D97-AF65-F5344CB8AC3E}">
        <p14:creationId xmlns:p14="http://schemas.microsoft.com/office/powerpoint/2010/main" val="2965091122"/>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Premessa </a:t>
            </a:r>
            <a:r>
              <a:rPr lang="it-IT" sz="1800" i="1" dirty="0"/>
              <a:t>(segue)</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2000" dirty="0"/>
              <a:t>Come detto, la legge di Bilancio 2018 introduce </a:t>
            </a:r>
            <a:r>
              <a:rPr lang="it-IT" altLang="it-IT" sz="2000" b="1" dirty="0"/>
              <a:t>significative modifiche al regime di tassazione dei dividendi derivanti da partecipazioni detenute in società residenti in Stati o territori aventi un regime fiscale privilegiato</a:t>
            </a:r>
            <a:r>
              <a:rPr lang="it-IT" altLang="it-IT" sz="2000" dirty="0"/>
              <a:t>.</a:t>
            </a:r>
          </a:p>
          <a:p>
            <a:pPr marL="0" indent="0" algn="just">
              <a:lnSpc>
                <a:spcPts val="3000"/>
              </a:lnSpc>
              <a:spcBef>
                <a:spcPts val="0"/>
              </a:spcBef>
              <a:buFont typeface="Arial" panose="020B0604020202020204" pitchFamily="34" charset="0"/>
              <a:buNone/>
            </a:pPr>
            <a:r>
              <a:rPr lang="it-IT" altLang="it-IT" sz="2000" dirty="0"/>
              <a:t>Tali modifiche si sono rese necessarie a causa dei differenti criteri che - negli anni 2014 e 2015 - sono stati adottati per identificare i Paesi a fiscalità privilegiata, i quali hanno subito modifiche ad opera di:</a:t>
            </a:r>
          </a:p>
          <a:p>
            <a:pPr marL="363538" indent="-363538" algn="just">
              <a:lnSpc>
                <a:spcPts val="3000"/>
              </a:lnSpc>
              <a:spcBef>
                <a:spcPts val="0"/>
              </a:spcBef>
              <a:buClrTx/>
              <a:buSzPct val="100000"/>
              <a:buFont typeface="Wingdings" panose="05000000000000000000" pitchFamily="2" charset="2"/>
              <a:buChar char="§"/>
            </a:pPr>
            <a:r>
              <a:rPr lang="it-IT" altLang="it-IT" sz="2000" dirty="0"/>
              <a:t>Decreto «correttivo </a:t>
            </a:r>
            <a:r>
              <a:rPr lang="it-IT" altLang="it-IT" sz="2000" dirty="0" err="1"/>
              <a:t>Ires</a:t>
            </a:r>
            <a:r>
              <a:rPr lang="it-IT" altLang="it-IT" sz="2000" dirty="0"/>
              <a:t>» (</a:t>
            </a:r>
            <a:r>
              <a:rPr lang="it-IT" altLang="it-IT" sz="2000" dirty="0" err="1"/>
              <a:t>D.Lgs</a:t>
            </a:r>
            <a:r>
              <a:rPr lang="it-IT" altLang="it-IT" sz="2000" dirty="0"/>
              <a:t> n. 247/2005)</a:t>
            </a:r>
          </a:p>
          <a:p>
            <a:pPr marL="363538" indent="-363538" algn="just">
              <a:lnSpc>
                <a:spcPts val="3000"/>
              </a:lnSpc>
              <a:spcBef>
                <a:spcPts val="0"/>
              </a:spcBef>
              <a:buClrTx/>
              <a:buSzPct val="100000"/>
              <a:buFont typeface="Wingdings" panose="05000000000000000000" pitchFamily="2" charset="2"/>
              <a:buChar char="§"/>
            </a:pPr>
            <a:r>
              <a:rPr lang="it-IT" altLang="it-IT" sz="2000" dirty="0"/>
              <a:t>D.L. 223/2006</a:t>
            </a:r>
          </a:p>
          <a:p>
            <a:pPr marL="363538" indent="-363538" algn="just">
              <a:lnSpc>
                <a:spcPts val="3000"/>
              </a:lnSpc>
              <a:spcBef>
                <a:spcPts val="0"/>
              </a:spcBef>
              <a:buClrTx/>
              <a:buSzPct val="100000"/>
              <a:buFont typeface="Wingdings" panose="05000000000000000000" pitchFamily="2" charset="2"/>
              <a:buChar char="§"/>
            </a:pPr>
            <a:r>
              <a:rPr lang="it-IT" altLang="it-IT" sz="2000" dirty="0"/>
              <a:t>Legge di Stabilità per il 2015 (legge n. 190/2014)</a:t>
            </a:r>
          </a:p>
          <a:p>
            <a:pPr marL="363538" indent="-363538" algn="just">
              <a:lnSpc>
                <a:spcPts val="3000"/>
              </a:lnSpc>
              <a:spcBef>
                <a:spcPts val="0"/>
              </a:spcBef>
              <a:buClrTx/>
              <a:buSzPct val="100000"/>
              <a:buFont typeface="Wingdings" panose="05000000000000000000" pitchFamily="2" charset="2"/>
              <a:buChar char="§"/>
            </a:pPr>
            <a:r>
              <a:rPr lang="it-IT" altLang="it-IT" sz="2000" dirty="0"/>
              <a:t>Legge di Stabilità per il 2016 (legge n. 208/2015)</a:t>
            </a:r>
          </a:p>
          <a:p>
            <a:pPr marL="0" indent="0" algn="just" eaLnBrk="1" hangingPunct="1">
              <a:lnSpc>
                <a:spcPts val="3000"/>
              </a:lnSpc>
              <a:spcBef>
                <a:spcPts val="0"/>
              </a:spcBef>
              <a:buFont typeface="Arial" panose="020B0604020202020204" pitchFamily="34" charset="0"/>
              <a:buNone/>
              <a:defRPr/>
            </a:pPr>
            <a:endParaRPr lang="it-IT" altLang="it-IT" sz="20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7</a:t>
            </a:fld>
            <a:endParaRPr lang="it-IT" dirty="0"/>
          </a:p>
        </p:txBody>
      </p:sp>
    </p:spTree>
    <p:extLst>
      <p:ext uri="{BB962C8B-B14F-4D97-AF65-F5344CB8AC3E}">
        <p14:creationId xmlns:p14="http://schemas.microsoft.com/office/powerpoint/2010/main" val="3588970130"/>
      </p:ext>
    </p:extLst>
  </p:cSld>
  <p:clrMapOvr>
    <a:masterClrMapping/>
  </p:clrMapOvr>
  <p:transition spd="med">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algn="just" eaLnBrk="1" hangingPunct="1">
              <a:lnSpc>
                <a:spcPts val="3000"/>
              </a:lnSpc>
              <a:spcBef>
                <a:spcPct val="0"/>
              </a:spcBef>
              <a:buClrTx/>
              <a:buSzPct val="100000"/>
              <a:buFont typeface="Wingdings" panose="05000000000000000000" pitchFamily="2" charset="2"/>
              <a:buChar char="§"/>
            </a:pPr>
            <a:r>
              <a:rPr lang="it-IT" altLang="it-IT" sz="2000" dirty="0"/>
              <a:t>Bilancio certificato della CFC di livello più elevato; prospetto di calcolo delle imposte dovute nello Stato </a:t>
            </a:r>
            <a:r>
              <a:rPr lang="it-IT" altLang="it-IT" sz="2000" dirty="0" err="1"/>
              <a:t>black</a:t>
            </a:r>
            <a:r>
              <a:rPr lang="it-IT" altLang="it-IT" sz="2000" dirty="0"/>
              <a:t> list in base alla normativa locale</a:t>
            </a:r>
          </a:p>
          <a:p>
            <a:pPr algn="just" eaLnBrk="1" hangingPunct="1">
              <a:lnSpc>
                <a:spcPts val="3000"/>
              </a:lnSpc>
              <a:spcBef>
                <a:spcPct val="0"/>
              </a:spcBef>
              <a:buClrTx/>
              <a:buSzPct val="100000"/>
              <a:buFont typeface="Wingdings" panose="05000000000000000000" pitchFamily="2" charset="2"/>
              <a:buChar char="§"/>
            </a:pPr>
            <a:r>
              <a:rPr lang="it-IT" altLang="it-IT" sz="2000" dirty="0"/>
              <a:t>Dichiarazione dei redditi (qualora presentata)</a:t>
            </a:r>
          </a:p>
          <a:p>
            <a:pPr algn="just" eaLnBrk="1" hangingPunct="1">
              <a:lnSpc>
                <a:spcPts val="3000"/>
              </a:lnSpc>
              <a:spcBef>
                <a:spcPct val="0"/>
              </a:spcBef>
              <a:buClrTx/>
              <a:buSzPct val="100000"/>
              <a:buFont typeface="Wingdings" panose="05000000000000000000" pitchFamily="2" charset="2"/>
              <a:buChar char="§"/>
            </a:pPr>
            <a:r>
              <a:rPr lang="it-IT" altLang="it-IT" sz="2000" dirty="0"/>
              <a:t>Delibere di distribuzione degli utili della CFC nel corso dell’esercizio</a:t>
            </a:r>
          </a:p>
          <a:p>
            <a:pPr algn="just" eaLnBrk="1" hangingPunct="1">
              <a:lnSpc>
                <a:spcPts val="3000"/>
              </a:lnSpc>
              <a:spcBef>
                <a:spcPct val="0"/>
              </a:spcBef>
              <a:buClrTx/>
              <a:buSzPct val="100000"/>
              <a:buFont typeface="Wingdings" panose="05000000000000000000" pitchFamily="2" charset="2"/>
              <a:buChar char="§"/>
            </a:pPr>
            <a:r>
              <a:rPr lang="it-IT" altLang="it-IT" sz="2000" dirty="0"/>
              <a:t>Bilancio delle società cui è stato eventualmente distribuito l’utile della partecipata estera; prospetto di calcolo delle imposte dovute dalle stesse nel relativo Stato estero, con riferimento agli utili ricevuti dalla CFC</a:t>
            </a:r>
          </a:p>
          <a:p>
            <a:pPr algn="just" eaLnBrk="1" hangingPunct="1">
              <a:lnSpc>
                <a:spcPts val="3000"/>
              </a:lnSpc>
              <a:spcBef>
                <a:spcPct val="0"/>
              </a:spcBef>
              <a:buClrTx/>
              <a:buSzPct val="100000"/>
              <a:buFont typeface="Wingdings" panose="05000000000000000000" pitchFamily="2" charset="2"/>
              <a:buChar char="§"/>
            </a:pPr>
            <a:r>
              <a:rPr lang="it-IT" altLang="it-IT" sz="2000" dirty="0"/>
              <a:t>Dimostrazione del pagamento delle imposte anche a titolo di acconto o ritenuta</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70</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Interpello </a:t>
            </a:r>
            <a:r>
              <a:rPr lang="it-IT" sz="2400" dirty="0" err="1"/>
              <a:t>disapplicativo</a:t>
            </a:r>
            <a:r>
              <a:rPr lang="it-IT" sz="2400" dirty="0"/>
              <a:t> </a:t>
            </a:r>
            <a:r>
              <a:rPr lang="it-IT" sz="2400" i="1" dirty="0" err="1"/>
              <a:t>black</a:t>
            </a:r>
            <a:r>
              <a:rPr lang="it-IT" sz="2400" i="1" dirty="0"/>
              <a:t> list – </a:t>
            </a:r>
            <a:r>
              <a:rPr lang="it-IT" sz="2400" dirty="0"/>
              <a:t>Documentazione seconda esimente </a:t>
            </a:r>
            <a:r>
              <a:rPr lang="it-IT" sz="1800" i="1" dirty="0"/>
              <a:t>(segue)</a:t>
            </a:r>
            <a:endParaRPr lang="it-IT" sz="1800" dirty="0"/>
          </a:p>
        </p:txBody>
      </p:sp>
    </p:spTree>
    <p:extLst>
      <p:ext uri="{BB962C8B-B14F-4D97-AF65-F5344CB8AC3E}">
        <p14:creationId xmlns:p14="http://schemas.microsoft.com/office/powerpoint/2010/main" val="3677930902"/>
      </p:ext>
    </p:extLst>
  </p:cSld>
  <p:clrMapOvr>
    <a:masterClrMapping/>
  </p:clrMapOvr>
  <p:transitio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ctr" eaLnBrk="1" hangingPunct="1">
              <a:lnSpc>
                <a:spcPts val="3000"/>
              </a:lnSpc>
              <a:spcBef>
                <a:spcPct val="0"/>
              </a:spcBef>
              <a:buClrTx/>
              <a:buSzPct val="100000"/>
              <a:buNone/>
            </a:pPr>
            <a:endParaRPr lang="it-IT" altLang="it-IT" sz="2000" dirty="0"/>
          </a:p>
          <a:p>
            <a:pPr marL="0" indent="0" algn="ctr" eaLnBrk="1" hangingPunct="1">
              <a:lnSpc>
                <a:spcPts val="3000"/>
              </a:lnSpc>
              <a:spcBef>
                <a:spcPct val="0"/>
              </a:spcBef>
              <a:buClrTx/>
              <a:buSzPct val="100000"/>
              <a:buNone/>
            </a:pPr>
            <a:endParaRPr lang="it-IT" altLang="it-IT" sz="2000" dirty="0"/>
          </a:p>
          <a:p>
            <a:pPr marL="0" indent="0" algn="ctr" eaLnBrk="1" hangingPunct="1">
              <a:lnSpc>
                <a:spcPts val="3000"/>
              </a:lnSpc>
              <a:spcBef>
                <a:spcPct val="0"/>
              </a:spcBef>
              <a:buClrTx/>
              <a:buSzPct val="100000"/>
              <a:buNone/>
            </a:pPr>
            <a:endParaRPr lang="it-IT" altLang="it-IT" sz="2000" dirty="0"/>
          </a:p>
          <a:p>
            <a:pPr marL="0" indent="0" algn="ctr" eaLnBrk="1" hangingPunct="1">
              <a:lnSpc>
                <a:spcPts val="3000"/>
              </a:lnSpc>
              <a:spcBef>
                <a:spcPct val="0"/>
              </a:spcBef>
              <a:buClrTx/>
              <a:buSzPct val="100000"/>
              <a:buNone/>
            </a:pPr>
            <a:endParaRPr lang="it-IT" altLang="it-IT" sz="2000" dirty="0"/>
          </a:p>
          <a:p>
            <a:pPr marL="0" indent="0" algn="ctr" eaLnBrk="1" hangingPunct="1">
              <a:lnSpc>
                <a:spcPts val="3000"/>
              </a:lnSpc>
              <a:spcBef>
                <a:spcPct val="0"/>
              </a:spcBef>
              <a:buClrTx/>
              <a:buSzPct val="100000"/>
              <a:buNone/>
            </a:pPr>
            <a:endParaRPr lang="it-IT" altLang="it-IT" sz="2000" dirty="0"/>
          </a:p>
          <a:p>
            <a:pPr marL="0" indent="0" algn="ctr" eaLnBrk="1" hangingPunct="1">
              <a:lnSpc>
                <a:spcPts val="3000"/>
              </a:lnSpc>
              <a:spcBef>
                <a:spcPct val="0"/>
              </a:spcBef>
              <a:buClrTx/>
              <a:buSzPct val="100000"/>
              <a:buNone/>
            </a:pPr>
            <a:r>
              <a:rPr lang="it-IT" altLang="it-IT" dirty="0"/>
              <a:t>La stratificazione delle riserve</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71</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novità della Legge di Bilancio 2018</a:t>
            </a:r>
            <a:endParaRPr lang="it-IT" sz="1800" dirty="0"/>
          </a:p>
        </p:txBody>
      </p:sp>
    </p:spTree>
    <p:extLst>
      <p:ext uri="{BB962C8B-B14F-4D97-AF65-F5344CB8AC3E}">
        <p14:creationId xmlns:p14="http://schemas.microsoft.com/office/powerpoint/2010/main" val="105945642"/>
      </p:ext>
    </p:extLst>
  </p:cSld>
  <p:clrMapOvr>
    <a:masterClrMapping/>
  </p:clrMapOvr>
  <p:transition spd="med">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2000" dirty="0"/>
              <a:t>La Legge di Stabilità 2018 ha introdotto la presunzione secondo la quale gli utili distribuiti dal soggetto non residente si presumono prioritariamente formati con quelli non provenienti da Stati o territori a regime fiscale privilegiato.</a:t>
            </a:r>
          </a:p>
          <a:p>
            <a:pPr marL="0" indent="0" algn="just">
              <a:lnSpc>
                <a:spcPts val="3000"/>
              </a:lnSpc>
              <a:spcBef>
                <a:spcPts val="0"/>
              </a:spcBef>
              <a:buFont typeface="Arial" panose="020B0604020202020204" pitchFamily="34" charset="0"/>
              <a:buNone/>
            </a:pPr>
            <a:endParaRPr lang="it-IT" altLang="it-IT" sz="2000" dirty="0"/>
          </a:p>
          <a:p>
            <a:pPr marL="0" indent="0" algn="just">
              <a:lnSpc>
                <a:spcPts val="3000"/>
              </a:lnSpc>
              <a:spcBef>
                <a:spcPts val="0"/>
              </a:spcBef>
              <a:buFont typeface="Arial" panose="020B0604020202020204" pitchFamily="34" charset="0"/>
              <a:buNone/>
            </a:pPr>
            <a:r>
              <a:rPr lang="it-IT" altLang="it-IT" sz="2000" dirty="0"/>
              <a:t>In caso di </a:t>
            </a:r>
            <a:r>
              <a:rPr lang="it-IT" altLang="it-IT" sz="2000" b="1" dirty="0"/>
              <a:t>cessione delle partecipazioni, </a:t>
            </a:r>
            <a:r>
              <a:rPr lang="it-IT" altLang="it-IT" sz="2000" dirty="0"/>
              <a:t>la </a:t>
            </a:r>
            <a:r>
              <a:rPr lang="it-IT" altLang="it-IT" sz="2000" b="1" dirty="0"/>
              <a:t>preesistente stratificazione delle riserve di utili </a:t>
            </a:r>
            <a:r>
              <a:rPr lang="it-IT" altLang="it-IT" sz="2000" dirty="0"/>
              <a:t>si </a:t>
            </a:r>
            <a:r>
              <a:rPr lang="it-IT" altLang="it-IT" sz="2000" b="1" dirty="0"/>
              <a:t>trasferisce </a:t>
            </a:r>
            <a:r>
              <a:rPr lang="it-IT" altLang="it-IT" sz="2000" b="1"/>
              <a:t>al cessionario</a:t>
            </a:r>
            <a:r>
              <a:rPr lang="it-IT" altLang="it-IT" sz="2000" b="1" dirty="0"/>
              <a:t>.</a:t>
            </a:r>
            <a:endParaRPr lang="it-IT" altLang="it-IT" sz="2000" dirty="0"/>
          </a:p>
          <a:p>
            <a:pPr marL="0" indent="0" algn="just">
              <a:lnSpc>
                <a:spcPts val="3000"/>
              </a:lnSpc>
              <a:spcBef>
                <a:spcPts val="0"/>
              </a:spcBef>
              <a:buFont typeface="Arial" panose="020B0604020202020204" pitchFamily="34" charset="0"/>
              <a:buNone/>
            </a:pPr>
            <a:endParaRPr lang="it-IT" altLang="it-IT" sz="2000" dirty="0"/>
          </a:p>
          <a:p>
            <a:pPr marL="0" indent="0" algn="just">
              <a:lnSpc>
                <a:spcPts val="3000"/>
              </a:lnSpc>
              <a:spcBef>
                <a:spcPts val="0"/>
              </a:spcBef>
              <a:buFont typeface="Arial" panose="020B0604020202020204" pitchFamily="34" charset="0"/>
              <a:buNone/>
            </a:pPr>
            <a:r>
              <a:rPr lang="it-IT" altLang="it-IT" sz="2000" dirty="0"/>
              <a:t>Gli utili distribuiti dal soggetto non residente si </a:t>
            </a:r>
            <a:r>
              <a:rPr lang="it-IT" altLang="it-IT" sz="2000" b="1" dirty="0"/>
              <a:t>presumono prioritariamente formati </a:t>
            </a:r>
            <a:r>
              <a:rPr lang="it-IT" altLang="it-IT" sz="2000" dirty="0"/>
              <a:t>con quelli da </a:t>
            </a:r>
            <a:r>
              <a:rPr lang="it-IT" altLang="it-IT" sz="2000" b="1" dirty="0"/>
              <a:t>considerare non provenienti da Stati o territori a regime fiscale privilegiato</a:t>
            </a:r>
            <a:r>
              <a:rPr lang="it-IT" altLang="it-IT" sz="2000" dirty="0"/>
              <a:t>.</a:t>
            </a:r>
          </a:p>
          <a:p>
            <a:pPr marL="0" indent="0" algn="just">
              <a:lnSpc>
                <a:spcPts val="3000"/>
              </a:lnSpc>
              <a:spcBef>
                <a:spcPts val="0"/>
              </a:spcBef>
              <a:buFont typeface="Arial" panose="020B0604020202020204" pitchFamily="34" charset="0"/>
              <a:buNone/>
            </a:pPr>
            <a:endParaRPr lang="it-IT" altLang="it-IT" sz="20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72</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Presunzione di distribuzione</a:t>
            </a:r>
            <a:endParaRPr lang="it-IT" sz="1800" dirty="0"/>
          </a:p>
        </p:txBody>
      </p:sp>
    </p:spTree>
    <p:extLst>
      <p:ext uri="{BB962C8B-B14F-4D97-AF65-F5344CB8AC3E}">
        <p14:creationId xmlns:p14="http://schemas.microsoft.com/office/powerpoint/2010/main" val="3750774672"/>
      </p:ext>
    </p:extLst>
  </p:cSld>
  <p:clrMapOvr>
    <a:masterClrMapping/>
  </p:clrMapOvr>
  <p:transition spd="med">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defRPr/>
            </a:pPr>
            <a:r>
              <a:rPr lang="it-IT" altLang="it-IT" sz="1600" dirty="0"/>
              <a:t>Con il </a:t>
            </a:r>
            <a:r>
              <a:rPr lang="it-IT" altLang="it-IT" sz="1600" dirty="0" err="1"/>
              <a:t>D.Lgs.</a:t>
            </a:r>
            <a:r>
              <a:rPr lang="it-IT" altLang="it-IT" sz="1600" dirty="0"/>
              <a:t> 147/2015, noto come </a:t>
            </a:r>
            <a:r>
              <a:rPr lang="it-IT" altLang="it-IT" sz="1600" b="1" dirty="0"/>
              <a:t>decreto per la crescita e l’internazionalizzazione delle imprese</a:t>
            </a:r>
            <a:r>
              <a:rPr lang="it-IT" altLang="it-IT" sz="1600" dirty="0"/>
              <a:t>, il legislatore ha introdotto </a:t>
            </a:r>
            <a:r>
              <a:rPr lang="it-IT" altLang="it-IT" sz="1600" b="1" dirty="0"/>
              <a:t>ulteriori importanti modifiche</a:t>
            </a:r>
            <a:r>
              <a:rPr lang="it-IT" altLang="it-IT" sz="1600" dirty="0"/>
              <a:t>, in vigore dal </a:t>
            </a:r>
            <a:r>
              <a:rPr lang="it-IT" altLang="it-IT" sz="1600" b="1" dirty="0"/>
              <a:t>7 ottobre 2015</a:t>
            </a:r>
            <a:r>
              <a:rPr lang="it-IT" altLang="it-IT" sz="1600" dirty="0"/>
              <a:t>, a seguito delle quali si realizzano le seguenti </a:t>
            </a:r>
            <a:r>
              <a:rPr lang="it-IT" altLang="it-IT" sz="1600" b="1" dirty="0"/>
              <a:t>nuove regole impositive</a:t>
            </a:r>
            <a:r>
              <a:rPr lang="it-IT" altLang="it-IT" sz="1600" dirty="0"/>
              <a:t>:</a:t>
            </a:r>
          </a:p>
          <a:p>
            <a:pPr marL="0" indent="0" algn="just">
              <a:lnSpc>
                <a:spcPts val="3000"/>
              </a:lnSpc>
              <a:spcBef>
                <a:spcPts val="0"/>
              </a:spcBef>
              <a:buFont typeface="Arial" panose="020B0604020202020204" pitchFamily="34" charset="0"/>
              <a:buNone/>
              <a:defRPr/>
            </a:pPr>
            <a:endParaRPr lang="it-IT" altLang="it-IT" sz="1600" dirty="0"/>
          </a:p>
          <a:p>
            <a:pPr algn="just">
              <a:lnSpc>
                <a:spcPts val="3000"/>
              </a:lnSpc>
              <a:spcBef>
                <a:spcPts val="0"/>
              </a:spcBef>
              <a:buClrTx/>
              <a:buSzPct val="100000"/>
              <a:buFont typeface="Wingdings" panose="05000000000000000000" pitchFamily="2" charset="2"/>
              <a:buChar char="§"/>
              <a:defRPr/>
            </a:pPr>
            <a:r>
              <a:rPr lang="it-IT" altLang="it-IT" sz="1600" dirty="0"/>
              <a:t>la tassazione integrale dei dividendi opera solo qualora il socio residente in Italia </a:t>
            </a:r>
            <a:r>
              <a:rPr lang="it-IT" altLang="it-IT" sz="1600" b="1" dirty="0"/>
              <a:t>detiene </a:t>
            </a:r>
            <a:r>
              <a:rPr lang="it-IT" altLang="it-IT" sz="1600" dirty="0"/>
              <a:t>una </a:t>
            </a:r>
            <a:r>
              <a:rPr lang="it-IT" altLang="it-IT" sz="1600" b="1" dirty="0"/>
              <a:t>partecipazione diretta </a:t>
            </a:r>
            <a:r>
              <a:rPr lang="it-IT" altLang="it-IT" sz="1600" dirty="0"/>
              <a:t>in una società residente o localizzata in Stati o territori a </a:t>
            </a:r>
            <a:r>
              <a:rPr lang="it-IT" altLang="it-IT" sz="1600" b="1" dirty="0"/>
              <a:t>fiscalità privilegiata</a:t>
            </a:r>
          </a:p>
          <a:p>
            <a:pPr algn="just">
              <a:lnSpc>
                <a:spcPts val="3000"/>
              </a:lnSpc>
              <a:spcBef>
                <a:spcPts val="0"/>
              </a:spcBef>
              <a:buClrTx/>
              <a:buSzPct val="100000"/>
              <a:buFont typeface="Wingdings" panose="05000000000000000000" pitchFamily="2" charset="2"/>
              <a:buChar char="§"/>
              <a:defRPr/>
            </a:pPr>
            <a:endParaRPr lang="it-IT" altLang="it-IT" sz="1600" dirty="0"/>
          </a:p>
          <a:p>
            <a:pPr algn="just">
              <a:lnSpc>
                <a:spcPts val="3000"/>
              </a:lnSpc>
              <a:spcBef>
                <a:spcPts val="0"/>
              </a:spcBef>
              <a:buClrTx/>
              <a:buSzPct val="100000"/>
              <a:buFont typeface="Wingdings" panose="05000000000000000000" pitchFamily="2" charset="2"/>
              <a:buChar char="§"/>
              <a:defRPr/>
            </a:pPr>
            <a:r>
              <a:rPr lang="it-IT" altLang="it-IT" sz="1600" dirty="0"/>
              <a:t>in caso di </a:t>
            </a:r>
            <a:r>
              <a:rPr lang="it-IT" altLang="it-IT" sz="1600" b="1" dirty="0"/>
              <a:t>partecipazione indiretta, </a:t>
            </a:r>
            <a:r>
              <a:rPr lang="it-IT" altLang="it-IT" sz="1600" dirty="0"/>
              <a:t>affinché operi la </a:t>
            </a:r>
            <a:r>
              <a:rPr lang="it-IT" altLang="it-IT" sz="1600" b="1" dirty="0"/>
              <a:t>tassazione integrale dei dividendi</a:t>
            </a:r>
            <a:r>
              <a:rPr lang="it-IT" altLang="it-IT" sz="1600" dirty="0"/>
              <a:t>, il socio residente deve essere titolare di una </a:t>
            </a:r>
            <a:r>
              <a:rPr lang="it-IT" altLang="it-IT" sz="1600" b="1" dirty="0"/>
              <a:t>partecipazione di controllo </a:t>
            </a:r>
            <a:r>
              <a:rPr lang="it-IT" altLang="it-IT" sz="1600" dirty="0"/>
              <a:t>(ex articolo 2359 cod. civ.) detenuta nella </a:t>
            </a:r>
            <a:r>
              <a:rPr lang="it-IT" altLang="it-IT" sz="1600" b="1" i="1" dirty="0"/>
              <a:t>sub - holding </a:t>
            </a:r>
            <a:r>
              <a:rPr lang="it-IT" altLang="it-IT" sz="1600" b="1" dirty="0"/>
              <a:t>intermedia </a:t>
            </a:r>
            <a:r>
              <a:rPr lang="it-IT" altLang="it-IT" sz="1600" dirty="0"/>
              <a:t>estera che ha percepito utili da società </a:t>
            </a:r>
            <a:r>
              <a:rPr lang="it-IT" altLang="it-IT" sz="1600" b="1" dirty="0"/>
              <a:t>localizzate in Stati o territori a fiscalità privilegiata</a:t>
            </a:r>
            <a:endParaRPr lang="it-IT" altLang="it-IT" sz="1600" dirty="0"/>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73</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modifiche del D. </a:t>
            </a:r>
            <a:r>
              <a:rPr lang="it-IT" sz="2400" dirty="0" err="1"/>
              <a:t>Lgs</a:t>
            </a:r>
            <a:r>
              <a:rPr lang="it-IT" sz="2400" dirty="0"/>
              <a:t>. 147/2015</a:t>
            </a:r>
            <a:endParaRPr lang="it-IT" sz="1800" i="1" dirty="0"/>
          </a:p>
        </p:txBody>
      </p:sp>
    </p:spTree>
    <p:extLst>
      <p:ext uri="{BB962C8B-B14F-4D97-AF65-F5344CB8AC3E}">
        <p14:creationId xmlns:p14="http://schemas.microsoft.com/office/powerpoint/2010/main" val="1668278291"/>
      </p:ext>
    </p:extLst>
  </p:cSld>
  <p:clrMapOvr>
    <a:masterClrMapping/>
  </p:clrMapOvr>
  <p:transition spd="med">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defRPr/>
            </a:pPr>
            <a:r>
              <a:rPr lang="it-IT" altLang="it-IT" sz="1500" dirty="0"/>
              <a:t>Il regime di cui agli articoli 47, comma 4, e 89, comma 3, del T.U.I.R. trova applicazione in relazione ai dividendi percepiti da soggetti residenti in caso di partecipazioni indirette, anche non di controllo, in società localizzate in Paesi o territori a regime fiscale privilegiato, attraverso l’esercizio del controllo su una società interposta localizzata in uno Stato o territorio a regime fiscale ordinario. </a:t>
            </a:r>
          </a:p>
          <a:p>
            <a:pPr marL="0" indent="0" algn="just">
              <a:lnSpc>
                <a:spcPts val="3000"/>
              </a:lnSpc>
              <a:spcBef>
                <a:spcPts val="0"/>
              </a:spcBef>
              <a:buFont typeface="Arial" panose="020B0604020202020204" pitchFamily="34" charset="0"/>
              <a:buNone/>
              <a:defRPr/>
            </a:pPr>
            <a:r>
              <a:rPr lang="it-IT" altLang="it-IT" sz="1500" dirty="0"/>
              <a:t>L’Amministrazione finanziaria ha chiarito che: </a:t>
            </a:r>
          </a:p>
          <a:p>
            <a:pPr marL="400050" indent="-400050" algn="just">
              <a:lnSpc>
                <a:spcPts val="3000"/>
              </a:lnSpc>
              <a:spcBef>
                <a:spcPts val="0"/>
              </a:spcBef>
              <a:buClrTx/>
              <a:buSzPct val="100000"/>
              <a:buFont typeface="Arial" panose="020B0604020202020204" pitchFamily="34" charset="0"/>
              <a:buAutoNum type="romanLcParenBoth"/>
              <a:defRPr/>
            </a:pPr>
            <a:r>
              <a:rPr lang="it-IT" altLang="it-IT" sz="1500" dirty="0"/>
              <a:t>il socio residente in Italia deve individuare e assoggettare a tassazione ai sensi delle citate disposizioni la sola quota parte di dividendi riferibile alla partecipazione nella società </a:t>
            </a:r>
            <a:r>
              <a:rPr lang="it-IT" altLang="it-IT" sz="1500" i="1" dirty="0" err="1"/>
              <a:t>black</a:t>
            </a:r>
            <a:r>
              <a:rPr lang="it-IT" altLang="it-IT" sz="1500" i="1" dirty="0"/>
              <a:t>-list</a:t>
            </a:r>
          </a:p>
          <a:p>
            <a:pPr marL="400050" indent="-400050" algn="just">
              <a:lnSpc>
                <a:spcPts val="3000"/>
              </a:lnSpc>
              <a:spcBef>
                <a:spcPts val="0"/>
              </a:spcBef>
              <a:buClrTx/>
              <a:buSzPct val="100000"/>
              <a:buFont typeface="Arial" panose="020B0604020202020204" pitchFamily="34" charset="0"/>
              <a:buAutoNum type="romanLcParenBoth"/>
              <a:defRPr/>
            </a:pPr>
            <a:r>
              <a:rPr lang="it-IT" altLang="it-IT" sz="1500" dirty="0"/>
              <a:t>occorre effettuare una ricostruzione analitica della provenienza degli utili distribuiti al socio italiano, supportata da adeguata documentazione che consenta all’Amministrazione finanziaria di risalire la catena distributiva, in mancanza della quale si ritengono distribuiti al socio italiano, in via prioritaria e fino a concorrenza, gli utili di provenienza </a:t>
            </a:r>
            <a:r>
              <a:rPr lang="it-IT" altLang="it-IT" sz="1500" i="1" dirty="0" err="1"/>
              <a:t>black</a:t>
            </a:r>
            <a:r>
              <a:rPr lang="it-IT" altLang="it-IT" sz="1500" i="1" dirty="0"/>
              <a:t>-list </a:t>
            </a:r>
            <a:r>
              <a:rPr lang="it-IT" altLang="it-IT" sz="1500" dirty="0"/>
              <a:t>(cfr. Circolare 6 ottobre 2010, n. 51/E)</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74</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Partecipazioni indirette </a:t>
            </a:r>
            <a:r>
              <a:rPr lang="it-IT" sz="2400" i="1" dirty="0" err="1"/>
              <a:t>black</a:t>
            </a:r>
            <a:r>
              <a:rPr lang="it-IT" sz="2400" i="1" dirty="0"/>
              <a:t> list </a:t>
            </a:r>
            <a:r>
              <a:rPr lang="it-IT" sz="2400" dirty="0"/>
              <a:t>– Utili distribuiti tramite </a:t>
            </a:r>
            <a:r>
              <a:rPr lang="it-IT" sz="2400" i="1" dirty="0"/>
              <a:t>sub-holding</a:t>
            </a:r>
            <a:endParaRPr lang="it-IT" sz="1800" i="1" dirty="0"/>
          </a:p>
        </p:txBody>
      </p:sp>
    </p:spTree>
    <p:extLst>
      <p:ext uri="{BB962C8B-B14F-4D97-AF65-F5344CB8AC3E}">
        <p14:creationId xmlns:p14="http://schemas.microsoft.com/office/powerpoint/2010/main" val="3377997820"/>
      </p:ext>
    </p:extLst>
  </p:cSld>
  <p:clrMapOvr>
    <a:masterClrMapping/>
  </p:clrMapOvr>
  <p:transition spd="med">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defRPr/>
            </a:pPr>
            <a:r>
              <a:rPr lang="it-IT" altLang="it-IT" sz="2000" dirty="0"/>
              <a:t>Il tema non è stato oggetto di uno specifico intervento da parte del legislatore. Tuttavia, applicando in via estensiva il comma 1008 (esaminato nel paragrafo precedente), si potrebbe sostenere che la presunzione di prioritaria distribuzione di utili </a:t>
            </a:r>
            <a:r>
              <a:rPr lang="it-IT" altLang="it-IT" sz="2000" i="1" dirty="0" err="1"/>
              <a:t>white</a:t>
            </a:r>
            <a:r>
              <a:rPr lang="it-IT" altLang="it-IT" sz="2000" i="1" dirty="0"/>
              <a:t>-list </a:t>
            </a:r>
            <a:r>
              <a:rPr lang="it-IT" altLang="it-IT" sz="2000" dirty="0"/>
              <a:t>trovi applicazione anche in relazione alla fattispecie da ultimo esaminata (</a:t>
            </a:r>
            <a:r>
              <a:rPr lang="it-IT" altLang="it-IT" sz="2000" i="1" dirty="0"/>
              <a:t>i.e.</a:t>
            </a:r>
            <a:r>
              <a:rPr lang="it-IT" altLang="it-IT" sz="2000" dirty="0"/>
              <a:t>, dividendi percepiti da un soggetto IRES tramite una sub-holding </a:t>
            </a:r>
            <a:r>
              <a:rPr lang="it-IT" altLang="it-IT" sz="2000" i="1" dirty="0" err="1"/>
              <a:t>white</a:t>
            </a:r>
            <a:r>
              <a:rPr lang="it-IT" altLang="it-IT" sz="2000" i="1" dirty="0"/>
              <a:t>-list </a:t>
            </a:r>
            <a:r>
              <a:rPr lang="it-IT" altLang="it-IT" sz="2000" dirty="0"/>
              <a:t>e formati sia da utili </a:t>
            </a:r>
            <a:r>
              <a:rPr lang="it-IT" altLang="it-IT" sz="2000" i="1" dirty="0" err="1"/>
              <a:t>black</a:t>
            </a:r>
            <a:r>
              <a:rPr lang="it-IT" altLang="it-IT" sz="2000" i="1" dirty="0"/>
              <a:t>-list </a:t>
            </a:r>
            <a:r>
              <a:rPr lang="it-IT" altLang="it-IT" sz="2000" dirty="0"/>
              <a:t>sia da utili </a:t>
            </a:r>
            <a:r>
              <a:rPr lang="it-IT" altLang="it-IT" sz="2000" i="1" dirty="0" err="1"/>
              <a:t>white</a:t>
            </a:r>
            <a:r>
              <a:rPr lang="it-IT" altLang="it-IT" sz="2000" i="1" dirty="0"/>
              <a:t>-list</a:t>
            </a:r>
            <a:r>
              <a:rPr lang="it-IT" altLang="it-IT" sz="2000" dirty="0"/>
              <a:t>). Anche in relazione a tale aspetto, sarebbe comunque opportuno un chiarimento da parte dell’Agenzia delle entrate.</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75</a:t>
            </a:fld>
            <a:endParaRPr lang="it-IT" dirty="0"/>
          </a:p>
        </p:txBody>
      </p:sp>
      <p:sp>
        <p:nvSpPr>
          <p:cNvPr id="6"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La novità della Legge di Bilancio 2018 – Distribuzione delle riserve</a:t>
            </a:r>
            <a:endParaRPr lang="it-IT" sz="1800" i="1" dirty="0"/>
          </a:p>
        </p:txBody>
      </p:sp>
    </p:spTree>
    <p:extLst>
      <p:ext uri="{BB962C8B-B14F-4D97-AF65-F5344CB8AC3E}">
        <p14:creationId xmlns:p14="http://schemas.microsoft.com/office/powerpoint/2010/main" val="2399559681"/>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modifiche del Decreto «Correttivo </a:t>
            </a:r>
            <a:r>
              <a:rPr lang="it-IT" sz="2400" dirty="0" err="1"/>
              <a:t>Ires</a:t>
            </a:r>
            <a:r>
              <a:rPr lang="it-IT" sz="2400" dirty="0"/>
              <a:t>» - Criterio di provenienza</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2000" dirty="0"/>
              <a:t>Inizialmente, il </a:t>
            </a:r>
            <a:r>
              <a:rPr lang="it-IT" altLang="it-IT" sz="2000" dirty="0" err="1"/>
              <a:t>D.Lgs.</a:t>
            </a:r>
            <a:r>
              <a:rPr lang="it-IT" altLang="it-IT" sz="2000" dirty="0"/>
              <a:t> 18 novembre 2005, n. 247 (c.d. “correttivo </a:t>
            </a:r>
            <a:r>
              <a:rPr lang="it-IT" altLang="it-IT" sz="2000" dirty="0" err="1"/>
              <a:t>Ires</a:t>
            </a:r>
            <a:r>
              <a:rPr lang="it-IT" altLang="it-IT" sz="2000" dirty="0"/>
              <a:t>”) ha novellato l’articolo 47, comma 4, </a:t>
            </a:r>
            <a:r>
              <a:rPr lang="it-IT" altLang="it-IT" sz="2000" dirty="0" err="1"/>
              <a:t>Tuir</a:t>
            </a:r>
            <a:r>
              <a:rPr lang="it-IT" altLang="it-IT" sz="2000" dirty="0"/>
              <a:t>, sostituendo la locuzione </a:t>
            </a:r>
            <a:r>
              <a:rPr lang="it-IT" altLang="it-IT" sz="2000" b="1" dirty="0"/>
              <a:t>“provenienti” </a:t>
            </a:r>
            <a:r>
              <a:rPr lang="it-IT" altLang="it-IT" sz="2000" dirty="0"/>
              <a:t>con quella </a:t>
            </a:r>
            <a:r>
              <a:rPr lang="it-IT" altLang="it-IT" sz="2000" b="1" dirty="0"/>
              <a:t>“corrisposti”</a:t>
            </a:r>
            <a:r>
              <a:rPr lang="it-IT" altLang="it-IT" sz="2000" dirty="0"/>
              <a:t>.</a:t>
            </a:r>
          </a:p>
          <a:p>
            <a:pPr marL="0" indent="0">
              <a:lnSpc>
                <a:spcPts val="3000"/>
              </a:lnSpc>
              <a:spcBef>
                <a:spcPts val="0"/>
              </a:spcBef>
              <a:buFont typeface="Arial" panose="020B0604020202020204" pitchFamily="34" charset="0"/>
              <a:buNone/>
            </a:pPr>
            <a:endParaRPr lang="it-IT" altLang="it-IT" sz="2000" dirty="0"/>
          </a:p>
          <a:p>
            <a:pPr marL="0" indent="0" algn="just">
              <a:lnSpc>
                <a:spcPts val="3000"/>
              </a:lnSpc>
              <a:spcBef>
                <a:spcPts val="0"/>
              </a:spcBef>
              <a:buFont typeface="Arial" panose="020B0604020202020204" pitchFamily="34" charset="0"/>
              <a:buNone/>
            </a:pPr>
            <a:r>
              <a:rPr lang="it-IT" altLang="it-IT" sz="2000" dirty="0"/>
              <a:t>Tale primo intervento legislativo ha determinato come </a:t>
            </a:r>
            <a:r>
              <a:rPr lang="it-IT" altLang="it-IT" sz="2000" b="1" dirty="0"/>
              <a:t>diretta conseguenza </a:t>
            </a:r>
            <a:r>
              <a:rPr lang="it-IT" altLang="it-IT" sz="2000" dirty="0"/>
              <a:t>che i dividendi provenienti, </a:t>
            </a:r>
            <a:r>
              <a:rPr lang="it-IT" altLang="it-IT" sz="2000" b="1" dirty="0"/>
              <a:t>anche indirettamente </a:t>
            </a:r>
            <a:r>
              <a:rPr lang="it-IT" altLang="it-IT" sz="2000" dirty="0"/>
              <a:t>tramite una sub-holding ubicata in Paese a tassazione ordinaria, da un </a:t>
            </a:r>
            <a:r>
              <a:rPr lang="it-IT" altLang="it-IT" sz="2000" b="1" dirty="0"/>
              <a:t>soggetto localizzato in un paradiso fiscale, non avrebbero comportato la tassazione integrale</a:t>
            </a:r>
            <a:r>
              <a:rPr lang="it-IT" altLang="it-IT" sz="2000" dirty="0"/>
              <a:t> a carico del soggetto percettore dei proventi </a:t>
            </a:r>
            <a:r>
              <a:rPr lang="it-IT" altLang="it-IT" sz="2000" b="1" dirty="0"/>
              <a:t>residente in Italia</a:t>
            </a:r>
            <a:r>
              <a:rPr lang="it-IT" altLang="it-IT" sz="2000" dirty="0"/>
              <a:t>.</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8</a:t>
            </a:fld>
            <a:endParaRPr lang="it-IT" dirty="0"/>
          </a:p>
        </p:txBody>
      </p:sp>
    </p:spTree>
    <p:extLst>
      <p:ext uri="{BB962C8B-B14F-4D97-AF65-F5344CB8AC3E}">
        <p14:creationId xmlns:p14="http://schemas.microsoft.com/office/powerpoint/2010/main" val="2334834819"/>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354560"/>
            <a:ext cx="7793037" cy="694407"/>
          </a:xfrm>
          <a:noFill/>
        </p:spPr>
        <p:txBody>
          <a:bodyPr lIns="92075" tIns="46037" rIns="92075" bIns="46037" anchor="ctr"/>
          <a:lstStyle/>
          <a:p>
            <a:pPr algn="just" eaLnBrk="1" hangingPunct="1"/>
            <a:r>
              <a:rPr lang="it-IT" sz="2400" dirty="0"/>
              <a:t>Le modifiche del D.L. 223/2006 – Abolizione del criterio di provenienza</a:t>
            </a:r>
            <a:endParaRPr lang="it-IT" sz="1800" dirty="0"/>
          </a:p>
        </p:txBody>
      </p:sp>
      <p:sp>
        <p:nvSpPr>
          <p:cNvPr id="2" name="Segnaposto contenuto 1"/>
          <p:cNvSpPr>
            <a:spLocks noGrp="1"/>
          </p:cNvSpPr>
          <p:nvPr>
            <p:ph idx="1"/>
          </p:nvPr>
        </p:nvSpPr>
        <p:spPr>
          <a:xfrm>
            <a:off x="323528" y="1412776"/>
            <a:ext cx="8496944" cy="5112568"/>
          </a:xfrm>
        </p:spPr>
        <p:txBody>
          <a:bodyPr/>
          <a:lstStyle/>
          <a:p>
            <a:pPr marL="0" indent="0" algn="just">
              <a:lnSpc>
                <a:spcPts val="3000"/>
              </a:lnSpc>
              <a:spcBef>
                <a:spcPts val="0"/>
              </a:spcBef>
              <a:buFont typeface="Arial" panose="020B0604020202020204" pitchFamily="34" charset="0"/>
              <a:buNone/>
            </a:pPr>
            <a:r>
              <a:rPr lang="it-IT" altLang="it-IT" sz="2000" dirty="0"/>
              <a:t>Successivamente, per </a:t>
            </a:r>
            <a:r>
              <a:rPr lang="it-IT" altLang="it-IT" sz="2000" b="1" dirty="0"/>
              <a:t>evitare triangolazioni artificiose nella distribuzione dei dividendi</a:t>
            </a:r>
            <a:r>
              <a:rPr lang="it-IT" altLang="it-IT" sz="2000" dirty="0"/>
              <a:t>, il D.L. 223/2006 ha introdotto sia all’articolo 47, comma 4, sia all’articolo 89, comma 3, </a:t>
            </a:r>
            <a:r>
              <a:rPr lang="it-IT" altLang="it-IT" sz="2000" dirty="0" err="1"/>
              <a:t>Tuir</a:t>
            </a:r>
            <a:r>
              <a:rPr lang="it-IT" altLang="it-IT" sz="2000" dirty="0"/>
              <a:t> la parola “provenienti”, prevedendo quindi la </a:t>
            </a:r>
            <a:r>
              <a:rPr lang="it-IT" altLang="it-IT" sz="2000" b="1" dirty="0"/>
              <a:t>tassazione integrale </a:t>
            </a:r>
            <a:r>
              <a:rPr lang="it-IT" altLang="it-IT" sz="2000" dirty="0"/>
              <a:t>anche per gli utili </a:t>
            </a:r>
            <a:r>
              <a:rPr lang="it-IT" altLang="it-IT" sz="2000" b="1" dirty="0"/>
              <a:t>indirettamente percepiti </a:t>
            </a:r>
            <a:r>
              <a:rPr lang="it-IT" altLang="it-IT" sz="2000" dirty="0"/>
              <a:t>dai paradisi fiscali.</a:t>
            </a:r>
          </a:p>
          <a:p>
            <a:pPr marL="0" indent="0" algn="just">
              <a:lnSpc>
                <a:spcPts val="3000"/>
              </a:lnSpc>
              <a:spcBef>
                <a:spcPts val="0"/>
              </a:spcBef>
              <a:buFont typeface="Arial" panose="020B0604020202020204" pitchFamily="34" charset="0"/>
              <a:buNone/>
            </a:pPr>
            <a:endParaRPr lang="it-IT" altLang="it-IT" sz="2000" dirty="0"/>
          </a:p>
          <a:p>
            <a:pPr marL="0" indent="0" algn="just">
              <a:lnSpc>
                <a:spcPts val="3000"/>
              </a:lnSpc>
              <a:spcBef>
                <a:spcPts val="0"/>
              </a:spcBef>
              <a:buFont typeface="Arial" panose="020B0604020202020204" pitchFamily="34" charset="0"/>
              <a:buNone/>
            </a:pPr>
            <a:r>
              <a:rPr lang="it-IT" altLang="it-IT" sz="2000" dirty="0"/>
              <a:t>Quindi i </a:t>
            </a:r>
            <a:r>
              <a:rPr lang="it-IT" altLang="it-IT" sz="2000" b="1" dirty="0"/>
              <a:t>dividendi provenienti</a:t>
            </a:r>
            <a:r>
              <a:rPr lang="it-IT" altLang="it-IT" sz="2000" dirty="0"/>
              <a:t>, anche indirettamente tramite sub-holding </a:t>
            </a:r>
            <a:r>
              <a:rPr lang="it-IT" altLang="it-IT" sz="2000" dirty="0" err="1"/>
              <a:t>white</a:t>
            </a:r>
            <a:r>
              <a:rPr lang="it-IT" altLang="it-IT" sz="2000" dirty="0"/>
              <a:t> list, da </a:t>
            </a:r>
            <a:r>
              <a:rPr lang="it-IT" altLang="it-IT" sz="2000" b="1" dirty="0"/>
              <a:t>Paesi a fiscalità privilegiata</a:t>
            </a:r>
            <a:r>
              <a:rPr lang="it-IT" altLang="it-IT" sz="2000" dirty="0"/>
              <a:t>, erano soggetti a </a:t>
            </a:r>
            <a:r>
              <a:rPr lang="it-IT" altLang="it-IT" sz="2000" b="1" dirty="0"/>
              <a:t>tassazione integrale </a:t>
            </a:r>
            <a:r>
              <a:rPr lang="it-IT" altLang="it-IT" sz="2000" dirty="0"/>
              <a:t>in capo al socio </a:t>
            </a:r>
            <a:r>
              <a:rPr lang="it-IT" altLang="it-IT" sz="2000" b="1" dirty="0"/>
              <a:t>residente nel territorio dello Stato</a:t>
            </a:r>
            <a:r>
              <a:rPr lang="it-IT" altLang="it-IT" sz="2000" dirty="0"/>
              <a:t>.</a:t>
            </a:r>
          </a:p>
        </p:txBody>
      </p:sp>
      <p:sp>
        <p:nvSpPr>
          <p:cNvPr id="3" name="Segnaposto numero diapositiva 2"/>
          <p:cNvSpPr>
            <a:spLocks noGrp="1"/>
          </p:cNvSpPr>
          <p:nvPr>
            <p:ph type="sldNum" sz="quarter" idx="12"/>
          </p:nvPr>
        </p:nvSpPr>
        <p:spPr/>
        <p:txBody>
          <a:bodyPr/>
          <a:lstStyle/>
          <a:p>
            <a:pPr>
              <a:defRPr/>
            </a:pPr>
            <a:fld id="{2369AEA4-F431-4DD8-B675-B23FABF66FDD}" type="slidenum">
              <a:rPr lang="it-IT" smtClean="0"/>
              <a:pPr>
                <a:defRPr/>
              </a:pPr>
              <a:t>9</a:t>
            </a:fld>
            <a:endParaRPr lang="it-IT" dirty="0"/>
          </a:p>
        </p:txBody>
      </p:sp>
    </p:spTree>
    <p:extLst>
      <p:ext uri="{BB962C8B-B14F-4D97-AF65-F5344CB8AC3E}">
        <p14:creationId xmlns:p14="http://schemas.microsoft.com/office/powerpoint/2010/main" val="1694892197"/>
      </p:ext>
    </p:extLst>
  </p:cSld>
  <p:clrMapOvr>
    <a:masterClrMapping/>
  </p:clrMapOvr>
  <p:transition spd="med">
    <p:fade/>
  </p:transition>
</p:sld>
</file>

<file path=ppt/theme/theme1.xml><?xml version="1.0" encoding="utf-8"?>
<a:theme xmlns:a="http://schemas.openxmlformats.org/drawingml/2006/main" name="Presentazione per formazione del personale">
  <a:themeElements>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per formazione del personale</Template>
  <TotalTime>458</TotalTime>
  <Words>8584</Words>
  <Application>Microsoft Office PowerPoint</Application>
  <PresentationFormat>Presentazione su schermo (4:3)</PresentationFormat>
  <Paragraphs>808</Paragraphs>
  <Slides>75</Slides>
  <Notes>75</Notes>
  <HiddenSlides>0</HiddenSlides>
  <MMClips>0</MMClips>
  <ScaleCrop>false</ScaleCrop>
  <HeadingPairs>
    <vt:vector size="4" baseType="variant">
      <vt:variant>
        <vt:lpstr>Tema</vt:lpstr>
      </vt:variant>
      <vt:variant>
        <vt:i4>1</vt:i4>
      </vt:variant>
      <vt:variant>
        <vt:lpstr>Titoli diapositive</vt:lpstr>
      </vt:variant>
      <vt:variant>
        <vt:i4>75</vt:i4>
      </vt:variant>
    </vt:vector>
  </HeadingPairs>
  <TitlesOfParts>
    <vt:vector size="76" baseType="lpstr">
      <vt:lpstr>Presentazione per formazione del personale</vt:lpstr>
      <vt:lpstr>Le ultime novità di fiscalità internazionale: transfer pricing, stabile organizzazione, dividendi esteri, economia digitale</vt:lpstr>
      <vt:lpstr>Riferimenti normativi e prassi</vt:lpstr>
      <vt:lpstr>Sintesi delle modifiche introdotte in ambito dividendi black list</vt:lpstr>
      <vt:lpstr>Sintesi delle modifiche introdotte in ambito dividendi black list (segue)</vt:lpstr>
      <vt:lpstr>Art. 47, comma 4, TUIR Art. 89, comma 3 TUIR</vt:lpstr>
      <vt:lpstr>Premessa</vt:lpstr>
      <vt:lpstr>Premessa (segue)</vt:lpstr>
      <vt:lpstr>Le modifiche del Decreto «Correttivo Ires» - Criterio di provenienza</vt:lpstr>
      <vt:lpstr>Le modifiche del D.L. 223/2006 – Abolizione del criterio di provenienza</vt:lpstr>
      <vt:lpstr>La «vecchia» disciplina black list ante 2014</vt:lpstr>
      <vt:lpstr>Le modifiche della Legge di Stabilità 2015 – Black list: tassazione &lt;50% in Italia</vt:lpstr>
      <vt:lpstr>Le modifiche della Legge di Stabilità 2015 – Black list: tassazione &lt;50% in Italia (segue)</vt:lpstr>
      <vt:lpstr>Le modifiche della Legge di Stabilità 2015 – Black list: tassazione &lt;50% in Italia (segue)</vt:lpstr>
      <vt:lpstr>Le modifiche della Legge di Stabilità 2015 – Black list: tassazione &lt;50% in Italia (segue)</vt:lpstr>
      <vt:lpstr>Le modifiche della Legge di Stabilità 2016</vt:lpstr>
      <vt:lpstr>Le modifiche della Legge di Bilancio 2018 – Problematiche di difformità impositiva</vt:lpstr>
      <vt:lpstr>Le modifiche della Legge di Bilancio 2018 – La disciplina retroattiva</vt:lpstr>
      <vt:lpstr>Le modifiche della Legge di Bilancio 2018 – La disciplina retroattiva (segue)</vt:lpstr>
      <vt:lpstr>Le modifiche della Legge di Bilancio 2018 – La disciplina a regime</vt:lpstr>
      <vt:lpstr>Modalità applicative – Dividendi maturati fino al 2014</vt:lpstr>
      <vt:lpstr>Modalità applicative – Dividendi maturati nel 2015</vt:lpstr>
      <vt:lpstr>Modalità applicative – Dividendi maturati dal 2016</vt:lpstr>
      <vt:lpstr>Modalità applicative – Problematiche di coordinamento con la CM 35/2016</vt:lpstr>
      <vt:lpstr>Modalità applicative – Problematiche di coordinamento con la CM 35/2016 (segue)</vt:lpstr>
      <vt:lpstr>Modalità applicative – Problematiche di coordinamento con la CM 35/2016 (segue)</vt:lpstr>
      <vt:lpstr>Modalità applicative – Problematiche di coordinamento con la CM 35/2016 (segue)</vt:lpstr>
      <vt:lpstr>Art. 89, comma 3, TUIR</vt:lpstr>
      <vt:lpstr>Art. 89, comma 3, TUIR – La nuova formulazione</vt:lpstr>
      <vt:lpstr>Esimente art. 167, comma 5, TUIR – Parziale imponibilità dei dividendi black list</vt:lpstr>
      <vt:lpstr>Esimente art. 167, comma 5, TUIR – Parziale imponibilità dei dividendi black list (segue)</vt:lpstr>
      <vt:lpstr>Art. 47, comma 4, e Art. 89, comma 3, TUIR – La «vecchia» disciplina</vt:lpstr>
      <vt:lpstr>Art. 47, comma 4, e Art. 89, comma 3, TUIR – La «vecchia» disciplina (segue)</vt:lpstr>
      <vt:lpstr>Dividendi da controllate black list – Limitazione del regime di piena imponibilità e credito d’imposta</vt:lpstr>
      <vt:lpstr>Dividendi da controllate black list – Limitazione del regime di piena imponibilità e credito d’imposta (segue)</vt:lpstr>
      <vt:lpstr>Dividendi da controllate black list – Limitazione del regime di piena imponibilità e credito d’imposta (segue)</vt:lpstr>
      <vt:lpstr>Dividendi da controllate black list – Limitazione del regime di piena imponibilità e credito d’imposta (segue)</vt:lpstr>
      <vt:lpstr>Le modifiche della Legge di Stabilità 2018 – Ambito di applicazione: controllo diretto e indiretto</vt:lpstr>
      <vt:lpstr>Le modifiche della Legge di Stabilità 2018 – Ratio correttiva: profili di doppia imposizione</vt:lpstr>
      <vt:lpstr>Dividendi esteri black list – Scenari impositivi a regime</vt:lpstr>
      <vt:lpstr>Dividendi esteri black list – Scenari impositivi a regime</vt:lpstr>
      <vt:lpstr>Dividendi esteri black list percepiti da persone fisiche – Art. 47, comma 4, TUIR (invariato)</vt:lpstr>
      <vt:lpstr>Plusvalenze black list – Art. 87, TUIR (invariato)</vt:lpstr>
      <vt:lpstr>Art. 89, comma 3, TUIR</vt:lpstr>
      <vt:lpstr>Le esimenti black list: procedura di verifica – Art. 89, comma 3, TUIR</vt:lpstr>
      <vt:lpstr>Le esimenti black list: interpello ordinario disapplicativo – Art. 165, comma 5, TUIR</vt:lpstr>
      <vt:lpstr>Le esimenti black list: interpello ordinario disapplicativo – Art. 89, comma 3 e Art. 165, comma 5, TUIR</vt:lpstr>
      <vt:lpstr>Le esimenti black list: interpello ordinario disapplicativo – Analisi degli scenari</vt:lpstr>
      <vt:lpstr>Le esimenti black list: procedura di verifica – Art. 165, comma 8-quater, TUIR</vt:lpstr>
      <vt:lpstr>Le esimenti black list: accoglimento dell’interpello – Art. 165, comma 8-quinquies, TUIR</vt:lpstr>
      <vt:lpstr>La procedura di verifica delle esimenti black list CFC</vt:lpstr>
      <vt:lpstr>La nuova procedura di verifica delle esimenti black list</vt:lpstr>
      <vt:lpstr>Sanzioni per violazione dell’obbligo di segnalazione</vt:lpstr>
      <vt:lpstr>Sanzioni per violazione dell’obbligo di segnalazione (segue)</vt:lpstr>
      <vt:lpstr>La prima esimente black list – Art. 167, comma 5, lett. a), TUIR</vt:lpstr>
      <vt:lpstr>La prima esimente black list – Svolgimento di una attività effettiva</vt:lpstr>
      <vt:lpstr>La prima esimente black list – Svolgimento di una attività effettiva (segue)</vt:lpstr>
      <vt:lpstr>La prima esimente black list – Svolgimento di una attività effettiva (segue)</vt:lpstr>
      <vt:lpstr>La seconda esimente black list – Art. 167, comma 5, lett. b), TUIR</vt:lpstr>
      <vt:lpstr>La seconda esimente black list – Localizzazione dei redditi</vt:lpstr>
      <vt:lpstr>La seconda esimente black list – D.M. 21 novembre 2001, n. 429</vt:lpstr>
      <vt:lpstr>La seconda esimente black list – D.M. 21 novembre 2001, n. 429 (segue)</vt:lpstr>
      <vt:lpstr>La seconda esimente black list: il tax rate effettivo – Art. 167, comma 6, TUIR</vt:lpstr>
      <vt:lpstr>La seconda esimente black list: il tax rate effettivo</vt:lpstr>
      <vt:lpstr>La seconda esimente black list: il tax rate effettivo (segue)</vt:lpstr>
      <vt:lpstr>La seconda esimente black list: il tax rate effettivo (segue)</vt:lpstr>
      <vt:lpstr>La seconda esimente black list: il tax rate effettivo (segue)</vt:lpstr>
      <vt:lpstr>Interpello disapplicativo black list – Documentazione prima esimente</vt:lpstr>
      <vt:lpstr>Interpello disapplicativo black list – Documentazione prima esimente (segue)</vt:lpstr>
      <vt:lpstr>Interpello disapplicativo black list – Documentazione seconda esimente</vt:lpstr>
      <vt:lpstr>Interpello disapplicativo black list – Documentazione seconda esimente (segue)</vt:lpstr>
      <vt:lpstr>Le novità della Legge di Bilancio 2018</vt:lpstr>
      <vt:lpstr>Presunzione di distribuzione</vt:lpstr>
      <vt:lpstr>Le modifiche del D. Lgs. 147/2015</vt:lpstr>
      <vt:lpstr>Partecipazioni indirette black list – Utili distribuiti tramite sub-holding</vt:lpstr>
      <vt:lpstr>La novità della Legge di Bilancio 2018 – Distribuzione delle riserve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Gestione finanziaria aziendale</dc:title>
  <dc:creator>Alberto</dc:creator>
  <cp:lastModifiedBy>Luca</cp:lastModifiedBy>
  <cp:revision>578</cp:revision>
  <cp:lastPrinted>2010-10-01T12:56:35Z</cp:lastPrinted>
  <dcterms:created xsi:type="dcterms:W3CDTF">2010-09-13T06:45:25Z</dcterms:created>
  <dcterms:modified xsi:type="dcterms:W3CDTF">2018-07-02T14:41:00Z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TC010130221040</vt:lpwstr>
  </property>
</Properties>
</file>