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347" r:id="rId5"/>
    <p:sldId id="447" r:id="rId6"/>
    <p:sldId id="362" r:id="rId7"/>
    <p:sldId id="436" r:id="rId8"/>
    <p:sldId id="437" r:id="rId9"/>
    <p:sldId id="438" r:id="rId10"/>
    <p:sldId id="439" r:id="rId11"/>
    <p:sldId id="440" r:id="rId12"/>
    <p:sldId id="442" r:id="rId13"/>
    <p:sldId id="443" r:id="rId14"/>
    <p:sldId id="445" r:id="rId15"/>
    <p:sldId id="446" r:id="rId16"/>
    <p:sldId id="449" r:id="rId17"/>
    <p:sldId id="450" r:id="rId18"/>
    <p:sldId id="448" r:id="rId19"/>
    <p:sldId id="452" r:id="rId20"/>
    <p:sldId id="453" r:id="rId21"/>
    <p:sldId id="454" r:id="rId22"/>
    <p:sldId id="457" r:id="rId23"/>
    <p:sldId id="456" r:id="rId24"/>
    <p:sldId id="458" r:id="rId25"/>
    <p:sldId id="459" r:id="rId26"/>
    <p:sldId id="460" r:id="rId27"/>
    <p:sldId id="461" r:id="rId28"/>
    <p:sldId id="431" r:id="rId29"/>
    <p:sldId id="428" r:id="rId30"/>
    <p:sldId id="425" r:id="rId31"/>
    <p:sldId id="429" r:id="rId32"/>
    <p:sldId id="434" r:id="rId33"/>
    <p:sldId id="394" r:id="rId34"/>
    <p:sldId id="444" r:id="rId35"/>
    <p:sldId id="257" r:id="rId36"/>
    <p:sldId id="433" r:id="rId37"/>
    <p:sldId id="373" r:id="rId38"/>
    <p:sldId id="338" r:id="rId39"/>
    <p:sldId id="258" r:id="rId40"/>
  </p:sldIdLst>
  <p:sldSz cx="9144000" cy="6858000" type="screen4x3"/>
  <p:notesSz cx="6797675" cy="985678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CB45584F-7A5F-42F9-AFE4-71538C98311F}">
          <p14:sldIdLst>
            <p14:sldId id="256"/>
            <p14:sldId id="347"/>
            <p14:sldId id="447"/>
            <p14:sldId id="362"/>
            <p14:sldId id="436"/>
            <p14:sldId id="437"/>
            <p14:sldId id="438"/>
            <p14:sldId id="439"/>
            <p14:sldId id="440"/>
            <p14:sldId id="442"/>
            <p14:sldId id="443"/>
            <p14:sldId id="445"/>
            <p14:sldId id="446"/>
            <p14:sldId id="449"/>
            <p14:sldId id="450"/>
            <p14:sldId id="448"/>
            <p14:sldId id="452"/>
            <p14:sldId id="453"/>
            <p14:sldId id="454"/>
            <p14:sldId id="457"/>
            <p14:sldId id="456"/>
            <p14:sldId id="458"/>
            <p14:sldId id="459"/>
            <p14:sldId id="460"/>
            <p14:sldId id="461"/>
            <p14:sldId id="431"/>
            <p14:sldId id="428"/>
            <p14:sldId id="425"/>
            <p14:sldId id="429"/>
            <p14:sldId id="434"/>
            <p14:sldId id="394"/>
            <p14:sldId id="444"/>
            <p14:sldId id="257"/>
            <p14:sldId id="433"/>
            <p14:sldId id="373"/>
          </p14:sldIdLst>
        </p14:section>
        <p14:section name="Sezione senza titolo" id="{2DD02B38-0BA8-4D87-86A5-1F8FDDA7F8AB}">
          <p14:sldIdLst>
            <p14:sldId id="338"/>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79" autoAdjust="0"/>
    <p:restoredTop sz="94660"/>
  </p:normalViewPr>
  <p:slideViewPr>
    <p:cSldViewPr>
      <p:cViewPr varScale="1">
        <p:scale>
          <a:sx n="105" d="100"/>
          <a:sy n="105" d="100"/>
        </p:scale>
        <p:origin x="215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05F2E6-BB39-4AC4-AEB7-0F2590BAF451}" type="doc">
      <dgm:prSet loTypeId="urn:microsoft.com/office/officeart/2005/8/layout/process5" loCatId="process" qsTypeId="urn:microsoft.com/office/officeart/2005/8/quickstyle/3d1" qsCatId="3D" csTypeId="urn:microsoft.com/office/officeart/2005/8/colors/accent1_1" csCatId="accent1" phldr="1"/>
      <dgm:spPr/>
      <dgm:t>
        <a:bodyPr/>
        <a:lstStyle/>
        <a:p>
          <a:endParaRPr lang="it-IT"/>
        </a:p>
      </dgm:t>
    </dgm:pt>
    <dgm:pt modelId="{154372CC-0095-47A5-BE02-16B9C72B599D}">
      <dgm:prSet phldrT="[Testo]"/>
      <dgm:spPr>
        <a:xfrm>
          <a:off x="4431044" y="207389"/>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a:latin typeface="Calibri"/>
              <a:ea typeface="+mn-ea"/>
              <a:cs typeface="+mn-cs"/>
            </a:rPr>
            <a:t>cda italiano</a:t>
          </a:r>
        </a:p>
      </dgm:t>
    </dgm:pt>
    <dgm:pt modelId="{DF31A325-21AB-4D74-A6B1-37CECEE94F22}" type="parTrans" cxnId="{BD7E026B-9E06-492A-91CE-AF0965D4F79F}">
      <dgm:prSet/>
      <dgm:spPr/>
      <dgm:t>
        <a:bodyPr/>
        <a:lstStyle/>
        <a:p>
          <a:endParaRPr lang="it-IT"/>
        </a:p>
      </dgm:t>
    </dgm:pt>
    <dgm:pt modelId="{2FFD6771-EAEA-4E68-9E97-147A6C871CCD}" type="sibTrans" cxnId="{BD7E026B-9E06-492A-91CE-AF0965D4F79F}">
      <dgm:prSet/>
      <dgm:spPr>
        <a:xfrm>
          <a:off x="6151417" y="485685"/>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B5118068-A071-4C58-BECB-F5F65072112B}">
      <dgm:prSet/>
      <dgm:spPr>
        <a:xfrm>
          <a:off x="6644759" y="1788614"/>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a:latin typeface="Calibri"/>
              <a:ea typeface="+mn-ea"/>
              <a:cs typeface="+mn-cs"/>
            </a:rPr>
            <a:t>domiciliazione presso società specializzata</a:t>
          </a:r>
        </a:p>
      </dgm:t>
    </dgm:pt>
    <dgm:pt modelId="{93F442D6-AEB4-49CF-9A7E-89659752541F}" type="parTrans" cxnId="{6D6CCB9E-E214-46BA-A164-ECF066B06589}">
      <dgm:prSet/>
      <dgm:spPr/>
      <dgm:t>
        <a:bodyPr/>
        <a:lstStyle/>
        <a:p>
          <a:endParaRPr lang="it-IT"/>
        </a:p>
      </dgm:t>
    </dgm:pt>
    <dgm:pt modelId="{D803B359-63DC-41C5-8591-B95586950A7B}" type="sibTrans" cxnId="{6D6CCB9E-E214-46BA-A164-ECF066B06589}">
      <dgm:prSet/>
      <dgm:spPr>
        <a:xfrm rot="10800000">
          <a:off x="6170391" y="2066909"/>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3D1D9630-732C-4A90-A594-9A43DDAB44EE}">
      <dgm:prSet/>
      <dgm:spPr>
        <a:xfrm>
          <a:off x="6644759" y="207389"/>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a:latin typeface="Calibri"/>
              <a:ea typeface="+mn-ea"/>
              <a:cs typeface="+mn-cs"/>
            </a:rPr>
            <a:t>no dipendenti per un anno</a:t>
          </a:r>
        </a:p>
      </dgm:t>
    </dgm:pt>
    <dgm:pt modelId="{449F9F22-A542-432C-B066-00A2383FC927}" type="parTrans" cxnId="{65B50FAC-8D09-4823-B1FA-629FACDBE16A}">
      <dgm:prSet/>
      <dgm:spPr/>
      <dgm:t>
        <a:bodyPr/>
        <a:lstStyle/>
        <a:p>
          <a:endParaRPr lang="it-IT"/>
        </a:p>
      </dgm:t>
    </dgm:pt>
    <dgm:pt modelId="{BEF73DF2-6659-4781-9CDC-3B15F84373BB}" type="sibTrans" cxnId="{65B50FAC-8D09-4823-B1FA-629FACDBE16A}">
      <dgm:prSet/>
      <dgm:spPr>
        <a:xfrm rot="5400000">
          <a:off x="7267761" y="1266810"/>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6667DD92-8C83-425E-8174-F037BCEAA90E}">
      <dgm:prSet/>
      <dgm:spPr>
        <a:xfrm>
          <a:off x="4431044" y="1788614"/>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a:latin typeface="Calibri"/>
              <a:ea typeface="+mn-ea"/>
              <a:cs typeface="+mn-cs"/>
            </a:rPr>
            <a:t>ordine di bonifico validati da Milano</a:t>
          </a:r>
        </a:p>
      </dgm:t>
    </dgm:pt>
    <dgm:pt modelId="{A59AA789-5AC3-4C5D-8C97-EC1C7D11F570}" type="parTrans" cxnId="{D49C221E-F224-47C4-B0E7-83FDAF6586F9}">
      <dgm:prSet/>
      <dgm:spPr/>
      <dgm:t>
        <a:bodyPr/>
        <a:lstStyle/>
        <a:p>
          <a:endParaRPr lang="it-IT"/>
        </a:p>
      </dgm:t>
    </dgm:pt>
    <dgm:pt modelId="{56DC2551-532E-4765-BB4B-C9DEDCF008DC}" type="sibTrans" cxnId="{D49C221E-F224-47C4-B0E7-83FDAF6586F9}">
      <dgm:prSet/>
      <dgm:spPr>
        <a:xfrm rot="10800000">
          <a:off x="3956677" y="2066909"/>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4EC07200-8B6D-45C3-AA32-B7E5F42E1A1E}">
      <dgm:prSet/>
      <dgm:spPr>
        <a:xfrm>
          <a:off x="2217330" y="1788614"/>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a:latin typeface="Calibri"/>
              <a:ea typeface="+mn-ea"/>
              <a:cs typeface="+mn-cs"/>
            </a:rPr>
            <a:t>un solo dipendente dopo un anno</a:t>
          </a:r>
        </a:p>
      </dgm:t>
    </dgm:pt>
    <dgm:pt modelId="{51B7C111-1A49-4776-BED4-E4D58A7A2F1B}" type="parTrans" cxnId="{3ACA6C1F-2186-464F-AE72-3F8C1F510B0D}">
      <dgm:prSet/>
      <dgm:spPr/>
      <dgm:t>
        <a:bodyPr/>
        <a:lstStyle/>
        <a:p>
          <a:endParaRPr lang="it-IT"/>
        </a:p>
      </dgm:t>
    </dgm:pt>
    <dgm:pt modelId="{38B81710-0F02-452D-9B47-5FE81644256F}" type="sibTrans" cxnId="{3ACA6C1F-2186-464F-AE72-3F8C1F510B0D}">
      <dgm:prSet/>
      <dgm:spPr>
        <a:xfrm rot="10800000">
          <a:off x="1742963" y="2066909"/>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C61E0358-29D8-47EE-9308-9F2704D7C2FC}">
      <dgm:prSet/>
      <dgm:spPr>
        <a:xfrm>
          <a:off x="3616" y="1788614"/>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dirty="0">
              <a:latin typeface="Calibri"/>
              <a:ea typeface="+mn-ea"/>
              <a:cs typeface="+mn-cs"/>
            </a:rPr>
            <a:t>solo parziale oggetto dell'attività in lux</a:t>
          </a:r>
        </a:p>
      </dgm:t>
    </dgm:pt>
    <dgm:pt modelId="{C80BF6A7-A45C-47F6-81E0-E512CD57C051}" type="parTrans" cxnId="{8E652139-BA7B-47F6-B863-26F3CFF6976B}">
      <dgm:prSet/>
      <dgm:spPr/>
      <dgm:t>
        <a:bodyPr/>
        <a:lstStyle/>
        <a:p>
          <a:endParaRPr lang="it-IT"/>
        </a:p>
      </dgm:t>
    </dgm:pt>
    <dgm:pt modelId="{072F1A35-1B6C-48BB-93F1-B2BB933295BF}" type="sibTrans" cxnId="{8E652139-BA7B-47F6-B863-26F3CFF6976B}">
      <dgm:prSet/>
      <dgm:spPr>
        <a:xfrm rot="5400000">
          <a:off x="626618" y="2848034"/>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D772B727-575F-4E7A-BE4B-B3B5E315A7E6}">
      <dgm:prSet/>
      <dgm:spPr>
        <a:xfrm>
          <a:off x="3616" y="3369838"/>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a:latin typeface="Calibri"/>
              <a:ea typeface="+mn-ea"/>
              <a:cs typeface="+mn-cs"/>
            </a:rPr>
            <a:t>cambio del c.d.a. con la nomina del  domiciliatario quale consigliere</a:t>
          </a:r>
        </a:p>
      </dgm:t>
    </dgm:pt>
    <dgm:pt modelId="{249FDD2D-F574-4795-874E-6264C93D3242}" type="parTrans" cxnId="{C260E6F9-5715-46D6-8322-6D014452BA28}">
      <dgm:prSet/>
      <dgm:spPr/>
      <dgm:t>
        <a:bodyPr/>
        <a:lstStyle/>
        <a:p>
          <a:endParaRPr lang="it-IT"/>
        </a:p>
      </dgm:t>
    </dgm:pt>
    <dgm:pt modelId="{153AD33D-B15D-4387-8DE3-B51752296536}" type="sibTrans" cxnId="{C260E6F9-5715-46D6-8322-6D014452BA28}">
      <dgm:prSet/>
      <dgm:spPr>
        <a:xfrm>
          <a:off x="1723988" y="3648134"/>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0D35ED7D-445B-43BB-B3E9-5EF3B88EA264}">
      <dgm:prSet/>
      <dgm:spPr>
        <a:xfrm>
          <a:off x="4431044" y="3369838"/>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dirty="0">
              <a:latin typeface="Calibri"/>
              <a:ea typeface="+mn-ea"/>
              <a:cs typeface="+mn-cs"/>
            </a:rPr>
            <a:t>contratti firmati dai dirigenti italiani a Milano</a:t>
          </a:r>
        </a:p>
      </dgm:t>
    </dgm:pt>
    <dgm:pt modelId="{81850D05-F74B-474F-9DC1-3B1F88CE4B35}" type="parTrans" cxnId="{A3778480-6171-40DF-8B41-5F458BE6E0AE}">
      <dgm:prSet/>
      <dgm:spPr/>
      <dgm:t>
        <a:bodyPr/>
        <a:lstStyle/>
        <a:p>
          <a:endParaRPr lang="it-IT"/>
        </a:p>
      </dgm:t>
    </dgm:pt>
    <dgm:pt modelId="{9A5BE269-AAAF-4B15-A98D-64D2F840B7A9}" type="sibTrans" cxnId="{A3778480-6171-40DF-8B41-5F458BE6E0AE}">
      <dgm:prSet/>
      <dgm:spPr>
        <a:xfrm>
          <a:off x="6151417" y="3648134"/>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B018A668-33F3-4D6D-85E9-A50EE76965F9}">
      <dgm:prSet/>
      <dgm:spPr>
        <a:xfrm>
          <a:off x="2217330" y="3369838"/>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a:latin typeface="Calibri"/>
              <a:ea typeface="+mn-ea"/>
              <a:cs typeface="+mn-cs"/>
            </a:rPr>
            <a:t>nessun cda tenuto in lussemburgo</a:t>
          </a:r>
        </a:p>
      </dgm:t>
    </dgm:pt>
    <dgm:pt modelId="{0B34693B-B533-4B84-865A-573777148A2C}" type="parTrans" cxnId="{96ADBFB2-7F92-4800-8880-63B1976962AC}">
      <dgm:prSet/>
      <dgm:spPr/>
      <dgm:t>
        <a:bodyPr/>
        <a:lstStyle/>
        <a:p>
          <a:endParaRPr lang="it-IT"/>
        </a:p>
      </dgm:t>
    </dgm:pt>
    <dgm:pt modelId="{BB18F230-14BE-4690-9D8D-C1BCBB9260D3}" type="sibTrans" cxnId="{96ADBFB2-7F92-4800-8880-63B1976962AC}">
      <dgm:prSet/>
      <dgm:spPr>
        <a:xfrm>
          <a:off x="3937702" y="3648134"/>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091D5617-E66A-4148-9AF8-3E31AABDF783}">
      <dgm:prSet/>
      <dgm:spPr>
        <a:xfrm>
          <a:off x="3616" y="207389"/>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dirty="0">
              <a:latin typeface="Calibri"/>
              <a:ea typeface="+mn-ea"/>
              <a:cs typeface="+mn-cs"/>
            </a:rPr>
            <a:t>INDICI CHE HANNO CONSENTITO DI SOSTENERE L'ESTEROVESTIZIONE</a:t>
          </a:r>
        </a:p>
      </dgm:t>
    </dgm:pt>
    <dgm:pt modelId="{061ED26B-A625-4C20-9786-0B98639247A6}" type="parTrans" cxnId="{0FBE427E-55A4-4FDD-AD3A-F327503A881A}">
      <dgm:prSet/>
      <dgm:spPr/>
      <dgm:t>
        <a:bodyPr/>
        <a:lstStyle/>
        <a:p>
          <a:endParaRPr lang="it-IT"/>
        </a:p>
      </dgm:t>
    </dgm:pt>
    <dgm:pt modelId="{8ED85BA8-FB5C-4E41-AD1A-53E9BDBD59CC}" type="sibTrans" cxnId="{0FBE427E-55A4-4FDD-AD3A-F327503A881A}">
      <dgm:prSet/>
      <dgm:spPr>
        <a:xfrm>
          <a:off x="1723988" y="485685"/>
          <a:ext cx="335219" cy="392143"/>
        </a:xfrm>
        <a:prstGeom prst="rightArrow">
          <a:avLst>
            <a:gd name="adj1" fmla="val 60000"/>
            <a:gd name="adj2" fmla="val 50000"/>
          </a:avLst>
        </a:prstGeom>
        <a:scene3d>
          <a:camera prst="orthographicFront"/>
          <a:lightRig rig="flat" dir="t"/>
        </a:scene3d>
        <a:sp3d z="-80000" prstMaterial="plastic">
          <a:bevelT w="50800" h="50800"/>
          <a:bevelB w="25400" h="25400" prst="angle"/>
        </a:sp3d>
      </dgm:spPr>
      <dgm:t>
        <a:bodyPr/>
        <a:lstStyle/>
        <a:p>
          <a:endParaRPr lang="it-IT">
            <a:solidFill>
              <a:sysClr val="windowText" lastClr="000000">
                <a:hueOff val="0"/>
                <a:satOff val="0"/>
                <a:lumOff val="0"/>
                <a:alphaOff val="0"/>
              </a:sysClr>
            </a:solidFill>
            <a:latin typeface="Calibri"/>
            <a:ea typeface="+mn-ea"/>
            <a:cs typeface="+mn-cs"/>
          </a:endParaRPr>
        </a:p>
      </dgm:t>
    </dgm:pt>
    <dgm:pt modelId="{453B0C24-EF32-4F3A-88AD-F3F86103EF41}">
      <dgm:prSet/>
      <dgm:spPr>
        <a:xfrm>
          <a:off x="6644759" y="3369838"/>
          <a:ext cx="1581224" cy="948734"/>
        </a:xfrm>
        <a:prstGeom prst="roundRect">
          <a:avLst>
            <a:gd name="adj" fmla="val 10000"/>
          </a:avLst>
        </a:prstGeom>
        <a:scene3d>
          <a:camera prst="orthographicFront"/>
          <a:lightRig rig="flat" dir="t"/>
        </a:scene3d>
        <a:sp3d prstMaterial="plastic">
          <a:bevelT w="120900" h="88900"/>
          <a:bevelB w="88900" h="31750" prst="angle"/>
        </a:sp3d>
      </dgm:spPr>
      <dgm:t>
        <a:bodyPr/>
        <a:lstStyle/>
        <a:p>
          <a:r>
            <a:rPr lang="it-IT">
              <a:latin typeface="Calibri"/>
              <a:ea typeface="+mn-ea"/>
              <a:cs typeface="+mn-cs"/>
            </a:rPr>
            <a:t>rimpatrio della società e pagamento delle imposte </a:t>
          </a:r>
        </a:p>
      </dgm:t>
    </dgm:pt>
    <dgm:pt modelId="{D6D1CDB6-43EE-42A9-8426-B7D4F687B4A9}" type="parTrans" cxnId="{0AEB53A5-04E0-44D0-90A0-00BABB928DFA}">
      <dgm:prSet/>
      <dgm:spPr/>
      <dgm:t>
        <a:bodyPr/>
        <a:lstStyle/>
        <a:p>
          <a:endParaRPr lang="it-IT"/>
        </a:p>
      </dgm:t>
    </dgm:pt>
    <dgm:pt modelId="{A2A0B90A-F04B-42CC-B6E4-8082275E2765}" type="sibTrans" cxnId="{0AEB53A5-04E0-44D0-90A0-00BABB928DFA}">
      <dgm:prSet/>
      <dgm:spPr/>
      <dgm:t>
        <a:bodyPr/>
        <a:lstStyle/>
        <a:p>
          <a:endParaRPr lang="it-IT"/>
        </a:p>
      </dgm:t>
    </dgm:pt>
    <dgm:pt modelId="{D52A5CBD-CCC8-4978-B98E-CFE272BD4CED}">
      <dgm:prSet/>
      <dgm:spPr/>
      <dgm:t>
        <a:bodyPr/>
        <a:lstStyle/>
        <a:p>
          <a:r>
            <a:rPr lang="it-IT" dirty="0"/>
            <a:t>assenza/carenza di valide ragioni economiche</a:t>
          </a:r>
        </a:p>
      </dgm:t>
    </dgm:pt>
    <dgm:pt modelId="{74B14C42-C1F7-4A17-A8A5-82D80F97B860}" type="parTrans" cxnId="{368F3F30-FE2F-4863-BB79-C2D976AE6D9A}">
      <dgm:prSet/>
      <dgm:spPr/>
      <dgm:t>
        <a:bodyPr/>
        <a:lstStyle/>
        <a:p>
          <a:endParaRPr lang="it-IT"/>
        </a:p>
      </dgm:t>
    </dgm:pt>
    <dgm:pt modelId="{F0792D0F-29B3-4353-95C9-676C7A2112FB}" type="sibTrans" cxnId="{368F3F30-FE2F-4863-BB79-C2D976AE6D9A}">
      <dgm:prSet/>
      <dgm:spPr/>
      <dgm:t>
        <a:bodyPr/>
        <a:lstStyle/>
        <a:p>
          <a:endParaRPr lang="it-IT"/>
        </a:p>
      </dgm:t>
    </dgm:pt>
    <dgm:pt modelId="{83CC19CD-BE2C-4534-82E8-848D1E50CEFD}" type="pres">
      <dgm:prSet presAssocID="{3705F2E6-BB39-4AC4-AEB7-0F2590BAF451}" presName="diagram" presStyleCnt="0">
        <dgm:presLayoutVars>
          <dgm:dir/>
          <dgm:resizeHandles val="exact"/>
        </dgm:presLayoutVars>
      </dgm:prSet>
      <dgm:spPr/>
    </dgm:pt>
    <dgm:pt modelId="{F921FC2D-8541-48F6-8E19-CC5C3C23662E}" type="pres">
      <dgm:prSet presAssocID="{091D5617-E66A-4148-9AF8-3E31AABDF783}" presName="node" presStyleLbl="node1" presStyleIdx="0" presStyleCnt="12">
        <dgm:presLayoutVars>
          <dgm:bulletEnabled val="1"/>
        </dgm:presLayoutVars>
      </dgm:prSet>
      <dgm:spPr/>
    </dgm:pt>
    <dgm:pt modelId="{9E7D6675-7906-4278-93E2-44EDE024BEC3}" type="pres">
      <dgm:prSet presAssocID="{8ED85BA8-FB5C-4E41-AD1A-53E9BDBD59CC}" presName="sibTrans" presStyleLbl="sibTrans2D1" presStyleIdx="0" presStyleCnt="11"/>
      <dgm:spPr/>
    </dgm:pt>
    <dgm:pt modelId="{074EC864-15A8-490B-8424-B5F3B50E007C}" type="pres">
      <dgm:prSet presAssocID="{8ED85BA8-FB5C-4E41-AD1A-53E9BDBD59CC}" presName="connectorText" presStyleLbl="sibTrans2D1" presStyleIdx="0" presStyleCnt="11"/>
      <dgm:spPr/>
    </dgm:pt>
    <dgm:pt modelId="{C444B6F8-2C07-4ABB-8EFF-FDB1B33B9EEA}" type="pres">
      <dgm:prSet presAssocID="{154372CC-0095-47A5-BE02-16B9C72B599D}" presName="node" presStyleLbl="node1" presStyleIdx="1" presStyleCnt="12">
        <dgm:presLayoutVars>
          <dgm:bulletEnabled val="1"/>
        </dgm:presLayoutVars>
      </dgm:prSet>
      <dgm:spPr/>
    </dgm:pt>
    <dgm:pt modelId="{67429821-1994-4CE7-83D7-24FDED49A7E6}" type="pres">
      <dgm:prSet presAssocID="{2FFD6771-EAEA-4E68-9E97-147A6C871CCD}" presName="sibTrans" presStyleLbl="sibTrans2D1" presStyleIdx="1" presStyleCnt="11"/>
      <dgm:spPr/>
    </dgm:pt>
    <dgm:pt modelId="{3827B27E-14B9-4E58-BE1F-23FB6E800FAD}" type="pres">
      <dgm:prSet presAssocID="{2FFD6771-EAEA-4E68-9E97-147A6C871CCD}" presName="connectorText" presStyleLbl="sibTrans2D1" presStyleIdx="1" presStyleCnt="11"/>
      <dgm:spPr/>
    </dgm:pt>
    <dgm:pt modelId="{225A5FA2-2E37-4E88-9245-B38B1F81F4FB}" type="pres">
      <dgm:prSet presAssocID="{3D1D9630-732C-4A90-A594-9A43DDAB44EE}" presName="node" presStyleLbl="node1" presStyleIdx="2" presStyleCnt="12">
        <dgm:presLayoutVars>
          <dgm:bulletEnabled val="1"/>
        </dgm:presLayoutVars>
      </dgm:prSet>
      <dgm:spPr/>
    </dgm:pt>
    <dgm:pt modelId="{F36D45C2-4D9F-4422-83C8-CAE2E3E2A797}" type="pres">
      <dgm:prSet presAssocID="{BEF73DF2-6659-4781-9CDC-3B15F84373BB}" presName="sibTrans" presStyleLbl="sibTrans2D1" presStyleIdx="2" presStyleCnt="11"/>
      <dgm:spPr/>
    </dgm:pt>
    <dgm:pt modelId="{70A40271-8553-450D-9620-985DFC3EDC9B}" type="pres">
      <dgm:prSet presAssocID="{BEF73DF2-6659-4781-9CDC-3B15F84373BB}" presName="connectorText" presStyleLbl="sibTrans2D1" presStyleIdx="2" presStyleCnt="11"/>
      <dgm:spPr/>
    </dgm:pt>
    <dgm:pt modelId="{3CBD66BC-6F76-419D-8026-0BCB4EE81BB2}" type="pres">
      <dgm:prSet presAssocID="{B5118068-A071-4C58-BECB-F5F65072112B}" presName="node" presStyleLbl="node1" presStyleIdx="3" presStyleCnt="12">
        <dgm:presLayoutVars>
          <dgm:bulletEnabled val="1"/>
        </dgm:presLayoutVars>
      </dgm:prSet>
      <dgm:spPr/>
    </dgm:pt>
    <dgm:pt modelId="{C294A7D3-07ED-41AA-B126-61050A7F44B2}" type="pres">
      <dgm:prSet presAssocID="{D803B359-63DC-41C5-8591-B95586950A7B}" presName="sibTrans" presStyleLbl="sibTrans2D1" presStyleIdx="3" presStyleCnt="11"/>
      <dgm:spPr/>
    </dgm:pt>
    <dgm:pt modelId="{C2C6F0C8-6CAC-47E4-B946-F9C5FE0F5FDA}" type="pres">
      <dgm:prSet presAssocID="{D803B359-63DC-41C5-8591-B95586950A7B}" presName="connectorText" presStyleLbl="sibTrans2D1" presStyleIdx="3" presStyleCnt="11"/>
      <dgm:spPr/>
    </dgm:pt>
    <dgm:pt modelId="{7EEA3950-EC69-4C82-B4D4-1EF6A79F5782}" type="pres">
      <dgm:prSet presAssocID="{6667DD92-8C83-425E-8174-F037BCEAA90E}" presName="node" presStyleLbl="node1" presStyleIdx="4" presStyleCnt="12">
        <dgm:presLayoutVars>
          <dgm:bulletEnabled val="1"/>
        </dgm:presLayoutVars>
      </dgm:prSet>
      <dgm:spPr/>
    </dgm:pt>
    <dgm:pt modelId="{D5083096-3347-4DBE-8551-368D8D668953}" type="pres">
      <dgm:prSet presAssocID="{56DC2551-532E-4765-BB4B-C9DEDCF008DC}" presName="sibTrans" presStyleLbl="sibTrans2D1" presStyleIdx="4" presStyleCnt="11"/>
      <dgm:spPr/>
    </dgm:pt>
    <dgm:pt modelId="{DC4B30BE-DB4E-4BF3-BC58-5733DC9304EC}" type="pres">
      <dgm:prSet presAssocID="{56DC2551-532E-4765-BB4B-C9DEDCF008DC}" presName="connectorText" presStyleLbl="sibTrans2D1" presStyleIdx="4" presStyleCnt="11"/>
      <dgm:spPr/>
    </dgm:pt>
    <dgm:pt modelId="{DFF500CB-504B-48C9-9867-E8BC9343B4FD}" type="pres">
      <dgm:prSet presAssocID="{4EC07200-8B6D-45C3-AA32-B7E5F42E1A1E}" presName="node" presStyleLbl="node1" presStyleIdx="5" presStyleCnt="12">
        <dgm:presLayoutVars>
          <dgm:bulletEnabled val="1"/>
        </dgm:presLayoutVars>
      </dgm:prSet>
      <dgm:spPr/>
    </dgm:pt>
    <dgm:pt modelId="{F4825940-0851-485B-9E0C-DAE6451FAA5B}" type="pres">
      <dgm:prSet presAssocID="{38B81710-0F02-452D-9B47-5FE81644256F}" presName="sibTrans" presStyleLbl="sibTrans2D1" presStyleIdx="5" presStyleCnt="11"/>
      <dgm:spPr/>
    </dgm:pt>
    <dgm:pt modelId="{533CC3A8-3CD6-46E9-8118-2217B5CE3220}" type="pres">
      <dgm:prSet presAssocID="{38B81710-0F02-452D-9B47-5FE81644256F}" presName="connectorText" presStyleLbl="sibTrans2D1" presStyleIdx="5" presStyleCnt="11"/>
      <dgm:spPr/>
    </dgm:pt>
    <dgm:pt modelId="{9C2FFB40-5FFB-44E0-9E3A-16DFC9A45F93}" type="pres">
      <dgm:prSet presAssocID="{C61E0358-29D8-47EE-9308-9F2704D7C2FC}" presName="node" presStyleLbl="node1" presStyleIdx="6" presStyleCnt="12">
        <dgm:presLayoutVars>
          <dgm:bulletEnabled val="1"/>
        </dgm:presLayoutVars>
      </dgm:prSet>
      <dgm:spPr/>
    </dgm:pt>
    <dgm:pt modelId="{41AD92A8-0A61-459A-9D2C-41AFCC136343}" type="pres">
      <dgm:prSet presAssocID="{072F1A35-1B6C-48BB-93F1-B2BB933295BF}" presName="sibTrans" presStyleLbl="sibTrans2D1" presStyleIdx="6" presStyleCnt="11"/>
      <dgm:spPr/>
    </dgm:pt>
    <dgm:pt modelId="{CF6E895F-EE6D-48F6-B6FD-9124541987C7}" type="pres">
      <dgm:prSet presAssocID="{072F1A35-1B6C-48BB-93F1-B2BB933295BF}" presName="connectorText" presStyleLbl="sibTrans2D1" presStyleIdx="6" presStyleCnt="11"/>
      <dgm:spPr/>
    </dgm:pt>
    <dgm:pt modelId="{1D27C9C6-3998-4D06-969C-7A5025D03098}" type="pres">
      <dgm:prSet presAssocID="{D772B727-575F-4E7A-BE4B-B3B5E315A7E6}" presName="node" presStyleLbl="node1" presStyleIdx="7" presStyleCnt="12">
        <dgm:presLayoutVars>
          <dgm:bulletEnabled val="1"/>
        </dgm:presLayoutVars>
      </dgm:prSet>
      <dgm:spPr/>
    </dgm:pt>
    <dgm:pt modelId="{B5869364-6E04-4B1A-A4FD-DEE2870B1E67}" type="pres">
      <dgm:prSet presAssocID="{153AD33D-B15D-4387-8DE3-B51752296536}" presName="sibTrans" presStyleLbl="sibTrans2D1" presStyleIdx="7" presStyleCnt="11"/>
      <dgm:spPr/>
    </dgm:pt>
    <dgm:pt modelId="{70D5B118-EA3F-49E1-9FE2-4D922511C34F}" type="pres">
      <dgm:prSet presAssocID="{153AD33D-B15D-4387-8DE3-B51752296536}" presName="connectorText" presStyleLbl="sibTrans2D1" presStyleIdx="7" presStyleCnt="11"/>
      <dgm:spPr/>
    </dgm:pt>
    <dgm:pt modelId="{50B762E3-24FB-43B0-9289-3042275F40C5}" type="pres">
      <dgm:prSet presAssocID="{B018A668-33F3-4D6D-85E9-A50EE76965F9}" presName="node" presStyleLbl="node1" presStyleIdx="8" presStyleCnt="12">
        <dgm:presLayoutVars>
          <dgm:bulletEnabled val="1"/>
        </dgm:presLayoutVars>
      </dgm:prSet>
      <dgm:spPr/>
    </dgm:pt>
    <dgm:pt modelId="{6C8DA82F-1141-4113-B196-D04B2A422D98}" type="pres">
      <dgm:prSet presAssocID="{BB18F230-14BE-4690-9D8D-C1BCBB9260D3}" presName="sibTrans" presStyleLbl="sibTrans2D1" presStyleIdx="8" presStyleCnt="11"/>
      <dgm:spPr/>
    </dgm:pt>
    <dgm:pt modelId="{6D2B5E5F-C06B-4B96-8697-E1AD3F23AB4D}" type="pres">
      <dgm:prSet presAssocID="{BB18F230-14BE-4690-9D8D-C1BCBB9260D3}" presName="connectorText" presStyleLbl="sibTrans2D1" presStyleIdx="8" presStyleCnt="11"/>
      <dgm:spPr/>
    </dgm:pt>
    <dgm:pt modelId="{AF18A139-84E2-4861-9272-CA3E694E1B18}" type="pres">
      <dgm:prSet presAssocID="{0D35ED7D-445B-43BB-B3E9-5EF3B88EA264}" presName="node" presStyleLbl="node1" presStyleIdx="9" presStyleCnt="12">
        <dgm:presLayoutVars>
          <dgm:bulletEnabled val="1"/>
        </dgm:presLayoutVars>
      </dgm:prSet>
      <dgm:spPr/>
    </dgm:pt>
    <dgm:pt modelId="{577E8374-BC90-41B7-8AF1-B2D35515B983}" type="pres">
      <dgm:prSet presAssocID="{9A5BE269-AAAF-4B15-A98D-64D2F840B7A9}" presName="sibTrans" presStyleLbl="sibTrans2D1" presStyleIdx="9" presStyleCnt="11"/>
      <dgm:spPr/>
    </dgm:pt>
    <dgm:pt modelId="{40BDC9FC-1540-45D9-99AA-6B2325CF30B0}" type="pres">
      <dgm:prSet presAssocID="{9A5BE269-AAAF-4B15-A98D-64D2F840B7A9}" presName="connectorText" presStyleLbl="sibTrans2D1" presStyleIdx="9" presStyleCnt="11"/>
      <dgm:spPr/>
    </dgm:pt>
    <dgm:pt modelId="{FD84D20F-1953-4991-9EB2-790C1FA7E039}" type="pres">
      <dgm:prSet presAssocID="{453B0C24-EF32-4F3A-88AD-F3F86103EF41}" presName="node" presStyleLbl="node1" presStyleIdx="10" presStyleCnt="12">
        <dgm:presLayoutVars>
          <dgm:bulletEnabled val="1"/>
        </dgm:presLayoutVars>
      </dgm:prSet>
      <dgm:spPr/>
    </dgm:pt>
    <dgm:pt modelId="{B5F1C4A1-9C55-41AA-B9F4-6D0A1E6EE075}" type="pres">
      <dgm:prSet presAssocID="{A2A0B90A-F04B-42CC-B6E4-8082275E2765}" presName="sibTrans" presStyleLbl="sibTrans2D1" presStyleIdx="10" presStyleCnt="11"/>
      <dgm:spPr/>
    </dgm:pt>
    <dgm:pt modelId="{EB5C1532-D13D-4A18-92A7-1B0160E39C87}" type="pres">
      <dgm:prSet presAssocID="{A2A0B90A-F04B-42CC-B6E4-8082275E2765}" presName="connectorText" presStyleLbl="sibTrans2D1" presStyleIdx="10" presStyleCnt="11"/>
      <dgm:spPr/>
    </dgm:pt>
    <dgm:pt modelId="{07030256-FDA8-4B42-83DB-40D5604C32BE}" type="pres">
      <dgm:prSet presAssocID="{D52A5CBD-CCC8-4978-B98E-CFE272BD4CED}" presName="node" presStyleLbl="node1" presStyleIdx="11" presStyleCnt="12">
        <dgm:presLayoutVars>
          <dgm:bulletEnabled val="1"/>
        </dgm:presLayoutVars>
      </dgm:prSet>
      <dgm:spPr/>
    </dgm:pt>
  </dgm:ptLst>
  <dgm:cxnLst>
    <dgm:cxn modelId="{5BF29201-56EE-415A-9BAA-60DA39491321}" type="presOf" srcId="{153AD33D-B15D-4387-8DE3-B51752296536}" destId="{B5869364-6E04-4B1A-A4FD-DEE2870B1E67}" srcOrd="0" destOrd="0" presId="urn:microsoft.com/office/officeart/2005/8/layout/process5"/>
    <dgm:cxn modelId="{00415004-C161-4A8D-ABD9-5354B438C0AB}" type="presOf" srcId="{D803B359-63DC-41C5-8591-B95586950A7B}" destId="{C294A7D3-07ED-41AA-B126-61050A7F44B2}" srcOrd="0" destOrd="0" presId="urn:microsoft.com/office/officeart/2005/8/layout/process5"/>
    <dgm:cxn modelId="{A059A205-D401-4E88-A0E2-E494C5C4D2A2}" type="presOf" srcId="{091D5617-E66A-4148-9AF8-3E31AABDF783}" destId="{F921FC2D-8541-48F6-8E19-CC5C3C23662E}" srcOrd="0" destOrd="0" presId="urn:microsoft.com/office/officeart/2005/8/layout/process5"/>
    <dgm:cxn modelId="{63CA9E0C-F402-43F7-888E-CD5A86B2681C}" type="presOf" srcId="{38B81710-0F02-452D-9B47-5FE81644256F}" destId="{F4825940-0851-485B-9E0C-DAE6451FAA5B}" srcOrd="0" destOrd="0" presId="urn:microsoft.com/office/officeart/2005/8/layout/process5"/>
    <dgm:cxn modelId="{12A94D16-3A53-497A-990A-CA36CBE2DE24}" type="presOf" srcId="{153AD33D-B15D-4387-8DE3-B51752296536}" destId="{70D5B118-EA3F-49E1-9FE2-4D922511C34F}" srcOrd="1" destOrd="0" presId="urn:microsoft.com/office/officeart/2005/8/layout/process5"/>
    <dgm:cxn modelId="{D49C221E-F224-47C4-B0E7-83FDAF6586F9}" srcId="{3705F2E6-BB39-4AC4-AEB7-0F2590BAF451}" destId="{6667DD92-8C83-425E-8174-F037BCEAA90E}" srcOrd="4" destOrd="0" parTransId="{A59AA789-5AC3-4C5D-8C97-EC1C7D11F570}" sibTransId="{56DC2551-532E-4765-BB4B-C9DEDCF008DC}"/>
    <dgm:cxn modelId="{3ACA6C1F-2186-464F-AE72-3F8C1F510B0D}" srcId="{3705F2E6-BB39-4AC4-AEB7-0F2590BAF451}" destId="{4EC07200-8B6D-45C3-AA32-B7E5F42E1A1E}" srcOrd="5" destOrd="0" parTransId="{51B7C111-1A49-4776-BED4-E4D58A7A2F1B}" sibTransId="{38B81710-0F02-452D-9B47-5FE81644256F}"/>
    <dgm:cxn modelId="{368F3F30-FE2F-4863-BB79-C2D976AE6D9A}" srcId="{3705F2E6-BB39-4AC4-AEB7-0F2590BAF451}" destId="{D52A5CBD-CCC8-4978-B98E-CFE272BD4CED}" srcOrd="11" destOrd="0" parTransId="{74B14C42-C1F7-4A17-A8A5-82D80F97B860}" sibTransId="{F0792D0F-29B3-4353-95C9-676C7A2112FB}"/>
    <dgm:cxn modelId="{8E652139-BA7B-47F6-B863-26F3CFF6976B}" srcId="{3705F2E6-BB39-4AC4-AEB7-0F2590BAF451}" destId="{C61E0358-29D8-47EE-9308-9F2704D7C2FC}" srcOrd="6" destOrd="0" parTransId="{C80BF6A7-A45C-47F6-81E0-E512CD57C051}" sibTransId="{072F1A35-1B6C-48BB-93F1-B2BB933295BF}"/>
    <dgm:cxn modelId="{2C64A73B-B806-40D0-8BEC-4D41125856F4}" type="presOf" srcId="{072F1A35-1B6C-48BB-93F1-B2BB933295BF}" destId="{41AD92A8-0A61-459A-9D2C-41AFCC136343}" srcOrd="0" destOrd="0" presId="urn:microsoft.com/office/officeart/2005/8/layout/process5"/>
    <dgm:cxn modelId="{CBE3453C-B776-47D9-AE8A-28958C8C7651}" type="presOf" srcId="{B5118068-A071-4C58-BECB-F5F65072112B}" destId="{3CBD66BC-6F76-419D-8026-0BCB4EE81BB2}" srcOrd="0" destOrd="0" presId="urn:microsoft.com/office/officeart/2005/8/layout/process5"/>
    <dgm:cxn modelId="{2D0BF444-0096-4E5B-8167-5FCBF0A25648}" type="presOf" srcId="{D803B359-63DC-41C5-8591-B95586950A7B}" destId="{C2C6F0C8-6CAC-47E4-B946-F9C5FE0F5FDA}" srcOrd="1" destOrd="0" presId="urn:microsoft.com/office/officeart/2005/8/layout/process5"/>
    <dgm:cxn modelId="{16692765-5F8B-445A-8AB5-4DD5D148B278}" type="presOf" srcId="{9A5BE269-AAAF-4B15-A98D-64D2F840B7A9}" destId="{40BDC9FC-1540-45D9-99AA-6B2325CF30B0}" srcOrd="1" destOrd="0" presId="urn:microsoft.com/office/officeart/2005/8/layout/process5"/>
    <dgm:cxn modelId="{34F15768-4F85-4671-B733-3CEF0F21D77D}" type="presOf" srcId="{6667DD92-8C83-425E-8174-F037BCEAA90E}" destId="{7EEA3950-EC69-4C82-B4D4-1EF6A79F5782}" srcOrd="0" destOrd="0" presId="urn:microsoft.com/office/officeart/2005/8/layout/process5"/>
    <dgm:cxn modelId="{BD7E026B-9E06-492A-91CE-AF0965D4F79F}" srcId="{3705F2E6-BB39-4AC4-AEB7-0F2590BAF451}" destId="{154372CC-0095-47A5-BE02-16B9C72B599D}" srcOrd="1" destOrd="0" parTransId="{DF31A325-21AB-4D74-A6B1-37CECEE94F22}" sibTransId="{2FFD6771-EAEA-4E68-9E97-147A6C871CCD}"/>
    <dgm:cxn modelId="{AB5A734B-5E54-4651-AEDE-6924849DFCB2}" type="presOf" srcId="{3D1D9630-732C-4A90-A594-9A43DDAB44EE}" destId="{225A5FA2-2E37-4E88-9245-B38B1F81F4FB}" srcOrd="0" destOrd="0" presId="urn:microsoft.com/office/officeart/2005/8/layout/process5"/>
    <dgm:cxn modelId="{2E13BF53-1362-45EC-A472-527AA7614879}" type="presOf" srcId="{2FFD6771-EAEA-4E68-9E97-147A6C871CCD}" destId="{67429821-1994-4CE7-83D7-24FDED49A7E6}" srcOrd="0" destOrd="0" presId="urn:microsoft.com/office/officeart/2005/8/layout/process5"/>
    <dgm:cxn modelId="{44F20256-8CF4-498E-BBDB-D36C39034F62}" type="presOf" srcId="{BEF73DF2-6659-4781-9CDC-3B15F84373BB}" destId="{F36D45C2-4D9F-4422-83C8-CAE2E3E2A797}" srcOrd="0" destOrd="0" presId="urn:microsoft.com/office/officeart/2005/8/layout/process5"/>
    <dgm:cxn modelId="{BB20B578-3855-4FAF-A7FA-577CDF23FCED}" type="presOf" srcId="{8ED85BA8-FB5C-4E41-AD1A-53E9BDBD59CC}" destId="{074EC864-15A8-490B-8424-B5F3B50E007C}" srcOrd="1" destOrd="0" presId="urn:microsoft.com/office/officeart/2005/8/layout/process5"/>
    <dgm:cxn modelId="{E1B8E479-85A4-472B-953A-C7927734375C}" type="presOf" srcId="{C61E0358-29D8-47EE-9308-9F2704D7C2FC}" destId="{9C2FFB40-5FFB-44E0-9E3A-16DFC9A45F93}" srcOrd="0" destOrd="0" presId="urn:microsoft.com/office/officeart/2005/8/layout/process5"/>
    <dgm:cxn modelId="{0FBE427E-55A4-4FDD-AD3A-F327503A881A}" srcId="{3705F2E6-BB39-4AC4-AEB7-0F2590BAF451}" destId="{091D5617-E66A-4148-9AF8-3E31AABDF783}" srcOrd="0" destOrd="0" parTransId="{061ED26B-A625-4C20-9786-0B98639247A6}" sibTransId="{8ED85BA8-FB5C-4E41-AD1A-53E9BDBD59CC}"/>
    <dgm:cxn modelId="{A3778480-6171-40DF-8B41-5F458BE6E0AE}" srcId="{3705F2E6-BB39-4AC4-AEB7-0F2590BAF451}" destId="{0D35ED7D-445B-43BB-B3E9-5EF3B88EA264}" srcOrd="9" destOrd="0" parTransId="{81850D05-F74B-474F-9DC1-3B1F88CE4B35}" sibTransId="{9A5BE269-AAAF-4B15-A98D-64D2F840B7A9}"/>
    <dgm:cxn modelId="{692BC780-038D-40E8-BFB3-5A6E942EBDC5}" type="presOf" srcId="{BEF73DF2-6659-4781-9CDC-3B15F84373BB}" destId="{70A40271-8553-450D-9620-985DFC3EDC9B}" srcOrd="1" destOrd="0" presId="urn:microsoft.com/office/officeart/2005/8/layout/process5"/>
    <dgm:cxn modelId="{50D93885-AAB5-494F-8A59-1C936F6C07A0}" type="presOf" srcId="{A2A0B90A-F04B-42CC-B6E4-8082275E2765}" destId="{EB5C1532-D13D-4A18-92A7-1B0160E39C87}" srcOrd="1" destOrd="0" presId="urn:microsoft.com/office/officeart/2005/8/layout/process5"/>
    <dgm:cxn modelId="{232F9F85-2520-4921-82BA-7A7ED167775E}" type="presOf" srcId="{BB18F230-14BE-4690-9D8D-C1BCBB9260D3}" destId="{6C8DA82F-1141-4113-B196-D04B2A422D98}" srcOrd="0" destOrd="0" presId="urn:microsoft.com/office/officeart/2005/8/layout/process5"/>
    <dgm:cxn modelId="{F9C9C08C-7E71-41E4-A514-F319B66DCD55}" type="presOf" srcId="{3705F2E6-BB39-4AC4-AEB7-0F2590BAF451}" destId="{83CC19CD-BE2C-4534-82E8-848D1E50CEFD}" srcOrd="0" destOrd="0" presId="urn:microsoft.com/office/officeart/2005/8/layout/process5"/>
    <dgm:cxn modelId="{8EA6F195-BB0B-4324-A8CD-AD77DD9960FF}" type="presOf" srcId="{4EC07200-8B6D-45C3-AA32-B7E5F42E1A1E}" destId="{DFF500CB-504B-48C9-9867-E8BC9343B4FD}" srcOrd="0" destOrd="0" presId="urn:microsoft.com/office/officeart/2005/8/layout/process5"/>
    <dgm:cxn modelId="{98D6879A-D73A-497B-AF57-EBA9916347FA}" type="presOf" srcId="{8ED85BA8-FB5C-4E41-AD1A-53E9BDBD59CC}" destId="{9E7D6675-7906-4278-93E2-44EDE024BEC3}" srcOrd="0" destOrd="0" presId="urn:microsoft.com/office/officeart/2005/8/layout/process5"/>
    <dgm:cxn modelId="{6D6CCB9E-E214-46BA-A164-ECF066B06589}" srcId="{3705F2E6-BB39-4AC4-AEB7-0F2590BAF451}" destId="{B5118068-A071-4C58-BECB-F5F65072112B}" srcOrd="3" destOrd="0" parTransId="{93F442D6-AEB4-49CF-9A7E-89659752541F}" sibTransId="{D803B359-63DC-41C5-8591-B95586950A7B}"/>
    <dgm:cxn modelId="{422640A4-3A8A-4468-A898-5C988C9C10A7}" type="presOf" srcId="{BB18F230-14BE-4690-9D8D-C1BCBB9260D3}" destId="{6D2B5E5F-C06B-4B96-8697-E1AD3F23AB4D}" srcOrd="1" destOrd="0" presId="urn:microsoft.com/office/officeart/2005/8/layout/process5"/>
    <dgm:cxn modelId="{0AEB53A5-04E0-44D0-90A0-00BABB928DFA}" srcId="{3705F2E6-BB39-4AC4-AEB7-0F2590BAF451}" destId="{453B0C24-EF32-4F3A-88AD-F3F86103EF41}" srcOrd="10" destOrd="0" parTransId="{D6D1CDB6-43EE-42A9-8426-B7D4F687B4A9}" sibTransId="{A2A0B90A-F04B-42CC-B6E4-8082275E2765}"/>
    <dgm:cxn modelId="{C68A27A6-8045-46FA-B906-EE5938139D40}" type="presOf" srcId="{D772B727-575F-4E7A-BE4B-B3B5E315A7E6}" destId="{1D27C9C6-3998-4D06-969C-7A5025D03098}" srcOrd="0" destOrd="0" presId="urn:microsoft.com/office/officeart/2005/8/layout/process5"/>
    <dgm:cxn modelId="{65B50FAC-8D09-4823-B1FA-629FACDBE16A}" srcId="{3705F2E6-BB39-4AC4-AEB7-0F2590BAF451}" destId="{3D1D9630-732C-4A90-A594-9A43DDAB44EE}" srcOrd="2" destOrd="0" parTransId="{449F9F22-A542-432C-B066-00A2383FC927}" sibTransId="{BEF73DF2-6659-4781-9CDC-3B15F84373BB}"/>
    <dgm:cxn modelId="{843496B2-617E-4194-82F5-73448771752B}" type="presOf" srcId="{B018A668-33F3-4D6D-85E9-A50EE76965F9}" destId="{50B762E3-24FB-43B0-9289-3042275F40C5}" srcOrd="0" destOrd="0" presId="urn:microsoft.com/office/officeart/2005/8/layout/process5"/>
    <dgm:cxn modelId="{96ADBFB2-7F92-4800-8880-63B1976962AC}" srcId="{3705F2E6-BB39-4AC4-AEB7-0F2590BAF451}" destId="{B018A668-33F3-4D6D-85E9-A50EE76965F9}" srcOrd="8" destOrd="0" parTransId="{0B34693B-B533-4B84-865A-573777148A2C}" sibTransId="{BB18F230-14BE-4690-9D8D-C1BCBB9260D3}"/>
    <dgm:cxn modelId="{4028D0B9-42F5-4806-AED1-007C10D9E71B}" type="presOf" srcId="{0D35ED7D-445B-43BB-B3E9-5EF3B88EA264}" destId="{AF18A139-84E2-4861-9272-CA3E694E1B18}" srcOrd="0" destOrd="0" presId="urn:microsoft.com/office/officeart/2005/8/layout/process5"/>
    <dgm:cxn modelId="{4998E8BB-17B1-4A24-90A8-1F9449B425B4}" type="presOf" srcId="{154372CC-0095-47A5-BE02-16B9C72B599D}" destId="{C444B6F8-2C07-4ABB-8EFF-FDB1B33B9EEA}" srcOrd="0" destOrd="0" presId="urn:microsoft.com/office/officeart/2005/8/layout/process5"/>
    <dgm:cxn modelId="{BC8091CF-9A38-4C61-821A-08F06E62739E}" type="presOf" srcId="{D52A5CBD-CCC8-4978-B98E-CFE272BD4CED}" destId="{07030256-FDA8-4B42-83DB-40D5604C32BE}" srcOrd="0" destOrd="0" presId="urn:microsoft.com/office/officeart/2005/8/layout/process5"/>
    <dgm:cxn modelId="{9B77C3D2-BD4D-412D-B621-450305A682E6}" type="presOf" srcId="{56DC2551-532E-4765-BB4B-C9DEDCF008DC}" destId="{DC4B30BE-DB4E-4BF3-BC58-5733DC9304EC}" srcOrd="1" destOrd="0" presId="urn:microsoft.com/office/officeart/2005/8/layout/process5"/>
    <dgm:cxn modelId="{939468DE-AE96-4CAD-9289-B91A7033763D}" type="presOf" srcId="{2FFD6771-EAEA-4E68-9E97-147A6C871CCD}" destId="{3827B27E-14B9-4E58-BE1F-23FB6E800FAD}" srcOrd="1" destOrd="0" presId="urn:microsoft.com/office/officeart/2005/8/layout/process5"/>
    <dgm:cxn modelId="{3DC701E2-E650-49C4-8E2C-8E7456455ABA}" type="presOf" srcId="{38B81710-0F02-452D-9B47-5FE81644256F}" destId="{533CC3A8-3CD6-46E9-8118-2217B5CE3220}" srcOrd="1" destOrd="0" presId="urn:microsoft.com/office/officeart/2005/8/layout/process5"/>
    <dgm:cxn modelId="{3235C4E6-9907-4B53-AD57-F5AC60B70800}" type="presOf" srcId="{453B0C24-EF32-4F3A-88AD-F3F86103EF41}" destId="{FD84D20F-1953-4991-9EB2-790C1FA7E039}" srcOrd="0" destOrd="0" presId="urn:microsoft.com/office/officeart/2005/8/layout/process5"/>
    <dgm:cxn modelId="{7378FAEB-57DC-4057-8390-EAEAFC9892C4}" type="presOf" srcId="{A2A0B90A-F04B-42CC-B6E4-8082275E2765}" destId="{B5F1C4A1-9C55-41AA-B9F4-6D0A1E6EE075}" srcOrd="0" destOrd="0" presId="urn:microsoft.com/office/officeart/2005/8/layout/process5"/>
    <dgm:cxn modelId="{EA3D11F2-7103-489F-8D4D-D1BC3062CBB9}" type="presOf" srcId="{072F1A35-1B6C-48BB-93F1-B2BB933295BF}" destId="{CF6E895F-EE6D-48F6-B6FD-9124541987C7}" srcOrd="1" destOrd="0" presId="urn:microsoft.com/office/officeart/2005/8/layout/process5"/>
    <dgm:cxn modelId="{5F88D5F4-875A-4214-BB32-E5137F97C27E}" type="presOf" srcId="{56DC2551-532E-4765-BB4B-C9DEDCF008DC}" destId="{D5083096-3347-4DBE-8551-368D8D668953}" srcOrd="0" destOrd="0" presId="urn:microsoft.com/office/officeart/2005/8/layout/process5"/>
    <dgm:cxn modelId="{B2ED45F5-FF3C-4C42-952B-98F0449C7154}" type="presOf" srcId="{9A5BE269-AAAF-4B15-A98D-64D2F840B7A9}" destId="{577E8374-BC90-41B7-8AF1-B2D35515B983}" srcOrd="0" destOrd="0" presId="urn:microsoft.com/office/officeart/2005/8/layout/process5"/>
    <dgm:cxn modelId="{C260E6F9-5715-46D6-8322-6D014452BA28}" srcId="{3705F2E6-BB39-4AC4-AEB7-0F2590BAF451}" destId="{D772B727-575F-4E7A-BE4B-B3B5E315A7E6}" srcOrd="7" destOrd="0" parTransId="{249FDD2D-F574-4795-874E-6264C93D3242}" sibTransId="{153AD33D-B15D-4387-8DE3-B51752296536}"/>
    <dgm:cxn modelId="{F29B6332-6564-4271-A630-7D512A01B7B1}" type="presParOf" srcId="{83CC19CD-BE2C-4534-82E8-848D1E50CEFD}" destId="{F921FC2D-8541-48F6-8E19-CC5C3C23662E}" srcOrd="0" destOrd="0" presId="urn:microsoft.com/office/officeart/2005/8/layout/process5"/>
    <dgm:cxn modelId="{B71927AA-4E42-4967-B35D-39C425698AC6}" type="presParOf" srcId="{83CC19CD-BE2C-4534-82E8-848D1E50CEFD}" destId="{9E7D6675-7906-4278-93E2-44EDE024BEC3}" srcOrd="1" destOrd="0" presId="urn:microsoft.com/office/officeart/2005/8/layout/process5"/>
    <dgm:cxn modelId="{2D38C282-D5D2-43A7-B44D-BD8C5B6B344D}" type="presParOf" srcId="{9E7D6675-7906-4278-93E2-44EDE024BEC3}" destId="{074EC864-15A8-490B-8424-B5F3B50E007C}" srcOrd="0" destOrd="0" presId="urn:microsoft.com/office/officeart/2005/8/layout/process5"/>
    <dgm:cxn modelId="{B9241114-14B1-49CB-B57B-5AAFFD8B10BD}" type="presParOf" srcId="{83CC19CD-BE2C-4534-82E8-848D1E50CEFD}" destId="{C444B6F8-2C07-4ABB-8EFF-FDB1B33B9EEA}" srcOrd="2" destOrd="0" presId="urn:microsoft.com/office/officeart/2005/8/layout/process5"/>
    <dgm:cxn modelId="{95146122-46E0-4B18-89E6-A348B4D1A61A}" type="presParOf" srcId="{83CC19CD-BE2C-4534-82E8-848D1E50CEFD}" destId="{67429821-1994-4CE7-83D7-24FDED49A7E6}" srcOrd="3" destOrd="0" presId="urn:microsoft.com/office/officeart/2005/8/layout/process5"/>
    <dgm:cxn modelId="{2D8DC4B7-188D-4AF0-AC89-EB260EFD2F27}" type="presParOf" srcId="{67429821-1994-4CE7-83D7-24FDED49A7E6}" destId="{3827B27E-14B9-4E58-BE1F-23FB6E800FAD}" srcOrd="0" destOrd="0" presId="urn:microsoft.com/office/officeart/2005/8/layout/process5"/>
    <dgm:cxn modelId="{A22F6A50-2CCE-4529-8BEF-D7ADF7FB5B5A}" type="presParOf" srcId="{83CC19CD-BE2C-4534-82E8-848D1E50CEFD}" destId="{225A5FA2-2E37-4E88-9245-B38B1F81F4FB}" srcOrd="4" destOrd="0" presId="urn:microsoft.com/office/officeart/2005/8/layout/process5"/>
    <dgm:cxn modelId="{951170B2-392F-4A66-8485-33AEDE584E6D}" type="presParOf" srcId="{83CC19CD-BE2C-4534-82E8-848D1E50CEFD}" destId="{F36D45C2-4D9F-4422-83C8-CAE2E3E2A797}" srcOrd="5" destOrd="0" presId="urn:microsoft.com/office/officeart/2005/8/layout/process5"/>
    <dgm:cxn modelId="{AF232540-8898-4125-91AB-1A36F9803B00}" type="presParOf" srcId="{F36D45C2-4D9F-4422-83C8-CAE2E3E2A797}" destId="{70A40271-8553-450D-9620-985DFC3EDC9B}" srcOrd="0" destOrd="0" presId="urn:microsoft.com/office/officeart/2005/8/layout/process5"/>
    <dgm:cxn modelId="{E23E5C21-A3B9-4FAD-95BD-71E024C5C45E}" type="presParOf" srcId="{83CC19CD-BE2C-4534-82E8-848D1E50CEFD}" destId="{3CBD66BC-6F76-419D-8026-0BCB4EE81BB2}" srcOrd="6" destOrd="0" presId="urn:microsoft.com/office/officeart/2005/8/layout/process5"/>
    <dgm:cxn modelId="{F1ABD884-39F7-47B1-802E-92A4B7C44CBB}" type="presParOf" srcId="{83CC19CD-BE2C-4534-82E8-848D1E50CEFD}" destId="{C294A7D3-07ED-41AA-B126-61050A7F44B2}" srcOrd="7" destOrd="0" presId="urn:microsoft.com/office/officeart/2005/8/layout/process5"/>
    <dgm:cxn modelId="{FD58A3F8-A3A4-4A84-AFBC-D5F9429650E1}" type="presParOf" srcId="{C294A7D3-07ED-41AA-B126-61050A7F44B2}" destId="{C2C6F0C8-6CAC-47E4-B946-F9C5FE0F5FDA}" srcOrd="0" destOrd="0" presId="urn:microsoft.com/office/officeart/2005/8/layout/process5"/>
    <dgm:cxn modelId="{81C238A8-0E68-4A26-AE17-FFE644D764D6}" type="presParOf" srcId="{83CC19CD-BE2C-4534-82E8-848D1E50CEFD}" destId="{7EEA3950-EC69-4C82-B4D4-1EF6A79F5782}" srcOrd="8" destOrd="0" presId="urn:microsoft.com/office/officeart/2005/8/layout/process5"/>
    <dgm:cxn modelId="{44562AD1-8B8B-49EF-8ADE-8C9458C082C2}" type="presParOf" srcId="{83CC19CD-BE2C-4534-82E8-848D1E50CEFD}" destId="{D5083096-3347-4DBE-8551-368D8D668953}" srcOrd="9" destOrd="0" presId="urn:microsoft.com/office/officeart/2005/8/layout/process5"/>
    <dgm:cxn modelId="{8EE5A63B-1EA8-431E-8DFB-842390E6F40C}" type="presParOf" srcId="{D5083096-3347-4DBE-8551-368D8D668953}" destId="{DC4B30BE-DB4E-4BF3-BC58-5733DC9304EC}" srcOrd="0" destOrd="0" presId="urn:microsoft.com/office/officeart/2005/8/layout/process5"/>
    <dgm:cxn modelId="{FA3F14FC-B818-4F1D-BB9E-2B408B378C81}" type="presParOf" srcId="{83CC19CD-BE2C-4534-82E8-848D1E50CEFD}" destId="{DFF500CB-504B-48C9-9867-E8BC9343B4FD}" srcOrd="10" destOrd="0" presId="urn:microsoft.com/office/officeart/2005/8/layout/process5"/>
    <dgm:cxn modelId="{245043D3-EDCA-432F-8C11-0EBD0411115E}" type="presParOf" srcId="{83CC19CD-BE2C-4534-82E8-848D1E50CEFD}" destId="{F4825940-0851-485B-9E0C-DAE6451FAA5B}" srcOrd="11" destOrd="0" presId="urn:microsoft.com/office/officeart/2005/8/layout/process5"/>
    <dgm:cxn modelId="{F60C660E-9AF8-490E-8B5A-5F189979B745}" type="presParOf" srcId="{F4825940-0851-485B-9E0C-DAE6451FAA5B}" destId="{533CC3A8-3CD6-46E9-8118-2217B5CE3220}" srcOrd="0" destOrd="0" presId="urn:microsoft.com/office/officeart/2005/8/layout/process5"/>
    <dgm:cxn modelId="{19AA0B1E-C528-4911-AD26-EBD36F644ADF}" type="presParOf" srcId="{83CC19CD-BE2C-4534-82E8-848D1E50CEFD}" destId="{9C2FFB40-5FFB-44E0-9E3A-16DFC9A45F93}" srcOrd="12" destOrd="0" presId="urn:microsoft.com/office/officeart/2005/8/layout/process5"/>
    <dgm:cxn modelId="{70B362FE-5C8C-4FF5-A4B9-51975E5B34F7}" type="presParOf" srcId="{83CC19CD-BE2C-4534-82E8-848D1E50CEFD}" destId="{41AD92A8-0A61-459A-9D2C-41AFCC136343}" srcOrd="13" destOrd="0" presId="urn:microsoft.com/office/officeart/2005/8/layout/process5"/>
    <dgm:cxn modelId="{BFA021B7-AA2C-4869-9B0C-94899DF27F50}" type="presParOf" srcId="{41AD92A8-0A61-459A-9D2C-41AFCC136343}" destId="{CF6E895F-EE6D-48F6-B6FD-9124541987C7}" srcOrd="0" destOrd="0" presId="urn:microsoft.com/office/officeart/2005/8/layout/process5"/>
    <dgm:cxn modelId="{3BA2ADF5-783D-4D4C-B400-92660E5AF560}" type="presParOf" srcId="{83CC19CD-BE2C-4534-82E8-848D1E50CEFD}" destId="{1D27C9C6-3998-4D06-969C-7A5025D03098}" srcOrd="14" destOrd="0" presId="urn:microsoft.com/office/officeart/2005/8/layout/process5"/>
    <dgm:cxn modelId="{79B96D8B-446F-49F1-959E-89BAE27AE3A4}" type="presParOf" srcId="{83CC19CD-BE2C-4534-82E8-848D1E50CEFD}" destId="{B5869364-6E04-4B1A-A4FD-DEE2870B1E67}" srcOrd="15" destOrd="0" presId="urn:microsoft.com/office/officeart/2005/8/layout/process5"/>
    <dgm:cxn modelId="{29B46842-7BF7-4D21-ADE3-7E77168930CD}" type="presParOf" srcId="{B5869364-6E04-4B1A-A4FD-DEE2870B1E67}" destId="{70D5B118-EA3F-49E1-9FE2-4D922511C34F}" srcOrd="0" destOrd="0" presId="urn:microsoft.com/office/officeart/2005/8/layout/process5"/>
    <dgm:cxn modelId="{0F017DFD-6EAB-42B4-B643-C56B1677F0A0}" type="presParOf" srcId="{83CC19CD-BE2C-4534-82E8-848D1E50CEFD}" destId="{50B762E3-24FB-43B0-9289-3042275F40C5}" srcOrd="16" destOrd="0" presId="urn:microsoft.com/office/officeart/2005/8/layout/process5"/>
    <dgm:cxn modelId="{23134786-08DB-46DE-A5CE-1D0C7EC1676D}" type="presParOf" srcId="{83CC19CD-BE2C-4534-82E8-848D1E50CEFD}" destId="{6C8DA82F-1141-4113-B196-D04B2A422D98}" srcOrd="17" destOrd="0" presId="urn:microsoft.com/office/officeart/2005/8/layout/process5"/>
    <dgm:cxn modelId="{726B32BA-819B-4A5C-9A01-242549B67247}" type="presParOf" srcId="{6C8DA82F-1141-4113-B196-D04B2A422D98}" destId="{6D2B5E5F-C06B-4B96-8697-E1AD3F23AB4D}" srcOrd="0" destOrd="0" presId="urn:microsoft.com/office/officeart/2005/8/layout/process5"/>
    <dgm:cxn modelId="{DC50453C-8E5F-49C2-8F58-339643589CD6}" type="presParOf" srcId="{83CC19CD-BE2C-4534-82E8-848D1E50CEFD}" destId="{AF18A139-84E2-4861-9272-CA3E694E1B18}" srcOrd="18" destOrd="0" presId="urn:microsoft.com/office/officeart/2005/8/layout/process5"/>
    <dgm:cxn modelId="{AC0522C6-1EB8-4BF5-A33B-E9314D0BCCD5}" type="presParOf" srcId="{83CC19CD-BE2C-4534-82E8-848D1E50CEFD}" destId="{577E8374-BC90-41B7-8AF1-B2D35515B983}" srcOrd="19" destOrd="0" presId="urn:microsoft.com/office/officeart/2005/8/layout/process5"/>
    <dgm:cxn modelId="{3A22178A-7381-4CC0-95D7-20F72D0F3823}" type="presParOf" srcId="{577E8374-BC90-41B7-8AF1-B2D35515B983}" destId="{40BDC9FC-1540-45D9-99AA-6B2325CF30B0}" srcOrd="0" destOrd="0" presId="urn:microsoft.com/office/officeart/2005/8/layout/process5"/>
    <dgm:cxn modelId="{C309C401-5873-4789-8C11-E432080ABB2F}" type="presParOf" srcId="{83CC19CD-BE2C-4534-82E8-848D1E50CEFD}" destId="{FD84D20F-1953-4991-9EB2-790C1FA7E039}" srcOrd="20" destOrd="0" presId="urn:microsoft.com/office/officeart/2005/8/layout/process5"/>
    <dgm:cxn modelId="{2EE8C559-9A85-4F8A-9133-2C05D7840FD6}" type="presParOf" srcId="{83CC19CD-BE2C-4534-82E8-848D1E50CEFD}" destId="{B5F1C4A1-9C55-41AA-B9F4-6D0A1E6EE075}" srcOrd="21" destOrd="0" presId="urn:microsoft.com/office/officeart/2005/8/layout/process5"/>
    <dgm:cxn modelId="{A20B6333-2D0B-41EC-9EBE-197B1145F01C}" type="presParOf" srcId="{B5F1C4A1-9C55-41AA-B9F4-6D0A1E6EE075}" destId="{EB5C1532-D13D-4A18-92A7-1B0160E39C87}" srcOrd="0" destOrd="0" presId="urn:microsoft.com/office/officeart/2005/8/layout/process5"/>
    <dgm:cxn modelId="{28065A96-98B1-48B0-8622-819F768488B9}" type="presParOf" srcId="{83CC19CD-BE2C-4534-82E8-848D1E50CEFD}" destId="{07030256-FDA8-4B42-83DB-40D5604C32BE}" srcOrd="2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664A15E-7B98-47D2-BD4B-E7859251ADB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it-IT"/>
        </a:p>
      </dgm:t>
    </dgm:pt>
    <dgm:pt modelId="{593B4ECE-B37F-4213-9CA2-8C2C23D05156}">
      <dgm:prSet phldrT="[Testo]"/>
      <dgm:spPr/>
      <dgm:t>
        <a:bodyPr/>
        <a:lstStyle/>
        <a:p>
          <a:r>
            <a:rPr lang="it-IT" dirty="0"/>
            <a:t>IMPOSTE</a:t>
          </a:r>
        </a:p>
      </dgm:t>
    </dgm:pt>
    <dgm:pt modelId="{0109C1D8-228C-4F87-A247-88D356D4482F}" type="parTrans" cxnId="{137886F7-30A3-451D-8090-AFF018BCA87D}">
      <dgm:prSet/>
      <dgm:spPr/>
      <dgm:t>
        <a:bodyPr/>
        <a:lstStyle/>
        <a:p>
          <a:endParaRPr lang="it-IT"/>
        </a:p>
      </dgm:t>
    </dgm:pt>
    <dgm:pt modelId="{16832B71-25C1-4420-A69B-2E30EC789117}" type="sibTrans" cxnId="{137886F7-30A3-451D-8090-AFF018BCA87D}">
      <dgm:prSet/>
      <dgm:spPr/>
      <dgm:t>
        <a:bodyPr/>
        <a:lstStyle/>
        <a:p>
          <a:endParaRPr lang="it-IT"/>
        </a:p>
      </dgm:t>
    </dgm:pt>
    <dgm:pt modelId="{7F78F5AF-1282-4357-8FB9-EE54DECD0AEF}">
      <dgm:prSet phldrT="[Testo]"/>
      <dgm:spPr/>
      <dgm:t>
        <a:bodyPr/>
        <a:lstStyle/>
        <a:p>
          <a:r>
            <a:rPr lang="it-IT" dirty="0"/>
            <a:t>Calcolo delle imposte italiane sul reddito estero</a:t>
          </a:r>
        </a:p>
      </dgm:t>
    </dgm:pt>
    <dgm:pt modelId="{D14197F8-38D6-47D0-A698-1B65CBB22254}" type="parTrans" cxnId="{FC271926-CACF-46E2-8F16-BC5C97477051}">
      <dgm:prSet/>
      <dgm:spPr/>
      <dgm:t>
        <a:bodyPr/>
        <a:lstStyle/>
        <a:p>
          <a:endParaRPr lang="it-IT"/>
        </a:p>
      </dgm:t>
    </dgm:pt>
    <dgm:pt modelId="{0D5FA34E-CA25-455A-B6EB-C1544D692E02}" type="sibTrans" cxnId="{FC271926-CACF-46E2-8F16-BC5C97477051}">
      <dgm:prSet/>
      <dgm:spPr/>
      <dgm:t>
        <a:bodyPr/>
        <a:lstStyle/>
        <a:p>
          <a:endParaRPr lang="it-IT"/>
        </a:p>
      </dgm:t>
    </dgm:pt>
    <dgm:pt modelId="{E4DEEC3B-D22D-4C3E-9164-8F4FF6898AE8}">
      <dgm:prSet phldrT="[Testo]"/>
      <dgm:spPr/>
      <dgm:t>
        <a:bodyPr/>
        <a:lstStyle/>
        <a:p>
          <a:r>
            <a:rPr lang="it-IT" dirty="0"/>
            <a:t>SANZIONI</a:t>
          </a:r>
        </a:p>
      </dgm:t>
    </dgm:pt>
    <dgm:pt modelId="{31D7CD76-E459-420A-B768-436F7CD93780}" type="parTrans" cxnId="{388BF772-777E-44A0-8B6B-4A1C7D1BF9BF}">
      <dgm:prSet/>
      <dgm:spPr/>
      <dgm:t>
        <a:bodyPr/>
        <a:lstStyle/>
        <a:p>
          <a:endParaRPr lang="it-IT"/>
        </a:p>
      </dgm:t>
    </dgm:pt>
    <dgm:pt modelId="{98BEDE62-569B-4BC9-BCA9-BE4DF4DB3563}" type="sibTrans" cxnId="{388BF772-777E-44A0-8B6B-4A1C7D1BF9BF}">
      <dgm:prSet/>
      <dgm:spPr/>
      <dgm:t>
        <a:bodyPr/>
        <a:lstStyle/>
        <a:p>
          <a:endParaRPr lang="it-IT"/>
        </a:p>
      </dgm:t>
    </dgm:pt>
    <dgm:pt modelId="{4EF97A69-1855-400D-BBD7-B16023CEC2FD}">
      <dgm:prSet phldrT="[Testo]"/>
      <dgm:spPr/>
      <dgm:t>
        <a:bodyPr/>
        <a:lstStyle/>
        <a:p>
          <a:r>
            <a:rPr lang="it-IT" dirty="0"/>
            <a:t>Amministrative </a:t>
          </a:r>
        </a:p>
      </dgm:t>
    </dgm:pt>
    <dgm:pt modelId="{934680E3-60A3-4817-BD49-EA78A5638038}" type="parTrans" cxnId="{A7E4FC89-C53A-4ED2-9CB2-CA5D04AD756B}">
      <dgm:prSet/>
      <dgm:spPr/>
      <dgm:t>
        <a:bodyPr/>
        <a:lstStyle/>
        <a:p>
          <a:endParaRPr lang="it-IT"/>
        </a:p>
      </dgm:t>
    </dgm:pt>
    <dgm:pt modelId="{7B861617-BA0B-4BEA-BE32-4C9B4F12C03F}" type="sibTrans" cxnId="{A7E4FC89-C53A-4ED2-9CB2-CA5D04AD756B}">
      <dgm:prSet/>
      <dgm:spPr/>
      <dgm:t>
        <a:bodyPr/>
        <a:lstStyle/>
        <a:p>
          <a:endParaRPr lang="it-IT"/>
        </a:p>
      </dgm:t>
    </dgm:pt>
    <dgm:pt modelId="{E69752A0-1A05-4551-9012-B5EE6E0E7662}">
      <dgm:prSet phldrT="[Testo]"/>
      <dgm:spPr/>
      <dgm:t>
        <a:bodyPr/>
        <a:lstStyle/>
        <a:p>
          <a:r>
            <a:rPr lang="it-IT" dirty="0"/>
            <a:t>Penali anche a carico degli amministratori</a:t>
          </a:r>
        </a:p>
      </dgm:t>
    </dgm:pt>
    <dgm:pt modelId="{3A2129AB-AE75-4484-BC3C-BCA9B2903ABC}" type="parTrans" cxnId="{AA09DD45-5131-427B-BC9D-5B9F7990574B}">
      <dgm:prSet/>
      <dgm:spPr/>
      <dgm:t>
        <a:bodyPr/>
        <a:lstStyle/>
        <a:p>
          <a:endParaRPr lang="it-IT"/>
        </a:p>
      </dgm:t>
    </dgm:pt>
    <dgm:pt modelId="{3FCD7242-9BEF-4072-A155-4FFA09989DBC}" type="sibTrans" cxnId="{AA09DD45-5131-427B-BC9D-5B9F7990574B}">
      <dgm:prSet/>
      <dgm:spPr/>
      <dgm:t>
        <a:bodyPr/>
        <a:lstStyle/>
        <a:p>
          <a:endParaRPr lang="it-IT"/>
        </a:p>
      </dgm:t>
    </dgm:pt>
    <dgm:pt modelId="{4CE2830E-9212-4178-AB28-03A3559532F1}">
      <dgm:prSet phldrT="[Testo]" custT="1"/>
      <dgm:spPr/>
      <dgm:t>
        <a:bodyPr/>
        <a:lstStyle/>
        <a:p>
          <a:r>
            <a:rPr lang="it-IT" sz="1400" dirty="0"/>
            <a:t>DOPPIA TAX</a:t>
          </a:r>
        </a:p>
      </dgm:t>
    </dgm:pt>
    <dgm:pt modelId="{6400418D-0176-4D9F-997C-DC92F7F7F178}" type="parTrans" cxnId="{9BB28896-3791-42A1-8234-A8FD46823684}">
      <dgm:prSet/>
      <dgm:spPr/>
      <dgm:t>
        <a:bodyPr/>
        <a:lstStyle/>
        <a:p>
          <a:endParaRPr lang="it-IT"/>
        </a:p>
      </dgm:t>
    </dgm:pt>
    <dgm:pt modelId="{F26920E9-5220-4045-A4DE-06B78489E267}" type="sibTrans" cxnId="{9BB28896-3791-42A1-8234-A8FD46823684}">
      <dgm:prSet/>
      <dgm:spPr/>
      <dgm:t>
        <a:bodyPr/>
        <a:lstStyle/>
        <a:p>
          <a:endParaRPr lang="it-IT"/>
        </a:p>
      </dgm:t>
    </dgm:pt>
    <dgm:pt modelId="{A59C8516-5940-41C6-A40B-265C63578667}">
      <dgm:prSet phldrT="[Testo]"/>
      <dgm:spPr/>
      <dgm:t>
        <a:bodyPr/>
        <a:lstStyle/>
        <a:p>
          <a:r>
            <a:rPr lang="it-IT" dirty="0"/>
            <a:t>La riqualificazione in </a:t>
          </a:r>
          <a:r>
            <a:rPr lang="it-IT" dirty="0" err="1"/>
            <a:t>Esterovestita</a:t>
          </a:r>
          <a:r>
            <a:rPr lang="it-IT" dirty="0"/>
            <a:t> non consente il recupero delle imposte estere come se fosse una </a:t>
          </a:r>
          <a:r>
            <a:rPr lang="it-IT" dirty="0" err="1"/>
            <a:t>branch</a:t>
          </a:r>
          <a:endParaRPr lang="it-IT" dirty="0"/>
        </a:p>
      </dgm:t>
    </dgm:pt>
    <dgm:pt modelId="{9E7403E2-CFBD-43C6-84BF-105D93C2B75B}" type="parTrans" cxnId="{16D30107-444F-4EB9-ADD3-87DFBC2B9120}">
      <dgm:prSet/>
      <dgm:spPr/>
      <dgm:t>
        <a:bodyPr/>
        <a:lstStyle/>
        <a:p>
          <a:endParaRPr lang="it-IT"/>
        </a:p>
      </dgm:t>
    </dgm:pt>
    <dgm:pt modelId="{40D8F5DB-961B-4DD9-BADA-AD031BB04191}" type="sibTrans" cxnId="{16D30107-444F-4EB9-ADD3-87DFBC2B9120}">
      <dgm:prSet/>
      <dgm:spPr/>
      <dgm:t>
        <a:bodyPr/>
        <a:lstStyle/>
        <a:p>
          <a:endParaRPr lang="it-IT"/>
        </a:p>
      </dgm:t>
    </dgm:pt>
    <dgm:pt modelId="{AD281B78-014B-455C-B86C-DBFB82E4B500}">
      <dgm:prSet phldrT="[Testo]"/>
      <dgm:spPr/>
      <dgm:t>
        <a:bodyPr/>
        <a:lstStyle/>
        <a:p>
          <a:r>
            <a:rPr lang="it-IT" dirty="0"/>
            <a:t>Problematiche convenzionali </a:t>
          </a:r>
        </a:p>
      </dgm:t>
    </dgm:pt>
    <dgm:pt modelId="{72C32901-A707-4BA9-83F2-19C872B86B7E}" type="sibTrans" cxnId="{D7F15552-96E2-4520-BFA5-96A85CF2CA4C}">
      <dgm:prSet/>
      <dgm:spPr/>
      <dgm:t>
        <a:bodyPr/>
        <a:lstStyle/>
        <a:p>
          <a:endParaRPr lang="it-IT"/>
        </a:p>
      </dgm:t>
    </dgm:pt>
    <dgm:pt modelId="{DAF49F0D-0522-45E0-A879-AD4DDDB494C1}" type="parTrans" cxnId="{D7F15552-96E2-4520-BFA5-96A85CF2CA4C}">
      <dgm:prSet/>
      <dgm:spPr/>
      <dgm:t>
        <a:bodyPr/>
        <a:lstStyle/>
        <a:p>
          <a:endParaRPr lang="it-IT"/>
        </a:p>
      </dgm:t>
    </dgm:pt>
    <dgm:pt modelId="{58ED0763-1E57-45D4-B4F6-BD42E19E72BA}" type="pres">
      <dgm:prSet presAssocID="{9664A15E-7B98-47D2-BD4B-E7859251ADB5}" presName="linearFlow" presStyleCnt="0">
        <dgm:presLayoutVars>
          <dgm:dir/>
          <dgm:animLvl val="lvl"/>
          <dgm:resizeHandles val="exact"/>
        </dgm:presLayoutVars>
      </dgm:prSet>
      <dgm:spPr/>
    </dgm:pt>
    <dgm:pt modelId="{07DC94C4-F5DF-4482-8D38-85D059841EFE}" type="pres">
      <dgm:prSet presAssocID="{593B4ECE-B37F-4213-9CA2-8C2C23D05156}" presName="composite" presStyleCnt="0"/>
      <dgm:spPr/>
    </dgm:pt>
    <dgm:pt modelId="{DDFEBBF6-A9CE-4FED-839A-92521A73791A}" type="pres">
      <dgm:prSet presAssocID="{593B4ECE-B37F-4213-9CA2-8C2C23D05156}" presName="parentText" presStyleLbl="alignNode1" presStyleIdx="0" presStyleCnt="3">
        <dgm:presLayoutVars>
          <dgm:chMax val="1"/>
          <dgm:bulletEnabled val="1"/>
        </dgm:presLayoutVars>
      </dgm:prSet>
      <dgm:spPr/>
    </dgm:pt>
    <dgm:pt modelId="{4FA73EAE-0D25-499B-A36E-EC352752AF7B}" type="pres">
      <dgm:prSet presAssocID="{593B4ECE-B37F-4213-9CA2-8C2C23D05156}" presName="descendantText" presStyleLbl="alignAcc1" presStyleIdx="0" presStyleCnt="3">
        <dgm:presLayoutVars>
          <dgm:bulletEnabled val="1"/>
        </dgm:presLayoutVars>
      </dgm:prSet>
      <dgm:spPr/>
    </dgm:pt>
    <dgm:pt modelId="{986A5C7A-C5A2-4071-AAD0-60772150D7F6}" type="pres">
      <dgm:prSet presAssocID="{16832B71-25C1-4420-A69B-2E30EC789117}" presName="sp" presStyleCnt="0"/>
      <dgm:spPr/>
    </dgm:pt>
    <dgm:pt modelId="{BC2A694F-41A7-48C2-A51F-B7C52242BA97}" type="pres">
      <dgm:prSet presAssocID="{E4DEEC3B-D22D-4C3E-9164-8F4FF6898AE8}" presName="composite" presStyleCnt="0"/>
      <dgm:spPr/>
    </dgm:pt>
    <dgm:pt modelId="{ED4E21BC-4EA0-46B2-BFE6-241A4E47F705}" type="pres">
      <dgm:prSet presAssocID="{E4DEEC3B-D22D-4C3E-9164-8F4FF6898AE8}" presName="parentText" presStyleLbl="alignNode1" presStyleIdx="1" presStyleCnt="3">
        <dgm:presLayoutVars>
          <dgm:chMax val="1"/>
          <dgm:bulletEnabled val="1"/>
        </dgm:presLayoutVars>
      </dgm:prSet>
      <dgm:spPr/>
    </dgm:pt>
    <dgm:pt modelId="{116B4FD0-7F49-4EEF-A397-F83D7AA9C7D2}" type="pres">
      <dgm:prSet presAssocID="{E4DEEC3B-D22D-4C3E-9164-8F4FF6898AE8}" presName="descendantText" presStyleLbl="alignAcc1" presStyleIdx="1" presStyleCnt="3">
        <dgm:presLayoutVars>
          <dgm:bulletEnabled val="1"/>
        </dgm:presLayoutVars>
      </dgm:prSet>
      <dgm:spPr/>
    </dgm:pt>
    <dgm:pt modelId="{7EDF6806-EA6A-45A4-96AA-DFA1E8AAF145}" type="pres">
      <dgm:prSet presAssocID="{98BEDE62-569B-4BC9-BCA9-BE4DF4DB3563}" presName="sp" presStyleCnt="0"/>
      <dgm:spPr/>
    </dgm:pt>
    <dgm:pt modelId="{9D179046-BF45-4369-8F33-C5CAE8E89C18}" type="pres">
      <dgm:prSet presAssocID="{4CE2830E-9212-4178-AB28-03A3559532F1}" presName="composite" presStyleCnt="0"/>
      <dgm:spPr/>
    </dgm:pt>
    <dgm:pt modelId="{922B5627-CE0D-44DF-9FEA-F8EF4ADA1C6D}" type="pres">
      <dgm:prSet presAssocID="{4CE2830E-9212-4178-AB28-03A3559532F1}" presName="parentText" presStyleLbl="alignNode1" presStyleIdx="2" presStyleCnt="3">
        <dgm:presLayoutVars>
          <dgm:chMax val="1"/>
          <dgm:bulletEnabled val="1"/>
        </dgm:presLayoutVars>
      </dgm:prSet>
      <dgm:spPr/>
    </dgm:pt>
    <dgm:pt modelId="{4B5B2CEA-62C8-4AE7-A1CD-9AF303F59608}" type="pres">
      <dgm:prSet presAssocID="{4CE2830E-9212-4178-AB28-03A3559532F1}" presName="descendantText" presStyleLbl="alignAcc1" presStyleIdx="2" presStyleCnt="3">
        <dgm:presLayoutVars>
          <dgm:bulletEnabled val="1"/>
        </dgm:presLayoutVars>
      </dgm:prSet>
      <dgm:spPr/>
    </dgm:pt>
  </dgm:ptLst>
  <dgm:cxnLst>
    <dgm:cxn modelId="{16D30107-444F-4EB9-ADD3-87DFBC2B9120}" srcId="{4CE2830E-9212-4178-AB28-03A3559532F1}" destId="{A59C8516-5940-41C6-A40B-265C63578667}" srcOrd="0" destOrd="0" parTransId="{9E7403E2-CFBD-43C6-84BF-105D93C2B75B}" sibTransId="{40D8F5DB-961B-4DD9-BADA-AD031BB04191}"/>
    <dgm:cxn modelId="{53992B1A-FDE8-4AFC-BF74-B655E6431216}" type="presOf" srcId="{E4DEEC3B-D22D-4C3E-9164-8F4FF6898AE8}" destId="{ED4E21BC-4EA0-46B2-BFE6-241A4E47F705}" srcOrd="0" destOrd="0" presId="urn:microsoft.com/office/officeart/2005/8/layout/chevron2"/>
    <dgm:cxn modelId="{4FBBB61C-2FDF-44F3-B833-BC9D445D2DF5}" type="presOf" srcId="{4CE2830E-9212-4178-AB28-03A3559532F1}" destId="{922B5627-CE0D-44DF-9FEA-F8EF4ADA1C6D}" srcOrd="0" destOrd="0" presId="urn:microsoft.com/office/officeart/2005/8/layout/chevron2"/>
    <dgm:cxn modelId="{3784AB1E-E283-41A4-A08F-8E4AAA5F5B40}" type="presOf" srcId="{AD281B78-014B-455C-B86C-DBFB82E4B500}" destId="{4B5B2CEA-62C8-4AE7-A1CD-9AF303F59608}" srcOrd="0" destOrd="1" presId="urn:microsoft.com/office/officeart/2005/8/layout/chevron2"/>
    <dgm:cxn modelId="{FC271926-CACF-46E2-8F16-BC5C97477051}" srcId="{593B4ECE-B37F-4213-9CA2-8C2C23D05156}" destId="{7F78F5AF-1282-4357-8FB9-EE54DECD0AEF}" srcOrd="0" destOrd="0" parTransId="{D14197F8-38D6-47D0-A698-1B65CBB22254}" sibTransId="{0D5FA34E-CA25-455A-B6EB-C1544D692E02}"/>
    <dgm:cxn modelId="{AA09DD45-5131-427B-BC9D-5B9F7990574B}" srcId="{E4DEEC3B-D22D-4C3E-9164-8F4FF6898AE8}" destId="{E69752A0-1A05-4551-9012-B5EE6E0E7662}" srcOrd="1" destOrd="0" parTransId="{3A2129AB-AE75-4484-BC3C-BCA9B2903ABC}" sibTransId="{3FCD7242-9BEF-4072-A155-4FFA09989DBC}"/>
    <dgm:cxn modelId="{D7F15552-96E2-4520-BFA5-96A85CF2CA4C}" srcId="{4CE2830E-9212-4178-AB28-03A3559532F1}" destId="{AD281B78-014B-455C-B86C-DBFB82E4B500}" srcOrd="1" destOrd="0" parTransId="{DAF49F0D-0522-45E0-A879-AD4DDDB494C1}" sibTransId="{72C32901-A707-4BA9-83F2-19C872B86B7E}"/>
    <dgm:cxn modelId="{388BF772-777E-44A0-8B6B-4A1C7D1BF9BF}" srcId="{9664A15E-7B98-47D2-BD4B-E7859251ADB5}" destId="{E4DEEC3B-D22D-4C3E-9164-8F4FF6898AE8}" srcOrd="1" destOrd="0" parTransId="{31D7CD76-E459-420A-B768-436F7CD93780}" sibTransId="{98BEDE62-569B-4BC9-BCA9-BE4DF4DB3563}"/>
    <dgm:cxn modelId="{A7E4FC89-C53A-4ED2-9CB2-CA5D04AD756B}" srcId="{E4DEEC3B-D22D-4C3E-9164-8F4FF6898AE8}" destId="{4EF97A69-1855-400D-BBD7-B16023CEC2FD}" srcOrd="0" destOrd="0" parTransId="{934680E3-60A3-4817-BD49-EA78A5638038}" sibTransId="{7B861617-BA0B-4BEA-BE32-4C9B4F12C03F}"/>
    <dgm:cxn modelId="{9BB28896-3791-42A1-8234-A8FD46823684}" srcId="{9664A15E-7B98-47D2-BD4B-E7859251ADB5}" destId="{4CE2830E-9212-4178-AB28-03A3559532F1}" srcOrd="2" destOrd="0" parTransId="{6400418D-0176-4D9F-997C-DC92F7F7F178}" sibTransId="{F26920E9-5220-4045-A4DE-06B78489E267}"/>
    <dgm:cxn modelId="{DB5E5BA7-0AC3-41E8-9279-75C1493CCE84}" type="presOf" srcId="{A59C8516-5940-41C6-A40B-265C63578667}" destId="{4B5B2CEA-62C8-4AE7-A1CD-9AF303F59608}" srcOrd="0" destOrd="0" presId="urn:microsoft.com/office/officeart/2005/8/layout/chevron2"/>
    <dgm:cxn modelId="{18AD38C2-E86B-45B9-BFEC-3C70B8308F4D}" type="presOf" srcId="{9664A15E-7B98-47D2-BD4B-E7859251ADB5}" destId="{58ED0763-1E57-45D4-B4F6-BD42E19E72BA}" srcOrd="0" destOrd="0" presId="urn:microsoft.com/office/officeart/2005/8/layout/chevron2"/>
    <dgm:cxn modelId="{07900ACC-84FF-471A-B543-3F58686184B9}" type="presOf" srcId="{7F78F5AF-1282-4357-8FB9-EE54DECD0AEF}" destId="{4FA73EAE-0D25-499B-A36E-EC352752AF7B}" srcOrd="0" destOrd="0" presId="urn:microsoft.com/office/officeart/2005/8/layout/chevron2"/>
    <dgm:cxn modelId="{F36002DC-F9FA-4A5A-A931-E48AB5B0B725}" type="presOf" srcId="{593B4ECE-B37F-4213-9CA2-8C2C23D05156}" destId="{DDFEBBF6-A9CE-4FED-839A-92521A73791A}" srcOrd="0" destOrd="0" presId="urn:microsoft.com/office/officeart/2005/8/layout/chevron2"/>
    <dgm:cxn modelId="{A4F93CEA-6169-4C7C-BBBC-5A7EBCF1D88F}" type="presOf" srcId="{E69752A0-1A05-4551-9012-B5EE6E0E7662}" destId="{116B4FD0-7F49-4EEF-A397-F83D7AA9C7D2}" srcOrd="0" destOrd="1" presId="urn:microsoft.com/office/officeart/2005/8/layout/chevron2"/>
    <dgm:cxn modelId="{137886F7-30A3-451D-8090-AFF018BCA87D}" srcId="{9664A15E-7B98-47D2-BD4B-E7859251ADB5}" destId="{593B4ECE-B37F-4213-9CA2-8C2C23D05156}" srcOrd="0" destOrd="0" parTransId="{0109C1D8-228C-4F87-A247-88D356D4482F}" sibTransId="{16832B71-25C1-4420-A69B-2E30EC789117}"/>
    <dgm:cxn modelId="{C31BAAFE-1BE8-4AE2-B1FC-095C2CD3002E}" type="presOf" srcId="{4EF97A69-1855-400D-BBD7-B16023CEC2FD}" destId="{116B4FD0-7F49-4EEF-A397-F83D7AA9C7D2}" srcOrd="0" destOrd="0" presId="urn:microsoft.com/office/officeart/2005/8/layout/chevron2"/>
    <dgm:cxn modelId="{811A70D9-8A02-4391-BB6D-5C39DE0D9A82}" type="presParOf" srcId="{58ED0763-1E57-45D4-B4F6-BD42E19E72BA}" destId="{07DC94C4-F5DF-4482-8D38-85D059841EFE}" srcOrd="0" destOrd="0" presId="urn:microsoft.com/office/officeart/2005/8/layout/chevron2"/>
    <dgm:cxn modelId="{D6DC9FF7-2307-4927-9CBE-A4011507AF69}" type="presParOf" srcId="{07DC94C4-F5DF-4482-8D38-85D059841EFE}" destId="{DDFEBBF6-A9CE-4FED-839A-92521A73791A}" srcOrd="0" destOrd="0" presId="urn:microsoft.com/office/officeart/2005/8/layout/chevron2"/>
    <dgm:cxn modelId="{475DCF36-1C8F-462C-99D7-B8D220EF02FC}" type="presParOf" srcId="{07DC94C4-F5DF-4482-8D38-85D059841EFE}" destId="{4FA73EAE-0D25-499B-A36E-EC352752AF7B}" srcOrd="1" destOrd="0" presId="urn:microsoft.com/office/officeart/2005/8/layout/chevron2"/>
    <dgm:cxn modelId="{72E2C75E-5C46-4465-9924-AA6BC0FEA46F}" type="presParOf" srcId="{58ED0763-1E57-45D4-B4F6-BD42E19E72BA}" destId="{986A5C7A-C5A2-4071-AAD0-60772150D7F6}" srcOrd="1" destOrd="0" presId="urn:microsoft.com/office/officeart/2005/8/layout/chevron2"/>
    <dgm:cxn modelId="{E69892DC-BD8C-4544-8665-252FD0E68122}" type="presParOf" srcId="{58ED0763-1E57-45D4-B4F6-BD42E19E72BA}" destId="{BC2A694F-41A7-48C2-A51F-B7C52242BA97}" srcOrd="2" destOrd="0" presId="urn:microsoft.com/office/officeart/2005/8/layout/chevron2"/>
    <dgm:cxn modelId="{70312D70-B51B-42E7-9769-0ADCAB3506C3}" type="presParOf" srcId="{BC2A694F-41A7-48C2-A51F-B7C52242BA97}" destId="{ED4E21BC-4EA0-46B2-BFE6-241A4E47F705}" srcOrd="0" destOrd="0" presId="urn:microsoft.com/office/officeart/2005/8/layout/chevron2"/>
    <dgm:cxn modelId="{77D17741-1CD7-480D-9A74-368CEB855783}" type="presParOf" srcId="{BC2A694F-41A7-48C2-A51F-B7C52242BA97}" destId="{116B4FD0-7F49-4EEF-A397-F83D7AA9C7D2}" srcOrd="1" destOrd="0" presId="urn:microsoft.com/office/officeart/2005/8/layout/chevron2"/>
    <dgm:cxn modelId="{E6408351-183F-4A60-958C-281EA7FAD179}" type="presParOf" srcId="{58ED0763-1E57-45D4-B4F6-BD42E19E72BA}" destId="{7EDF6806-EA6A-45A4-96AA-DFA1E8AAF145}" srcOrd="3" destOrd="0" presId="urn:microsoft.com/office/officeart/2005/8/layout/chevron2"/>
    <dgm:cxn modelId="{3BA65198-461E-400F-9BF4-5AAAE9EF52DB}" type="presParOf" srcId="{58ED0763-1E57-45D4-B4F6-BD42E19E72BA}" destId="{9D179046-BF45-4369-8F33-C5CAE8E89C18}" srcOrd="4" destOrd="0" presId="urn:microsoft.com/office/officeart/2005/8/layout/chevron2"/>
    <dgm:cxn modelId="{D9370216-E64A-4921-B7CE-EBE1FCBF03CC}" type="presParOf" srcId="{9D179046-BF45-4369-8F33-C5CAE8E89C18}" destId="{922B5627-CE0D-44DF-9FEA-F8EF4ADA1C6D}" srcOrd="0" destOrd="0" presId="urn:microsoft.com/office/officeart/2005/8/layout/chevron2"/>
    <dgm:cxn modelId="{255D3B4C-0666-48E8-8F6A-AC52E1D10247}" type="presParOf" srcId="{9D179046-BF45-4369-8F33-C5CAE8E89C18}" destId="{4B5B2CEA-62C8-4AE7-A1CD-9AF303F5960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1FC2D-8541-48F6-8E19-CC5C3C23662E}">
      <dsp:nvSpPr>
        <dsp:cNvPr id="0" name=""/>
        <dsp:cNvSpPr/>
      </dsp:nvSpPr>
      <dsp:spPr>
        <a:xfrm>
          <a:off x="3358" y="339562"/>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latin typeface="Calibri"/>
              <a:ea typeface="+mn-ea"/>
              <a:cs typeface="+mn-cs"/>
            </a:rPr>
            <a:t>INDICI CHE HANNO CONSENTITO DI SOSTENERE L'ESTEROVESTIZIONE</a:t>
          </a:r>
        </a:p>
      </dsp:txBody>
      <dsp:txXfrm>
        <a:off x="29165" y="365369"/>
        <a:ext cx="1416938" cy="829517"/>
      </dsp:txXfrm>
    </dsp:sp>
    <dsp:sp modelId="{9E7D6675-7906-4278-93E2-44EDE024BEC3}">
      <dsp:nvSpPr>
        <dsp:cNvPr id="0" name=""/>
        <dsp:cNvSpPr/>
      </dsp:nvSpPr>
      <dsp:spPr>
        <a:xfrm>
          <a:off x="1601144" y="598028"/>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a:off x="1601144" y="670868"/>
        <a:ext cx="217933" cy="218521"/>
      </dsp:txXfrm>
    </dsp:sp>
    <dsp:sp modelId="{C444B6F8-2C07-4ABB-8EFF-FDB1B33B9EEA}">
      <dsp:nvSpPr>
        <dsp:cNvPr id="0" name=""/>
        <dsp:cNvSpPr/>
      </dsp:nvSpPr>
      <dsp:spPr>
        <a:xfrm>
          <a:off x="2059332" y="339562"/>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a:latin typeface="Calibri"/>
              <a:ea typeface="+mn-ea"/>
              <a:cs typeface="+mn-cs"/>
            </a:rPr>
            <a:t>cda italiano</a:t>
          </a:r>
        </a:p>
      </dsp:txBody>
      <dsp:txXfrm>
        <a:off x="2085139" y="365369"/>
        <a:ext cx="1416938" cy="829517"/>
      </dsp:txXfrm>
    </dsp:sp>
    <dsp:sp modelId="{67429821-1994-4CE7-83D7-24FDED49A7E6}">
      <dsp:nvSpPr>
        <dsp:cNvPr id="0" name=""/>
        <dsp:cNvSpPr/>
      </dsp:nvSpPr>
      <dsp:spPr>
        <a:xfrm>
          <a:off x="3657118" y="598028"/>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a:off x="3657118" y="670868"/>
        <a:ext cx="217933" cy="218521"/>
      </dsp:txXfrm>
    </dsp:sp>
    <dsp:sp modelId="{225A5FA2-2E37-4E88-9245-B38B1F81F4FB}">
      <dsp:nvSpPr>
        <dsp:cNvPr id="0" name=""/>
        <dsp:cNvSpPr/>
      </dsp:nvSpPr>
      <dsp:spPr>
        <a:xfrm>
          <a:off x="4115306" y="339562"/>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a:latin typeface="Calibri"/>
              <a:ea typeface="+mn-ea"/>
              <a:cs typeface="+mn-cs"/>
            </a:rPr>
            <a:t>no dipendenti per un anno</a:t>
          </a:r>
        </a:p>
      </dsp:txBody>
      <dsp:txXfrm>
        <a:off x="4141113" y="365369"/>
        <a:ext cx="1416938" cy="829517"/>
      </dsp:txXfrm>
    </dsp:sp>
    <dsp:sp modelId="{F36D45C2-4D9F-4422-83C8-CAE2E3E2A797}">
      <dsp:nvSpPr>
        <dsp:cNvPr id="0" name=""/>
        <dsp:cNvSpPr/>
      </dsp:nvSpPr>
      <dsp:spPr>
        <a:xfrm>
          <a:off x="5713091" y="598028"/>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a:off x="5713091" y="670868"/>
        <a:ext cx="217933" cy="218521"/>
      </dsp:txXfrm>
    </dsp:sp>
    <dsp:sp modelId="{3CBD66BC-6F76-419D-8026-0BCB4EE81BB2}">
      <dsp:nvSpPr>
        <dsp:cNvPr id="0" name=""/>
        <dsp:cNvSpPr/>
      </dsp:nvSpPr>
      <dsp:spPr>
        <a:xfrm>
          <a:off x="6171280" y="339562"/>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a:latin typeface="Calibri"/>
              <a:ea typeface="+mn-ea"/>
              <a:cs typeface="+mn-cs"/>
            </a:rPr>
            <a:t>domiciliazione presso società specializzata</a:t>
          </a:r>
        </a:p>
      </dsp:txBody>
      <dsp:txXfrm>
        <a:off x="6197087" y="365369"/>
        <a:ext cx="1416938" cy="829517"/>
      </dsp:txXfrm>
    </dsp:sp>
    <dsp:sp modelId="{C294A7D3-07ED-41AA-B126-61050A7F44B2}">
      <dsp:nvSpPr>
        <dsp:cNvPr id="0" name=""/>
        <dsp:cNvSpPr/>
      </dsp:nvSpPr>
      <dsp:spPr>
        <a:xfrm rot="5400000">
          <a:off x="6749890" y="1323493"/>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rot="-5400000">
        <a:off x="6796296" y="1349927"/>
        <a:ext cx="218521" cy="217933"/>
      </dsp:txXfrm>
    </dsp:sp>
    <dsp:sp modelId="{7EEA3950-EC69-4C82-B4D4-1EF6A79F5782}">
      <dsp:nvSpPr>
        <dsp:cNvPr id="0" name=""/>
        <dsp:cNvSpPr/>
      </dsp:nvSpPr>
      <dsp:spPr>
        <a:xfrm>
          <a:off x="6171280" y="1808115"/>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a:latin typeface="Calibri"/>
              <a:ea typeface="+mn-ea"/>
              <a:cs typeface="+mn-cs"/>
            </a:rPr>
            <a:t>ordine di bonifico validati da Milano</a:t>
          </a:r>
        </a:p>
      </dsp:txBody>
      <dsp:txXfrm>
        <a:off x="6197087" y="1833922"/>
        <a:ext cx="1416938" cy="829517"/>
      </dsp:txXfrm>
    </dsp:sp>
    <dsp:sp modelId="{D5083096-3347-4DBE-8551-368D8D668953}">
      <dsp:nvSpPr>
        <dsp:cNvPr id="0" name=""/>
        <dsp:cNvSpPr/>
      </dsp:nvSpPr>
      <dsp:spPr>
        <a:xfrm rot="10800000">
          <a:off x="5730714" y="2066580"/>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rot="10800000">
        <a:off x="5824114" y="2139420"/>
        <a:ext cx="217933" cy="218521"/>
      </dsp:txXfrm>
    </dsp:sp>
    <dsp:sp modelId="{DFF500CB-504B-48C9-9867-E8BC9343B4FD}">
      <dsp:nvSpPr>
        <dsp:cNvPr id="0" name=""/>
        <dsp:cNvSpPr/>
      </dsp:nvSpPr>
      <dsp:spPr>
        <a:xfrm>
          <a:off x="4115306" y="1808115"/>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a:latin typeface="Calibri"/>
              <a:ea typeface="+mn-ea"/>
              <a:cs typeface="+mn-cs"/>
            </a:rPr>
            <a:t>un solo dipendente dopo un anno</a:t>
          </a:r>
        </a:p>
      </dsp:txBody>
      <dsp:txXfrm>
        <a:off x="4141113" y="1833922"/>
        <a:ext cx="1416938" cy="829517"/>
      </dsp:txXfrm>
    </dsp:sp>
    <dsp:sp modelId="{F4825940-0851-485B-9E0C-DAE6451FAA5B}">
      <dsp:nvSpPr>
        <dsp:cNvPr id="0" name=""/>
        <dsp:cNvSpPr/>
      </dsp:nvSpPr>
      <dsp:spPr>
        <a:xfrm rot="10800000">
          <a:off x="3674740" y="2066580"/>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rot="10800000">
        <a:off x="3768140" y="2139420"/>
        <a:ext cx="217933" cy="218521"/>
      </dsp:txXfrm>
    </dsp:sp>
    <dsp:sp modelId="{9C2FFB40-5FFB-44E0-9E3A-16DFC9A45F93}">
      <dsp:nvSpPr>
        <dsp:cNvPr id="0" name=""/>
        <dsp:cNvSpPr/>
      </dsp:nvSpPr>
      <dsp:spPr>
        <a:xfrm>
          <a:off x="2059332" y="1808115"/>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latin typeface="Calibri"/>
              <a:ea typeface="+mn-ea"/>
              <a:cs typeface="+mn-cs"/>
            </a:rPr>
            <a:t>solo parziale oggetto dell'attività in lux</a:t>
          </a:r>
        </a:p>
      </dsp:txBody>
      <dsp:txXfrm>
        <a:off x="2085139" y="1833922"/>
        <a:ext cx="1416938" cy="829517"/>
      </dsp:txXfrm>
    </dsp:sp>
    <dsp:sp modelId="{41AD92A8-0A61-459A-9D2C-41AFCC136343}">
      <dsp:nvSpPr>
        <dsp:cNvPr id="0" name=""/>
        <dsp:cNvSpPr/>
      </dsp:nvSpPr>
      <dsp:spPr>
        <a:xfrm rot="10800000">
          <a:off x="1618766" y="2066580"/>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rot="10800000">
        <a:off x="1712166" y="2139420"/>
        <a:ext cx="217933" cy="218521"/>
      </dsp:txXfrm>
    </dsp:sp>
    <dsp:sp modelId="{1D27C9C6-3998-4D06-969C-7A5025D03098}">
      <dsp:nvSpPr>
        <dsp:cNvPr id="0" name=""/>
        <dsp:cNvSpPr/>
      </dsp:nvSpPr>
      <dsp:spPr>
        <a:xfrm>
          <a:off x="3358" y="1808115"/>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a:latin typeface="Calibri"/>
              <a:ea typeface="+mn-ea"/>
              <a:cs typeface="+mn-cs"/>
            </a:rPr>
            <a:t>cambio del c.d.a. con la nomina del  domiciliatario quale consigliere</a:t>
          </a:r>
        </a:p>
      </dsp:txBody>
      <dsp:txXfrm>
        <a:off x="29165" y="1833922"/>
        <a:ext cx="1416938" cy="829517"/>
      </dsp:txXfrm>
    </dsp:sp>
    <dsp:sp modelId="{B5869364-6E04-4B1A-A4FD-DEE2870B1E67}">
      <dsp:nvSpPr>
        <dsp:cNvPr id="0" name=""/>
        <dsp:cNvSpPr/>
      </dsp:nvSpPr>
      <dsp:spPr>
        <a:xfrm rot="5400000">
          <a:off x="581968" y="2792046"/>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rot="-5400000">
        <a:off x="628374" y="2818480"/>
        <a:ext cx="218521" cy="217933"/>
      </dsp:txXfrm>
    </dsp:sp>
    <dsp:sp modelId="{50B762E3-24FB-43B0-9289-3042275F40C5}">
      <dsp:nvSpPr>
        <dsp:cNvPr id="0" name=""/>
        <dsp:cNvSpPr/>
      </dsp:nvSpPr>
      <dsp:spPr>
        <a:xfrm>
          <a:off x="3358" y="3276668"/>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a:latin typeface="Calibri"/>
              <a:ea typeface="+mn-ea"/>
              <a:cs typeface="+mn-cs"/>
            </a:rPr>
            <a:t>nessun cda tenuto in lussemburgo</a:t>
          </a:r>
        </a:p>
      </dsp:txBody>
      <dsp:txXfrm>
        <a:off x="29165" y="3302475"/>
        <a:ext cx="1416938" cy="829517"/>
      </dsp:txXfrm>
    </dsp:sp>
    <dsp:sp modelId="{6C8DA82F-1141-4113-B196-D04B2A422D98}">
      <dsp:nvSpPr>
        <dsp:cNvPr id="0" name=""/>
        <dsp:cNvSpPr/>
      </dsp:nvSpPr>
      <dsp:spPr>
        <a:xfrm>
          <a:off x="1601144" y="3535133"/>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a:off x="1601144" y="3607973"/>
        <a:ext cx="217933" cy="218521"/>
      </dsp:txXfrm>
    </dsp:sp>
    <dsp:sp modelId="{AF18A139-84E2-4861-9272-CA3E694E1B18}">
      <dsp:nvSpPr>
        <dsp:cNvPr id="0" name=""/>
        <dsp:cNvSpPr/>
      </dsp:nvSpPr>
      <dsp:spPr>
        <a:xfrm>
          <a:off x="2059332" y="3276668"/>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latin typeface="Calibri"/>
              <a:ea typeface="+mn-ea"/>
              <a:cs typeface="+mn-cs"/>
            </a:rPr>
            <a:t>contratti firmati dai dirigenti italiani a Milano</a:t>
          </a:r>
        </a:p>
      </dsp:txBody>
      <dsp:txXfrm>
        <a:off x="2085139" y="3302475"/>
        <a:ext cx="1416938" cy="829517"/>
      </dsp:txXfrm>
    </dsp:sp>
    <dsp:sp modelId="{577E8374-BC90-41B7-8AF1-B2D35515B983}">
      <dsp:nvSpPr>
        <dsp:cNvPr id="0" name=""/>
        <dsp:cNvSpPr/>
      </dsp:nvSpPr>
      <dsp:spPr>
        <a:xfrm>
          <a:off x="3657118" y="3535133"/>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solidFill>
              <a:sysClr val="windowText" lastClr="000000">
                <a:hueOff val="0"/>
                <a:satOff val="0"/>
                <a:lumOff val="0"/>
                <a:alphaOff val="0"/>
              </a:sysClr>
            </a:solidFill>
            <a:latin typeface="Calibri"/>
            <a:ea typeface="+mn-ea"/>
            <a:cs typeface="+mn-cs"/>
          </a:endParaRPr>
        </a:p>
      </dsp:txBody>
      <dsp:txXfrm>
        <a:off x="3657118" y="3607973"/>
        <a:ext cx="217933" cy="218521"/>
      </dsp:txXfrm>
    </dsp:sp>
    <dsp:sp modelId="{FD84D20F-1953-4991-9EB2-790C1FA7E039}">
      <dsp:nvSpPr>
        <dsp:cNvPr id="0" name=""/>
        <dsp:cNvSpPr/>
      </dsp:nvSpPr>
      <dsp:spPr>
        <a:xfrm>
          <a:off x="4115306" y="3276668"/>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a:latin typeface="Calibri"/>
              <a:ea typeface="+mn-ea"/>
              <a:cs typeface="+mn-cs"/>
            </a:rPr>
            <a:t>rimpatrio della società e pagamento delle imposte </a:t>
          </a:r>
        </a:p>
      </dsp:txBody>
      <dsp:txXfrm>
        <a:off x="4141113" y="3302475"/>
        <a:ext cx="1416938" cy="829517"/>
      </dsp:txXfrm>
    </dsp:sp>
    <dsp:sp modelId="{B5F1C4A1-9C55-41AA-B9F4-6D0A1E6EE075}">
      <dsp:nvSpPr>
        <dsp:cNvPr id="0" name=""/>
        <dsp:cNvSpPr/>
      </dsp:nvSpPr>
      <dsp:spPr>
        <a:xfrm>
          <a:off x="5713091" y="3535133"/>
          <a:ext cx="311333" cy="36420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t-IT" sz="1000" kern="1200"/>
        </a:p>
      </dsp:txBody>
      <dsp:txXfrm>
        <a:off x="5713091" y="3607973"/>
        <a:ext cx="217933" cy="218521"/>
      </dsp:txXfrm>
    </dsp:sp>
    <dsp:sp modelId="{07030256-FDA8-4B42-83DB-40D5604C32BE}">
      <dsp:nvSpPr>
        <dsp:cNvPr id="0" name=""/>
        <dsp:cNvSpPr/>
      </dsp:nvSpPr>
      <dsp:spPr>
        <a:xfrm>
          <a:off x="6171280" y="3276668"/>
          <a:ext cx="1468552" cy="88113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assenza/carenza di valide ragioni economiche</a:t>
          </a:r>
        </a:p>
      </dsp:txBody>
      <dsp:txXfrm>
        <a:off x="6197087" y="3302475"/>
        <a:ext cx="1416938" cy="8295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EBBF6-A9CE-4FED-839A-92521A73791A}">
      <dsp:nvSpPr>
        <dsp:cNvPr id="0" name=""/>
        <dsp:cNvSpPr/>
      </dsp:nvSpPr>
      <dsp:spPr>
        <a:xfrm rot="5400000">
          <a:off x="-243851" y="245703"/>
          <a:ext cx="1625675" cy="11379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t>IMPOSTE</a:t>
          </a:r>
        </a:p>
      </dsp:txBody>
      <dsp:txXfrm rot="-5400000">
        <a:off x="1" y="570839"/>
        <a:ext cx="1137973" cy="487702"/>
      </dsp:txXfrm>
    </dsp:sp>
    <dsp:sp modelId="{4FA73EAE-0D25-499B-A36E-EC352752AF7B}">
      <dsp:nvSpPr>
        <dsp:cNvPr id="0" name=""/>
        <dsp:cNvSpPr/>
      </dsp:nvSpPr>
      <dsp:spPr>
        <a:xfrm rot="5400000">
          <a:off x="3718221" y="-2578396"/>
          <a:ext cx="1056689" cy="62171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kern="1200" dirty="0"/>
            <a:t>Calcolo delle imposte italiane sul reddito estero</a:t>
          </a:r>
        </a:p>
      </dsp:txBody>
      <dsp:txXfrm rot="-5400000">
        <a:off x="1137973" y="53435"/>
        <a:ext cx="6165603" cy="953523"/>
      </dsp:txXfrm>
    </dsp:sp>
    <dsp:sp modelId="{ED4E21BC-4EA0-46B2-BFE6-241A4E47F705}">
      <dsp:nvSpPr>
        <dsp:cNvPr id="0" name=""/>
        <dsp:cNvSpPr/>
      </dsp:nvSpPr>
      <dsp:spPr>
        <a:xfrm rot="5400000">
          <a:off x="-243851" y="1677561"/>
          <a:ext cx="1625675" cy="11379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t>SANZIONI</a:t>
          </a:r>
        </a:p>
      </dsp:txBody>
      <dsp:txXfrm rot="-5400000">
        <a:off x="1" y="2002697"/>
        <a:ext cx="1137973" cy="487702"/>
      </dsp:txXfrm>
    </dsp:sp>
    <dsp:sp modelId="{116B4FD0-7F49-4EEF-A397-F83D7AA9C7D2}">
      <dsp:nvSpPr>
        <dsp:cNvPr id="0" name=""/>
        <dsp:cNvSpPr/>
      </dsp:nvSpPr>
      <dsp:spPr>
        <a:xfrm rot="5400000">
          <a:off x="3718221" y="-1146538"/>
          <a:ext cx="1056689" cy="62171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kern="1200" dirty="0"/>
            <a:t>Amministrative </a:t>
          </a:r>
        </a:p>
        <a:p>
          <a:pPr marL="171450" lvl="1" indent="-171450" algn="l" defTabSz="844550">
            <a:lnSpc>
              <a:spcPct val="90000"/>
            </a:lnSpc>
            <a:spcBef>
              <a:spcPct val="0"/>
            </a:spcBef>
            <a:spcAft>
              <a:spcPct val="15000"/>
            </a:spcAft>
            <a:buChar char="•"/>
          </a:pPr>
          <a:r>
            <a:rPr lang="it-IT" sz="1900" kern="1200" dirty="0"/>
            <a:t>Penali anche a carico degli amministratori</a:t>
          </a:r>
        </a:p>
      </dsp:txBody>
      <dsp:txXfrm rot="-5400000">
        <a:off x="1137973" y="1485293"/>
        <a:ext cx="6165603" cy="953523"/>
      </dsp:txXfrm>
    </dsp:sp>
    <dsp:sp modelId="{922B5627-CE0D-44DF-9FEA-F8EF4ADA1C6D}">
      <dsp:nvSpPr>
        <dsp:cNvPr id="0" name=""/>
        <dsp:cNvSpPr/>
      </dsp:nvSpPr>
      <dsp:spPr>
        <a:xfrm rot="5400000">
          <a:off x="-243851" y="3109419"/>
          <a:ext cx="1625675" cy="113797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t-IT" sz="1400" kern="1200" dirty="0"/>
            <a:t>DOPPIA TAX</a:t>
          </a:r>
        </a:p>
      </dsp:txBody>
      <dsp:txXfrm rot="-5400000">
        <a:off x="1" y="3434555"/>
        <a:ext cx="1137973" cy="487702"/>
      </dsp:txXfrm>
    </dsp:sp>
    <dsp:sp modelId="{4B5B2CEA-62C8-4AE7-A1CD-9AF303F59608}">
      <dsp:nvSpPr>
        <dsp:cNvPr id="0" name=""/>
        <dsp:cNvSpPr/>
      </dsp:nvSpPr>
      <dsp:spPr>
        <a:xfrm rot="5400000">
          <a:off x="3718221" y="285319"/>
          <a:ext cx="1056689" cy="621718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kern="1200" dirty="0"/>
            <a:t>La riqualificazione in </a:t>
          </a:r>
          <a:r>
            <a:rPr lang="it-IT" sz="1900" kern="1200" dirty="0" err="1"/>
            <a:t>Esterovestita</a:t>
          </a:r>
          <a:r>
            <a:rPr lang="it-IT" sz="1900" kern="1200" dirty="0"/>
            <a:t> non consente il recupero delle imposte estere come se fosse una </a:t>
          </a:r>
          <a:r>
            <a:rPr lang="it-IT" sz="1900" kern="1200" dirty="0" err="1"/>
            <a:t>branch</a:t>
          </a:r>
          <a:endParaRPr lang="it-IT" sz="1900" kern="1200" dirty="0"/>
        </a:p>
        <a:p>
          <a:pPr marL="171450" lvl="1" indent="-171450" algn="l" defTabSz="844550">
            <a:lnSpc>
              <a:spcPct val="90000"/>
            </a:lnSpc>
            <a:spcBef>
              <a:spcPct val="0"/>
            </a:spcBef>
            <a:spcAft>
              <a:spcPct val="15000"/>
            </a:spcAft>
            <a:buChar char="•"/>
          </a:pPr>
          <a:r>
            <a:rPr lang="it-IT" sz="1900" kern="1200" dirty="0"/>
            <a:t>Problematiche convenzionali </a:t>
          </a:r>
        </a:p>
      </dsp:txBody>
      <dsp:txXfrm rot="-5400000">
        <a:off x="1137973" y="2917151"/>
        <a:ext cx="6165603" cy="953523"/>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D413496-C5F6-485B-B2B0-E3D01A38E80F}"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3685181446"/>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D413496-C5F6-485B-B2B0-E3D01A38E80F}"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2159119326"/>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D413496-C5F6-485B-B2B0-E3D01A38E80F}"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2746431767"/>
      </p:ext>
    </p:extLst>
  </p:cSld>
  <p:clrMapOvr>
    <a:masterClrMapping/>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1364561"/>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04218720"/>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39085025"/>
      </p:ext>
    </p:extLst>
  </p:cSld>
  <p:clrMapOvr>
    <a:masterClrMapping/>
  </p:clrMapOvr>
  <p:transitio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08575179"/>
      </p:ext>
    </p:extLst>
  </p:cSld>
  <p:clrMapOvr>
    <a:masterClrMapping/>
  </p:clrMapOvr>
  <p:transition spd="slow">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9346479"/>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14699901"/>
      </p:ext>
    </p:extLst>
  </p:cSld>
  <p:clrMapOvr>
    <a:masterClrMapping/>
  </p:clrMapOvr>
  <p:transition spd="slow">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37039080"/>
      </p:ext>
    </p:extLst>
  </p:cSld>
  <p:clrMapOvr>
    <a:masterClrMapping/>
  </p:clrMapOvr>
  <p:transition spd="slow">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4470928"/>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D413496-C5F6-485B-B2B0-E3D01A38E80F}"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2150366513"/>
      </p:ext>
    </p:extLst>
  </p:cSld>
  <p:clrMapOvr>
    <a:masterClrMapping/>
  </p:clrMapOvr>
  <p:transition spd="slow">
    <p:cove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47370042"/>
      </p:ext>
    </p:extLst>
  </p:cSld>
  <p:clrMapOvr>
    <a:masterClrMapping/>
  </p:clrMapOvr>
  <p:transition spd="slow">
    <p:cove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71168967"/>
      </p:ext>
    </p:extLst>
  </p:cSld>
  <p:clrMapOvr>
    <a:masterClrMapping/>
  </p:clrMapOvr>
  <p:transition spd="slow">
    <p:cove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80884425"/>
      </p:ext>
    </p:extLst>
  </p:cSld>
  <p:clrMapOvr>
    <a:masterClrMapping/>
  </p:clrMapOvr>
  <p:transition spd="slow">
    <p:cove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A81AE46-423A-4A2E-8143-5507CB172B27}"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1166205149"/>
      </p:ext>
    </p:extLst>
  </p:cSld>
  <p:clrMapOvr>
    <a:masterClrMapping/>
  </p:clrMapOvr>
  <p:transition spd="slow">
    <p:cove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A81AE46-423A-4A2E-8143-5507CB172B27}"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3581424292"/>
      </p:ext>
    </p:extLst>
  </p:cSld>
  <p:clrMapOvr>
    <a:masterClrMapping/>
  </p:clrMapOvr>
  <p:transition spd="slow">
    <p:cove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A81AE46-423A-4A2E-8143-5507CB172B27}"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4091117247"/>
      </p:ext>
    </p:extLst>
  </p:cSld>
  <p:clrMapOvr>
    <a:masterClrMapping/>
  </p:clrMapOvr>
  <p:transition spd="slow">
    <p:cove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A81AE46-423A-4A2E-8143-5507CB172B27}" type="datetimeFigureOut">
              <a:rPr lang="it-IT" smtClean="0"/>
              <a:t>17/06/2024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1563656907"/>
      </p:ext>
    </p:extLst>
  </p:cSld>
  <p:clrMapOvr>
    <a:masterClrMapping/>
  </p:clrMapOvr>
  <p:transition spd="slow">
    <p:cove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A81AE46-423A-4A2E-8143-5507CB172B27}" type="datetimeFigureOut">
              <a:rPr lang="it-IT" smtClean="0"/>
              <a:t>17/06/2024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813822871"/>
      </p:ext>
    </p:extLst>
  </p:cSld>
  <p:clrMapOvr>
    <a:masterClrMapping/>
  </p:clrMapOvr>
  <p:transition spd="slow">
    <p:cove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A81AE46-423A-4A2E-8143-5507CB172B27}" type="datetimeFigureOut">
              <a:rPr lang="it-IT" smtClean="0"/>
              <a:t>17/06/2024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1014827067"/>
      </p:ext>
    </p:extLst>
  </p:cSld>
  <p:clrMapOvr>
    <a:masterClrMapping/>
  </p:clrMapOvr>
  <p:transition spd="slow">
    <p:cove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A81AE46-423A-4A2E-8143-5507CB172B27}" type="datetimeFigureOut">
              <a:rPr lang="it-IT" smtClean="0"/>
              <a:t>17/06/2024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50373832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D413496-C5F6-485B-B2B0-E3D01A38E80F}"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4275670631"/>
      </p:ext>
    </p:extLst>
  </p:cSld>
  <p:clrMapOvr>
    <a:masterClrMapping/>
  </p:clrMapOvr>
  <p:transition spd="slow">
    <p:cove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A81AE46-423A-4A2E-8143-5507CB172B27}" type="datetimeFigureOut">
              <a:rPr lang="it-IT" smtClean="0"/>
              <a:t>17/06/2024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4064390350"/>
      </p:ext>
    </p:extLst>
  </p:cSld>
  <p:clrMapOvr>
    <a:masterClrMapping/>
  </p:clrMapOvr>
  <p:transition spd="slow">
    <p:cove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A81AE46-423A-4A2E-8143-5507CB172B27}" type="datetimeFigureOut">
              <a:rPr lang="it-IT" smtClean="0"/>
              <a:t>17/06/2024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3377144109"/>
      </p:ext>
    </p:extLst>
  </p:cSld>
  <p:clrMapOvr>
    <a:masterClrMapping/>
  </p:clrMapOvr>
  <p:transition spd="slow">
    <p:cove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A81AE46-423A-4A2E-8143-5507CB172B27}"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169110369"/>
      </p:ext>
    </p:extLst>
  </p:cSld>
  <p:clrMapOvr>
    <a:masterClrMapping/>
  </p:clrMapOvr>
  <p:transition spd="slow">
    <p:cove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A81AE46-423A-4A2E-8143-5507CB172B27}" type="datetimeFigureOut">
              <a:rPr lang="it-IT" smtClean="0"/>
              <a:t>17/06/2024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3D35696-6187-4367-B20D-C22A600CF58D}" type="slidenum">
              <a:rPr lang="it-IT" smtClean="0"/>
              <a:t>‹N›</a:t>
            </a:fld>
            <a:endParaRPr lang="it-IT"/>
          </a:p>
        </p:txBody>
      </p:sp>
    </p:spTree>
    <p:extLst>
      <p:ext uri="{BB962C8B-B14F-4D97-AF65-F5344CB8AC3E}">
        <p14:creationId xmlns:p14="http://schemas.microsoft.com/office/powerpoint/2010/main" val="2136121685"/>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D413496-C5F6-485B-B2B0-E3D01A38E80F}" type="datetimeFigureOut">
              <a:rPr lang="it-IT" smtClean="0"/>
              <a:t>17/06/2024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1584411935"/>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D413496-C5F6-485B-B2B0-E3D01A38E80F}" type="datetimeFigureOut">
              <a:rPr lang="it-IT" smtClean="0"/>
              <a:t>17/06/2024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362976863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D413496-C5F6-485B-B2B0-E3D01A38E80F}" type="datetimeFigureOut">
              <a:rPr lang="it-IT" smtClean="0"/>
              <a:t>17/06/2024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3941471296"/>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D413496-C5F6-485B-B2B0-E3D01A38E80F}" type="datetimeFigureOut">
              <a:rPr lang="it-IT" smtClean="0"/>
              <a:t>17/06/2024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208472037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D413496-C5F6-485B-B2B0-E3D01A38E80F}" type="datetimeFigureOut">
              <a:rPr lang="it-IT" smtClean="0"/>
              <a:t>17/06/2024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2662361407"/>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D413496-C5F6-485B-B2B0-E3D01A38E80F}" type="datetimeFigureOut">
              <a:rPr lang="it-IT" smtClean="0"/>
              <a:t>17/06/2024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A6530E6-DD6E-4435-894C-D2833C7FAD27}" type="slidenum">
              <a:rPr lang="it-IT" smtClean="0"/>
              <a:t>‹N›</a:t>
            </a:fld>
            <a:endParaRPr lang="it-IT"/>
          </a:p>
        </p:txBody>
      </p:sp>
    </p:spTree>
    <p:extLst>
      <p:ext uri="{BB962C8B-B14F-4D97-AF65-F5344CB8AC3E}">
        <p14:creationId xmlns:p14="http://schemas.microsoft.com/office/powerpoint/2010/main" val="2279154836"/>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413496-C5F6-485B-B2B0-E3D01A38E80F}" type="datetimeFigureOut">
              <a:rPr lang="it-IT" smtClean="0"/>
              <a:t>17/06/2024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530E6-DD6E-4435-894C-D2833C7FAD27}" type="slidenum">
              <a:rPr lang="it-IT" smtClean="0"/>
              <a:t>‹N›</a:t>
            </a:fld>
            <a:endParaRPr lang="it-IT"/>
          </a:p>
        </p:txBody>
      </p:sp>
    </p:spTree>
    <p:extLst>
      <p:ext uri="{BB962C8B-B14F-4D97-AF65-F5344CB8AC3E}">
        <p14:creationId xmlns:p14="http://schemas.microsoft.com/office/powerpoint/2010/main" val="978336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cove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413496-C5F6-485B-B2B0-E3D01A38E80F}" type="datetimeFigureOut">
              <a:rPr lang="it-IT" smtClean="0">
                <a:solidFill>
                  <a:prstClr val="black">
                    <a:tint val="75000"/>
                  </a:prstClr>
                </a:solidFill>
              </a:rPr>
              <a:pPr/>
              <a:t>17/06/2024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530E6-DD6E-4435-894C-D2833C7FAD27}"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18541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cove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1AE46-423A-4A2E-8143-5507CB172B27}" type="datetimeFigureOut">
              <a:rPr lang="it-IT" smtClean="0"/>
              <a:t>17/06/2024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D35696-6187-4367-B20D-C22A600CF58D}" type="slidenum">
              <a:rPr lang="it-IT" smtClean="0"/>
              <a:t>‹N›</a:t>
            </a:fld>
            <a:endParaRPr lang="it-IT"/>
          </a:p>
        </p:txBody>
      </p:sp>
    </p:spTree>
    <p:extLst>
      <p:ext uri="{BB962C8B-B14F-4D97-AF65-F5344CB8AC3E}">
        <p14:creationId xmlns:p14="http://schemas.microsoft.com/office/powerpoint/2010/main" val="11161869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cove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id:28671;1" TargetMode="External"/><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def.finanze.it/DocTribFrontend/decodeurn?urn=urn:doctrib::TU:1986-12-22;917_art73"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g"/><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187624" y="404664"/>
            <a:ext cx="7956376" cy="5328592"/>
          </a:xfrm>
        </p:spPr>
        <p:txBody>
          <a:bodyPr>
            <a:noAutofit/>
          </a:bodyPr>
          <a:lstStyle/>
          <a:p>
            <a:pPr algn="r"/>
            <a:r>
              <a:rPr lang="it-IT" sz="4000" dirty="0">
                <a:solidFill>
                  <a:schemeClr val="bg1"/>
                </a:solidFill>
              </a:rPr>
              <a:t>La residenza delle società e degli enti: le modifiche all’art. 73 del TUIR</a:t>
            </a:r>
          </a:p>
        </p:txBody>
      </p:sp>
      <p:sp>
        <p:nvSpPr>
          <p:cNvPr id="3" name="Sottotitolo 2"/>
          <p:cNvSpPr>
            <a:spLocks noGrp="1"/>
          </p:cNvSpPr>
          <p:nvPr>
            <p:ph type="subTitle" idx="1"/>
          </p:nvPr>
        </p:nvSpPr>
        <p:spPr>
          <a:xfrm>
            <a:off x="4572000" y="5744696"/>
            <a:ext cx="4456584" cy="1080120"/>
          </a:xfrm>
        </p:spPr>
        <p:txBody>
          <a:bodyPr>
            <a:normAutofit/>
          </a:bodyPr>
          <a:lstStyle/>
          <a:p>
            <a:pPr algn="r"/>
            <a:r>
              <a:rPr lang="it-IT" dirty="0">
                <a:solidFill>
                  <a:schemeClr val="bg1"/>
                </a:solidFill>
              </a:rPr>
              <a:t>Brescia, 19 giugno 2024</a:t>
            </a:r>
          </a:p>
          <a:p>
            <a:endParaRPr lang="it-IT" dirty="0"/>
          </a:p>
        </p:txBody>
      </p:sp>
    </p:spTree>
    <p:extLst>
      <p:ext uri="{BB962C8B-B14F-4D97-AF65-F5344CB8AC3E}">
        <p14:creationId xmlns:p14="http://schemas.microsoft.com/office/powerpoint/2010/main" val="680304550"/>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La Relazione Illustrativa</a:t>
            </a:r>
            <a:br>
              <a:rPr lang="it-IT" dirty="0"/>
            </a:br>
            <a:r>
              <a:rPr lang="it-IT" dirty="0"/>
              <a:t>Gestione ordinaria</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L’impiego dell’espressione “in via principale” consente inoltre di evitare un eccessivo allargamento del collegamento personale all’imposizione quando solo una parte di tali attività si svolge nel territorio dello Stato e quindi può, se del caso, esistere una stabile organizzazione. Analogamente, la gestione corrente di un ramo d’impresa configura una stabile organizzazione (“place of management” ai sensi dell’articolo 5, paragrafo 2, lettera a) del Modello OCSE e articolo 162, comma 2, lettera a) del TUIR, ossia “sede di direzione”).</a:t>
            </a:r>
          </a:p>
          <a:p>
            <a:pPr marL="0" indent="0" algn="just">
              <a:buNone/>
            </a:pPr>
            <a:r>
              <a:rPr lang="it-IT" sz="2800" b="1" dirty="0"/>
              <a:t>Questo è lo strumento giuridico per virare da esterovestizione a stabile occulta in un attimo?</a:t>
            </a: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22338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La Relazione Illustrativa</a:t>
            </a:r>
            <a:br>
              <a:rPr lang="it-IT" dirty="0"/>
            </a:br>
            <a:endParaRPr lang="it-IT" dirty="0"/>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In questo passaggio della Relazione Illustrativa si ha l’abdicazione del potere legisla</a:t>
            </a:r>
            <a:r>
              <a:rPr lang="it-IT" sz="2400" kern="100" dirty="0">
                <a:latin typeface="Calibri" panose="020F0502020204030204" pitchFamily="34" charset="0"/>
                <a:ea typeface="Calibri" panose="020F0502020204030204" pitchFamily="34" charset="0"/>
                <a:cs typeface="Times New Roman" panose="02020603050405020304" pitchFamily="18" charset="0"/>
              </a:rPr>
              <a:t>tivo</a:t>
            </a:r>
          </a:p>
          <a:p>
            <a:pPr marL="0" indent="0" algn="just">
              <a:buNone/>
            </a:pP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L’incipit del comma 3 è riformulato per esigenze di chiarezza, meglio esplicitando – </a:t>
            </a:r>
            <a:r>
              <a:rPr lang="it-IT" sz="2400" b="1"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in linea con la prassi dell’Agenzia delle Entrate</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 che ai fini della residenza …..</a:t>
            </a: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Anche la Cassazione è ben allineata sul punto</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Si veda la Sent. n. 3386/2024, già citata, al par. 3.11 </a:t>
            </a:r>
            <a:r>
              <a:rPr lang="it-IT" sz="2400" kern="100" dirty="0" err="1">
                <a:latin typeface="Calibri" panose="020F0502020204030204" pitchFamily="34" charset="0"/>
                <a:ea typeface="Calibri" panose="020F0502020204030204" pitchFamily="34" charset="0"/>
                <a:cs typeface="Times New Roman" panose="02020603050405020304" pitchFamily="18" charset="0"/>
              </a:rPr>
              <a:t>u.capoverso</a:t>
            </a:r>
            <a:r>
              <a:rPr lang="it-IT" sz="2400" kern="1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434343"/>
                </a:solidFill>
                <a:highlight>
                  <a:srgbClr val="FFFFFF"/>
                </a:highlight>
                <a:latin typeface="Arial" panose="020B0604020202020204" pitchFamily="34" charset="0"/>
              </a:rPr>
              <a:t>conf.</a:t>
            </a:r>
            <a:r>
              <a:rPr lang="it-IT" sz="2400" dirty="0">
                <a:solidFill>
                  <a:srgbClr val="434343"/>
                </a:solidFill>
                <a:highlight>
                  <a:srgbClr val="FFFFFF"/>
                </a:highlight>
                <a:latin typeface="Arial" panose="020B0604020202020204" pitchFamily="34" charset="0"/>
              </a:rPr>
              <a:t> </a:t>
            </a:r>
            <a:r>
              <a:rPr lang="it-IT" sz="2400" kern="100" dirty="0">
                <a:latin typeface="Calibri" panose="020F0502020204030204" pitchFamily="34" charset="0"/>
                <a:ea typeface="Calibri" panose="020F0502020204030204" pitchFamily="34" charset="0"/>
                <a:cs typeface="Times New Roman" panose="02020603050405020304" pitchFamily="18" charset="0"/>
              </a:rPr>
              <a:t>Circolare dell'Agenzia delle Entrate n. 2/E/2014, punto 3.»</a:t>
            </a:r>
          </a:p>
          <a:p>
            <a:pPr marL="0" indent="0" algn="just">
              <a:buNone/>
            </a:pP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028448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1000"/>
                                        <p:tgtEl>
                                          <p:spTgt spid="9">
                                            <p:txEl>
                                              <p:pRg st="2" end="2"/>
                                            </p:txEl>
                                          </p:spTgt>
                                        </p:tgtEl>
                                      </p:cBhvr>
                                    </p:animEffect>
                                    <p:anim calcmode="lin" valueType="num">
                                      <p:cBhvr>
                                        <p:cTn id="2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xEl>
                                              <p:pRg st="4" end="4"/>
                                            </p:txEl>
                                          </p:spTgt>
                                        </p:tgtEl>
                                        <p:attrNameLst>
                                          <p:attrName>style.visibility</p:attrName>
                                        </p:attrNameLst>
                                      </p:cBhvr>
                                      <p:to>
                                        <p:strVal val="visible"/>
                                      </p:to>
                                    </p:set>
                                    <p:animEffect transition="in" filter="fade">
                                      <p:cBhvr>
                                        <p:cTn id="26" dur="1000"/>
                                        <p:tgtEl>
                                          <p:spTgt spid="9">
                                            <p:txEl>
                                              <p:pRg st="4" end="4"/>
                                            </p:txEl>
                                          </p:spTgt>
                                        </p:tgtEl>
                                      </p:cBhvr>
                                    </p:animEffect>
                                    <p:anim calcmode="lin" valueType="num">
                                      <p:cBhvr>
                                        <p:cTn id="27"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xEl>
                                              <p:pRg st="5" end="5"/>
                                            </p:txEl>
                                          </p:spTgt>
                                        </p:tgtEl>
                                        <p:attrNameLst>
                                          <p:attrName>style.visibility</p:attrName>
                                        </p:attrNameLst>
                                      </p:cBhvr>
                                      <p:to>
                                        <p:strVal val="visible"/>
                                      </p:to>
                                    </p:set>
                                    <p:animEffect transition="in" filter="fade">
                                      <p:cBhvr>
                                        <p:cTn id="33" dur="1000"/>
                                        <p:tgtEl>
                                          <p:spTgt spid="9">
                                            <p:txEl>
                                              <p:pRg st="5" end="5"/>
                                            </p:txEl>
                                          </p:spTgt>
                                        </p:tgtEl>
                                      </p:cBhvr>
                                    </p:animEffect>
                                    <p:anim calcmode="lin" valueType="num">
                                      <p:cBhvr>
                                        <p:cTn id="34"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Come possiamo circoscrivere allora l’individuazione della residenza per evitare una doppia residenza?</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Place of </a:t>
            </a:r>
            <a:r>
              <a:rPr lang="it-IT" sz="2400" kern="100" dirty="0" err="1">
                <a:latin typeface="Calibri" panose="020F0502020204030204" pitchFamily="34" charset="0"/>
                <a:ea typeface="Calibri" panose="020F0502020204030204" pitchFamily="34" charset="0"/>
                <a:cs typeface="Times New Roman" panose="02020603050405020304" pitchFamily="18" charset="0"/>
              </a:rPr>
              <a:t>Effective</a:t>
            </a:r>
            <a:r>
              <a:rPr lang="it-IT" sz="2400" kern="100" dirty="0">
                <a:latin typeface="Calibri" panose="020F0502020204030204" pitchFamily="34" charset="0"/>
                <a:ea typeface="Calibri" panose="020F0502020204030204" pitchFamily="34" charset="0"/>
                <a:cs typeface="Times New Roman" panose="02020603050405020304" pitchFamily="18" charset="0"/>
              </a:rPr>
              <a:t> </a:t>
            </a:r>
            <a:r>
              <a:rPr lang="it-IT" sz="2400" kern="100" dirty="0" err="1">
                <a:latin typeface="Calibri" panose="020F0502020204030204" pitchFamily="34" charset="0"/>
                <a:ea typeface="Calibri" panose="020F0502020204030204" pitchFamily="34" charset="0"/>
                <a:cs typeface="Times New Roman" panose="02020603050405020304" pitchFamily="18" charset="0"/>
              </a:rPr>
              <a:t>Managment</a:t>
            </a:r>
            <a:r>
              <a:rPr lang="it-IT" sz="2400" kern="100" dirty="0">
                <a:latin typeface="Calibri" panose="020F0502020204030204" pitchFamily="34" charset="0"/>
                <a:ea typeface="Calibri" panose="020F0502020204030204" pitchFamily="34" charset="0"/>
                <a:cs typeface="Times New Roman" panose="02020603050405020304" pitchFamily="18" charset="0"/>
              </a:rPr>
              <a:t> = Direzione effettiva ?</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Day by Day = Gestione Ordinaria ?</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Ebbene non c’è una definizione nemmeno in ambito convenzionale, il Commentario e il Modello del 2017 non prendono una posizione tanto che</a:t>
            </a: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ACBE55B2-4808-8B73-2727-37FA43259EF6}"/>
              </a:ext>
            </a:extLst>
          </p:cNvPr>
          <p:cNvPicPr>
            <a:picLocks noChangeAspect="1"/>
          </p:cNvPicPr>
          <p:nvPr/>
        </p:nvPicPr>
        <p:blipFill>
          <a:blip r:embed="rId3"/>
          <a:stretch>
            <a:fillRect/>
          </a:stretch>
        </p:blipFill>
        <p:spPr>
          <a:xfrm>
            <a:off x="1177280" y="4941168"/>
            <a:ext cx="7571184" cy="1038370"/>
          </a:xfrm>
          <a:prstGeom prst="rect">
            <a:avLst/>
          </a:prstGeom>
        </p:spPr>
      </p:pic>
    </p:spTree>
    <p:extLst>
      <p:ext uri="{BB962C8B-B14F-4D97-AF65-F5344CB8AC3E}">
        <p14:creationId xmlns:p14="http://schemas.microsoft.com/office/powerpoint/2010/main" val="267312809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fade">
                                      <p:cBhvr>
                                        <p:cTn id="20" dur="1000"/>
                                        <p:tgtEl>
                                          <p:spTgt spid="9">
                                            <p:txEl>
                                              <p:pRg st="1" end="1"/>
                                            </p:txEl>
                                          </p:spTgt>
                                        </p:tgtEl>
                                      </p:cBhvr>
                                    </p:animEffect>
                                    <p:anim calcmode="lin" valueType="num">
                                      <p:cBhvr>
                                        <p:cTn id="21"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fade">
                                      <p:cBhvr>
                                        <p:cTn id="27" dur="1000"/>
                                        <p:tgtEl>
                                          <p:spTgt spid="9">
                                            <p:txEl>
                                              <p:pRg st="2" end="2"/>
                                            </p:txEl>
                                          </p:spTgt>
                                        </p:tgtEl>
                                      </p:cBhvr>
                                    </p:animEffect>
                                    <p:anim calcmode="lin" valueType="num">
                                      <p:cBhvr>
                                        <p:cTn id="2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fade">
                                      <p:cBhvr>
                                        <p:cTn id="34" dur="1000"/>
                                        <p:tgtEl>
                                          <p:spTgt spid="9">
                                            <p:txEl>
                                              <p:pRg st="3" end="3"/>
                                            </p:txEl>
                                          </p:spTgt>
                                        </p:tgtEl>
                                      </p:cBhvr>
                                    </p:animEffect>
                                    <p:anim calcmode="lin" valueType="num">
                                      <p:cBhvr>
                                        <p:cTn id="3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42" presetClass="entr" presetSubtype="0" fill="hold" nodeType="after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Dal 2017</a:t>
            </a:r>
          </a:p>
          <a:p>
            <a:pPr marL="0" indent="0" algn="just">
              <a:buNone/>
            </a:pPr>
            <a:r>
              <a:rPr lang="it-IT" sz="2400" dirty="0"/>
              <a:t>Par. 3: in caso di conflitto di residenza à MAP, «</a:t>
            </a:r>
            <a:r>
              <a:rPr lang="it-IT" sz="2400" dirty="0" err="1"/>
              <a:t>having</a:t>
            </a:r>
            <a:r>
              <a:rPr lang="it-IT" sz="2400" dirty="0"/>
              <a:t> </a:t>
            </a:r>
            <a:r>
              <a:rPr lang="it-IT" sz="2400" dirty="0" err="1"/>
              <a:t>regard</a:t>
            </a:r>
            <a:r>
              <a:rPr lang="it-IT" sz="2400" dirty="0"/>
              <a:t> to </a:t>
            </a:r>
            <a:r>
              <a:rPr lang="it-IT" sz="2400" dirty="0" err="1"/>
              <a:t>its</a:t>
            </a:r>
            <a:r>
              <a:rPr lang="it-IT" sz="2400" dirty="0"/>
              <a:t> place of </a:t>
            </a:r>
            <a:r>
              <a:rPr lang="it-IT" sz="2400" dirty="0" err="1"/>
              <a:t>effective</a:t>
            </a:r>
            <a:r>
              <a:rPr lang="it-IT" sz="2400" dirty="0"/>
              <a:t> management, the place </a:t>
            </a:r>
            <a:r>
              <a:rPr lang="it-IT" sz="2400" dirty="0" err="1"/>
              <a:t>where</a:t>
            </a:r>
            <a:r>
              <a:rPr lang="it-IT" sz="2400" dirty="0"/>
              <a:t> </a:t>
            </a:r>
            <a:r>
              <a:rPr lang="it-IT" sz="2400" dirty="0" err="1"/>
              <a:t>it</a:t>
            </a:r>
            <a:r>
              <a:rPr lang="it-IT" sz="2400" dirty="0"/>
              <a:t> </a:t>
            </a:r>
            <a:r>
              <a:rPr lang="it-IT" sz="2400" dirty="0" err="1"/>
              <a:t>is</a:t>
            </a:r>
            <a:r>
              <a:rPr lang="it-IT" sz="2400" dirty="0"/>
              <a:t> </a:t>
            </a:r>
            <a:r>
              <a:rPr lang="it-IT" sz="2400" dirty="0" err="1"/>
              <a:t>incorporated</a:t>
            </a:r>
            <a:r>
              <a:rPr lang="it-IT" sz="2400" dirty="0"/>
              <a:t> or </a:t>
            </a:r>
            <a:r>
              <a:rPr lang="it-IT" sz="2400" dirty="0" err="1"/>
              <a:t>otherwise</a:t>
            </a:r>
            <a:r>
              <a:rPr lang="it-IT" sz="2400" dirty="0"/>
              <a:t> </a:t>
            </a:r>
            <a:r>
              <a:rPr lang="it-IT" sz="2400" dirty="0" err="1"/>
              <a:t>constituted</a:t>
            </a:r>
            <a:r>
              <a:rPr lang="it-IT" sz="2400" dirty="0"/>
              <a:t> and </a:t>
            </a:r>
            <a:r>
              <a:rPr lang="it-IT" sz="2400" dirty="0" err="1"/>
              <a:t>any</a:t>
            </a:r>
            <a:r>
              <a:rPr lang="it-IT" sz="2400" dirty="0"/>
              <a:t> </a:t>
            </a:r>
            <a:r>
              <a:rPr lang="it-IT" sz="2400" dirty="0" err="1"/>
              <a:t>other</a:t>
            </a:r>
            <a:r>
              <a:rPr lang="it-IT" sz="2400" dirty="0"/>
              <a:t> </a:t>
            </a:r>
            <a:r>
              <a:rPr lang="it-IT" sz="2400" dirty="0" err="1"/>
              <a:t>relevant</a:t>
            </a:r>
            <a:r>
              <a:rPr lang="it-IT" sz="2400" dirty="0"/>
              <a:t> </a:t>
            </a:r>
            <a:r>
              <a:rPr lang="it-IT" sz="2400" dirty="0" err="1"/>
              <a:t>factors</a:t>
            </a:r>
            <a:r>
              <a:rPr lang="it-IT" sz="2400" dirty="0"/>
              <a:t>»; cd. «</a:t>
            </a:r>
            <a:r>
              <a:rPr lang="it-IT" sz="2400" i="1" dirty="0"/>
              <a:t>case by case </a:t>
            </a:r>
            <a:r>
              <a:rPr lang="it-IT" sz="2400" i="1" dirty="0" err="1"/>
              <a:t>approach</a:t>
            </a:r>
            <a:r>
              <a:rPr lang="it-IT" sz="2400" dirty="0"/>
              <a:t>»  </a:t>
            </a: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030831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fade">
                                      <p:cBhvr>
                                        <p:cTn id="20" dur="1000"/>
                                        <p:tgtEl>
                                          <p:spTgt spid="9">
                                            <p:txEl>
                                              <p:pRg st="1" end="1"/>
                                            </p:txEl>
                                          </p:spTgt>
                                        </p:tgtEl>
                                      </p:cBhvr>
                                    </p:animEffect>
                                    <p:anim calcmode="lin" valueType="num">
                                      <p:cBhvr>
                                        <p:cTn id="21"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Par. 24.1</a:t>
            </a:r>
            <a:endParaRPr lang="it-IT" sz="2400" dirty="0"/>
          </a:p>
          <a:p>
            <a:pPr marL="0" indent="0" algn="just">
              <a:buNone/>
            </a:pPr>
            <a:r>
              <a:rPr lang="it-IT" sz="2400" dirty="0"/>
              <a:t>«gli Stati contraenti devono condurre un’analisi tenendo conto dei fattori che si riferiscono al luogo in cui:</a:t>
            </a:r>
          </a:p>
          <a:p>
            <a:pPr marL="0" indent="0" algn="just">
              <a:buNone/>
            </a:pPr>
            <a:r>
              <a:rPr lang="it-IT" sz="2400" dirty="0"/>
              <a:t>• sono tenute regolarmente le riunioni del Consiglio di amministrazione; </a:t>
            </a:r>
          </a:p>
          <a:p>
            <a:pPr marL="0" indent="0" algn="just">
              <a:buNone/>
            </a:pPr>
            <a:r>
              <a:rPr lang="it-IT" sz="2400" dirty="0"/>
              <a:t>• gli amministratori delegati esercitano le proprie funzioni; • i dirigenti esercitano le funzioni di ordinaria amministrazione;</a:t>
            </a:r>
          </a:p>
          <a:p>
            <a:pPr marL="0" indent="0" algn="just">
              <a:buNone/>
            </a:pPr>
            <a:r>
              <a:rPr lang="it-IT" sz="2400" dirty="0"/>
              <a:t>• è localizzata la sede centrale; </a:t>
            </a:r>
          </a:p>
          <a:p>
            <a:pPr marL="0" indent="0" algn="just">
              <a:buNone/>
            </a:pPr>
            <a:r>
              <a:rPr lang="it-IT" sz="2400" dirty="0"/>
              <a:t>• è conservata la documentazione contabile.»</a:t>
            </a: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772109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fade">
                                      <p:cBhvr>
                                        <p:cTn id="20" dur="1000"/>
                                        <p:tgtEl>
                                          <p:spTgt spid="9">
                                            <p:txEl>
                                              <p:pRg st="1" end="1"/>
                                            </p:txEl>
                                          </p:spTgt>
                                        </p:tgtEl>
                                      </p:cBhvr>
                                    </p:animEffect>
                                    <p:anim calcmode="lin" valueType="num">
                                      <p:cBhvr>
                                        <p:cTn id="21"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fade">
                                      <p:cBhvr>
                                        <p:cTn id="27" dur="1000"/>
                                        <p:tgtEl>
                                          <p:spTgt spid="9">
                                            <p:txEl>
                                              <p:pRg st="2" end="2"/>
                                            </p:txEl>
                                          </p:spTgt>
                                        </p:tgtEl>
                                      </p:cBhvr>
                                    </p:animEffect>
                                    <p:anim calcmode="lin" valueType="num">
                                      <p:cBhvr>
                                        <p:cTn id="2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fade">
                                      <p:cBhvr>
                                        <p:cTn id="34" dur="1000"/>
                                        <p:tgtEl>
                                          <p:spTgt spid="9">
                                            <p:txEl>
                                              <p:pRg st="3" end="3"/>
                                            </p:txEl>
                                          </p:spTgt>
                                        </p:tgtEl>
                                      </p:cBhvr>
                                    </p:animEffect>
                                    <p:anim calcmode="lin" valueType="num">
                                      <p:cBhvr>
                                        <p:cTn id="3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Effect transition="in" filter="fade">
                                      <p:cBhvr>
                                        <p:cTn id="41" dur="1000"/>
                                        <p:tgtEl>
                                          <p:spTgt spid="9">
                                            <p:txEl>
                                              <p:pRg st="4" end="4"/>
                                            </p:txEl>
                                          </p:spTgt>
                                        </p:tgtEl>
                                      </p:cBhvr>
                                    </p:animEffect>
                                    <p:anim calcmode="lin" valueType="num">
                                      <p:cBhvr>
                                        <p:cTn id="4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9">
                                            <p:txEl>
                                              <p:pRg st="5" end="5"/>
                                            </p:txEl>
                                          </p:spTgt>
                                        </p:tgtEl>
                                        <p:attrNameLst>
                                          <p:attrName>style.visibility</p:attrName>
                                        </p:attrNameLst>
                                      </p:cBhvr>
                                      <p:to>
                                        <p:strVal val="visible"/>
                                      </p:to>
                                    </p:set>
                                    <p:animEffect transition="in" filter="fade">
                                      <p:cBhvr>
                                        <p:cTn id="48" dur="1000"/>
                                        <p:tgtEl>
                                          <p:spTgt spid="9">
                                            <p:txEl>
                                              <p:pRg st="5" end="5"/>
                                            </p:txEl>
                                          </p:spTgt>
                                        </p:tgtEl>
                                      </p:cBhvr>
                                    </p:animEffect>
                                    <p:anim calcmode="lin" valueType="num">
                                      <p:cBhvr>
                                        <p:cTn id="49"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dirty="0"/>
              <a:t>Par. 24.5, consente agli Stati contraenti di poter risolvere liberamente il problema della dual residence, utilizzando il criterio del Place of </a:t>
            </a:r>
            <a:r>
              <a:rPr lang="it-IT" sz="2400" dirty="0" err="1"/>
              <a:t>Effective</a:t>
            </a:r>
            <a:r>
              <a:rPr lang="it-IT" sz="2400" dirty="0"/>
              <a:t> Management. Sarà compito dello Stato interpretare la normativa in modo tale da prevenire qualsiasi tipologia di abuso</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99683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Dal 2020</a:t>
            </a:r>
          </a:p>
          <a:p>
            <a:pPr marL="0" indent="0" algn="just">
              <a:buNone/>
            </a:pPr>
            <a:r>
              <a:rPr lang="en-US" sz="2400" b="1" dirty="0">
                <a:highlight>
                  <a:srgbClr val="FFFFFF"/>
                </a:highlight>
                <a:latin typeface="Arial" panose="020B0604020202020204" pitchFamily="34" charset="0"/>
              </a:rPr>
              <a:t>OECD Secretariat Analysis of Tax Treaties and the Impact of the COVID-19 Crisis</a:t>
            </a:r>
            <a:endParaRPr lang="it-IT" sz="2400" b="1"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n-US" dirty="0"/>
              <a:t>Therefore, all relevant facts and circumstances should be examined to determine the </a:t>
            </a:r>
            <a:r>
              <a:rPr lang="en-US" b="1" i="1" dirty="0"/>
              <a:t>“usual” and “ordinary” place of effective management,</a:t>
            </a:r>
            <a:r>
              <a:rPr lang="en-US" dirty="0"/>
              <a:t> and not only those that pertain to an exceptional and temporary period such as the COVID-19 crisis</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250070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fade">
                                      <p:cBhvr>
                                        <p:cTn id="20" dur="1000"/>
                                        <p:tgtEl>
                                          <p:spTgt spid="9">
                                            <p:txEl>
                                              <p:pRg st="1" end="1"/>
                                            </p:txEl>
                                          </p:spTgt>
                                        </p:tgtEl>
                                      </p:cBhvr>
                                    </p:animEffect>
                                    <p:anim calcmode="lin" valueType="num">
                                      <p:cBhvr>
                                        <p:cTn id="21"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MLI </a:t>
            </a:r>
            <a:r>
              <a:rPr lang="en-US" sz="2400" dirty="0"/>
              <a:t>Multilateral Convention to Implement Tax Treaty Related Measures to Prevent BEPS </a:t>
            </a:r>
          </a:p>
          <a:p>
            <a:pPr marL="0" indent="0" algn="just">
              <a:buNone/>
            </a:pPr>
            <a:r>
              <a:rPr lang="it-IT" sz="2000" dirty="0"/>
              <a:t>Articolo 4 – Entità con doppia residenza </a:t>
            </a:r>
          </a:p>
          <a:p>
            <a:pPr marL="0" indent="0" algn="just">
              <a:buNone/>
            </a:pPr>
            <a:r>
              <a:rPr lang="it-IT" sz="2000" dirty="0"/>
              <a:t>1. Se, in applicazione delle disposizioni di un Accordo fiscale coperto, un soggetto diverso da una persona fisica è residente in più di una Giurisdizione Contraente, le autorità competenti delle Giurisdizioni Contraenti </a:t>
            </a:r>
            <a:r>
              <a:rPr lang="it-IT" sz="2000" b="1" u="sng" dirty="0">
                <a:highlight>
                  <a:srgbClr val="FFFF00"/>
                </a:highlight>
              </a:rPr>
              <a:t>fanno del loro meglio per determinare in via di amichevole composizione la Giurisdizione Contraente di cui tale soggetto deve essere considerato residente ai fini dell'Accordo fiscale coperto, tenuto conto della sede di direzione effettiva, del luogo in cui è stato registrato o comunque costituito, nonché di ogni altro fattore rilevante</a:t>
            </a:r>
            <a:r>
              <a:rPr lang="it-IT" sz="2000" dirty="0"/>
              <a:t>. In assenza di tale accordo, tale soggetto non avrà diritto ad alcuno sgravio o esenzione fiscale prevista dall'Accordo fiscale coperto, salvo nella misura in cui ciò sia stato convenuto dalle autorità competenti delle Giurisdizioni Contraenti, con le modalità da loro concordate.</a:t>
            </a:r>
            <a:endParaRPr lang="it-IT" sz="20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762430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0"/>
                                        <p:tgtEl>
                                          <p:spTgt spid="9">
                                            <p:txEl>
                                              <p:pRg st="2" end="2"/>
                                            </p:txEl>
                                          </p:spTgt>
                                        </p:tgtEl>
                                      </p:cBhvr>
                                    </p:animEffect>
                                    <p:anim calcmode="lin" valueType="num">
                                      <p:cBhvr>
                                        <p:cTn id="2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L’Italia </a:t>
            </a:r>
            <a:r>
              <a:rPr lang="it-IT" dirty="0"/>
              <a:t>si è riservata il diritto di non applicare l’art. 4 MLI alle Convenzioni stipulate. </a:t>
            </a:r>
          </a:p>
          <a:p>
            <a:pPr marL="0" indent="0" algn="just">
              <a:buNone/>
            </a:pPr>
            <a:r>
              <a:rPr lang="it-IT" dirty="0"/>
              <a:t>Anche se nelle ultime Convenzioni stipulate ha privilegiato la MAP.</a:t>
            </a:r>
          </a:p>
          <a:p>
            <a:pPr marL="0" indent="0" algn="just">
              <a:buNone/>
            </a:pPr>
            <a:endParaRPr lang="it-IT"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722838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In poche parole </a:t>
            </a:r>
            <a:r>
              <a:rPr lang="it-IT" sz="2400" kern="100" dirty="0">
                <a:latin typeface="Calibri" panose="020F0502020204030204" pitchFamily="34" charset="0"/>
                <a:ea typeface="Calibri" panose="020F0502020204030204" pitchFamily="34" charset="0"/>
                <a:cs typeface="Times New Roman" panose="02020603050405020304" pitchFamily="18" charset="0"/>
              </a:rPr>
              <a:t>gli obiettivi di chiarezza e miglior individuazione della «relazione illustrativa» non trovano una concreta applicazione nella realtà dei fatti.</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Un dato risulta però chiaro: mera direzione e coordinamento non costituisce presupposto automatico di residenza fiscale.</a:t>
            </a:r>
          </a:p>
          <a:p>
            <a:pPr marL="0" indent="0" algn="just">
              <a:buNone/>
            </a:pPr>
            <a:r>
              <a:rPr lang="it-IT" sz="2400" b="0" i="0" dirty="0">
                <a:solidFill>
                  <a:srgbClr val="353535"/>
                </a:solidFill>
                <a:effectLst/>
                <a:highlight>
                  <a:srgbClr val="FFFFFF"/>
                </a:highlight>
                <a:latin typeface="+mj-lt"/>
              </a:rPr>
              <a:t>Si segnala la sentenza 2439/2023 della Corte di giustizia della Lombardia, in tema di stabile occulta, che definisce puntualmente come l’attività di direzione e coordinamento non configura stabil</a:t>
            </a:r>
            <a:r>
              <a:rPr lang="it-IT" sz="2400" dirty="0">
                <a:solidFill>
                  <a:srgbClr val="353535"/>
                </a:solidFill>
                <a:highlight>
                  <a:srgbClr val="FFFFFF"/>
                </a:highlight>
                <a:latin typeface="+mj-lt"/>
              </a:rPr>
              <a:t>e né tanto meno trasferimento di residenza.</a:t>
            </a:r>
          </a:p>
          <a:p>
            <a:pPr marL="0" indent="0" algn="just">
              <a:buNone/>
            </a:pPr>
            <a:endParaRPr lang="it-IT"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781387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0"/>
                                        <p:tgtEl>
                                          <p:spTgt spid="9">
                                            <p:txEl>
                                              <p:pRg st="2" end="2"/>
                                            </p:txEl>
                                          </p:spTgt>
                                        </p:tgtEl>
                                      </p:cBhvr>
                                    </p:animEffect>
                                    <p:anim calcmode="lin" valueType="num">
                                      <p:cBhvr>
                                        <p:cTn id="2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La nuova norma</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547664" y="1600200"/>
            <a:ext cx="7139136" cy="4525963"/>
          </a:xfrm>
        </p:spPr>
        <p:txBody>
          <a:bodyPr>
            <a:normAutofit lnSpcReduction="10000"/>
          </a:bodyPr>
          <a:lstStyle/>
          <a:p>
            <a:r>
              <a:rPr lang="it-IT" sz="2000" dirty="0"/>
              <a:t>14 agosto 2023: pubblicazione della legge 9 agosto 2023, n. 111 in Gazzetta Ufficiale </a:t>
            </a:r>
          </a:p>
          <a:p>
            <a:r>
              <a:rPr lang="it-IT" sz="2000" dirty="0"/>
              <a:t>16 ottobre 2023: il Consiglio dei Ministri ha approvato una bozza di decreto legislativo in materia di fiscalità internazionale, in attuazione delle legge delega (cfr. artt. 1, 3, comma 1, lett. c), d), e) e f), e 9 comma 1, lett. g), h) e i) </a:t>
            </a:r>
          </a:p>
          <a:p>
            <a:r>
              <a:rPr lang="it-IT" sz="2000" dirty="0"/>
              <a:t>7 novembre 2023: trasmissione della bozza di decreto al Parlamento </a:t>
            </a:r>
          </a:p>
          <a:p>
            <a:r>
              <a:rPr lang="it-IT" sz="2000" dirty="0"/>
              <a:t>19 dicembre 2023: il Consiglio dei Ministri ha approvato in via definitiva il decreto legislativo</a:t>
            </a:r>
          </a:p>
          <a:p>
            <a:r>
              <a:rPr lang="it-IT" sz="2000" dirty="0"/>
              <a:t>28 dicembre 2023: pubblicazione del decreto legislativo 27 dicembre 2023, n. 209 in G.U.</a:t>
            </a:r>
          </a:p>
          <a:p>
            <a:pPr marL="0" indent="0">
              <a:buNone/>
            </a:pPr>
            <a:r>
              <a:rPr lang="it-IT" sz="2000" dirty="0"/>
              <a:t>Decorrenza: a partire dal periodo d’imposta successivo a quello in corso alla data di pubblicazione del decreto G.U.</a:t>
            </a:r>
          </a:p>
        </p:txBody>
      </p:sp>
    </p:spTree>
    <p:extLst>
      <p:ext uri="{BB962C8B-B14F-4D97-AF65-F5344CB8AC3E}">
        <p14:creationId xmlns:p14="http://schemas.microsoft.com/office/powerpoint/2010/main" val="92781304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0"/>
                                        <p:tgtEl>
                                          <p:spTgt spid="9">
                                            <p:txEl>
                                              <p:pRg st="2" end="2"/>
                                            </p:txEl>
                                          </p:spTgt>
                                        </p:tgtEl>
                                      </p:cBhvr>
                                    </p:animEffect>
                                    <p:anim calcmode="lin" valueType="num">
                                      <p:cBhvr>
                                        <p:cTn id="2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Effect transition="in" filter="fade">
                                      <p:cBhvr>
                                        <p:cTn id="31" dur="1000"/>
                                        <p:tgtEl>
                                          <p:spTgt spid="9">
                                            <p:txEl>
                                              <p:pRg st="3" end="3"/>
                                            </p:txEl>
                                          </p:spTgt>
                                        </p:tgtEl>
                                      </p:cBhvr>
                                    </p:animEffect>
                                    <p:anim calcmode="lin" valueType="num">
                                      <p:cBhvr>
                                        <p:cTn id="3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grpId="0" nodeType="after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Effect transition="in" filter="fade">
                                      <p:cBhvr>
                                        <p:cTn id="37" dur="1000"/>
                                        <p:tgtEl>
                                          <p:spTgt spid="9">
                                            <p:txEl>
                                              <p:pRg st="4" end="4"/>
                                            </p:txEl>
                                          </p:spTgt>
                                        </p:tgtEl>
                                      </p:cBhvr>
                                    </p:animEffect>
                                    <p:anim calcmode="lin" valueType="num">
                                      <p:cBhvr>
                                        <p:cTn id="38"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9">
                                            <p:txEl>
                                              <p:pRg st="5" end="5"/>
                                            </p:txEl>
                                          </p:spTgt>
                                        </p:tgtEl>
                                        <p:attrNameLst>
                                          <p:attrName>style.visibility</p:attrName>
                                        </p:attrNameLst>
                                      </p:cBhvr>
                                      <p:to>
                                        <p:strVal val="visible"/>
                                      </p:to>
                                    </p:set>
                                    <p:animEffect transition="in" filter="fade">
                                      <p:cBhvr>
                                        <p:cTn id="44" dur="1000"/>
                                        <p:tgtEl>
                                          <p:spTgt spid="9">
                                            <p:txEl>
                                              <p:pRg st="5" end="5"/>
                                            </p:txEl>
                                          </p:spTgt>
                                        </p:tgtEl>
                                      </p:cBhvr>
                                    </p:animEffect>
                                    <p:anim calcmode="lin" valueType="num">
                                      <p:cBhvr>
                                        <p:cTn id="45"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200" b="0" i="0" dirty="0">
                <a:solidFill>
                  <a:srgbClr val="353535"/>
                </a:solidFill>
                <a:effectLst/>
                <a:highlight>
                  <a:srgbClr val="FFFFFF"/>
                </a:highlight>
                <a:latin typeface="+mj-lt"/>
              </a:rPr>
              <a:t>Da Il Sole 24 ore 05.06.2024</a:t>
            </a:r>
          </a:p>
          <a:p>
            <a:pPr marL="0" indent="0" algn="just">
              <a:buNone/>
            </a:pPr>
            <a:r>
              <a:rPr lang="it-IT" sz="2200" b="0" i="0" dirty="0">
                <a:solidFill>
                  <a:srgbClr val="353535"/>
                </a:solidFill>
                <a:effectLst/>
                <a:highlight>
                  <a:srgbClr val="FFFFFF"/>
                </a:highlight>
                <a:latin typeface="+mj-lt"/>
              </a:rPr>
              <a:t> «Alla luce della posizione delle parti in causa, i giudici milanesi ritengono che la società italiana abbia provveduto ad espletare una mera attività di direzione e coordinamento (ex </a:t>
            </a:r>
            <a:r>
              <a:rPr lang="it-IT" sz="2200" b="0" i="0" u="sng" dirty="0">
                <a:solidFill>
                  <a:srgbClr val="0069E0"/>
                </a:solidFill>
                <a:effectLst/>
                <a:highlight>
                  <a:srgbClr val="FFFFFF"/>
                </a:highlight>
                <a:latin typeface="+mj-lt"/>
                <a:hlinkClick r:id="rId3" action="ppaction://hlinkfile"/>
              </a:rPr>
              <a:t>articolo 2497 del Codice civile</a:t>
            </a:r>
            <a:r>
              <a:rPr lang="it-IT" sz="2200" b="0" i="0" dirty="0">
                <a:solidFill>
                  <a:srgbClr val="353535"/>
                </a:solidFill>
                <a:effectLst/>
                <a:highlight>
                  <a:srgbClr val="FFFFFF"/>
                </a:highlight>
                <a:latin typeface="+mj-lt"/>
              </a:rPr>
              <a:t>) che tuttavia non può bastare a identificare una residenza fiscale italiana a capo della società francese. In definitiva, secondo i giudici, il fatto che su alcune fasi di gestione dell’attività della società francese vi sia stata una supervisione/monitoraggio da parte della controllante italiana, sulla quale si accentrano sia funzioni di supporto che di business di gruppo, non può far venire meno il requisito dell’indipendenza gestionale ed operativa della partecipata straniera.</a:t>
            </a:r>
            <a:endParaRPr lang="it-IT" sz="2200" kern="100" dirty="0">
              <a:latin typeface="+mj-lt"/>
              <a:ea typeface="Calibri" panose="020F0502020204030204" pitchFamily="34" charset="0"/>
              <a:cs typeface="Times New Roman" panose="02020603050405020304" pitchFamily="18" charset="0"/>
            </a:endParaRPr>
          </a:p>
          <a:p>
            <a:pPr marL="0" indent="0" algn="just">
              <a:buNone/>
            </a:pPr>
            <a:endParaRPr lang="it-IT"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227855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 Modelli Convenzionali</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b="1" kern="100" dirty="0">
                <a:latin typeface="Calibri" panose="020F0502020204030204" pitchFamily="34" charset="0"/>
                <a:ea typeface="Calibri" panose="020F0502020204030204" pitchFamily="34" charset="0"/>
                <a:cs typeface="Times New Roman" panose="02020603050405020304" pitchFamily="18" charset="0"/>
              </a:rPr>
              <a:t>Il Day by Day o il </a:t>
            </a:r>
            <a:r>
              <a:rPr lang="it-IT" b="1" kern="100" dirty="0" err="1">
                <a:latin typeface="Calibri" panose="020F0502020204030204" pitchFamily="34" charset="0"/>
                <a:ea typeface="Calibri" panose="020F0502020204030204" pitchFamily="34" charset="0"/>
                <a:cs typeface="Times New Roman" panose="02020603050405020304" pitchFamily="18" charset="0"/>
              </a:rPr>
              <a:t>Primary</a:t>
            </a:r>
            <a:r>
              <a:rPr lang="it-IT" b="1" kern="100" dirty="0">
                <a:latin typeface="Calibri" panose="020F0502020204030204" pitchFamily="34" charset="0"/>
                <a:ea typeface="Calibri" panose="020F0502020204030204" pitchFamily="34" charset="0"/>
                <a:cs typeface="Times New Roman" panose="02020603050405020304" pitchFamily="18" charset="0"/>
              </a:rPr>
              <a:t> place of management and control</a:t>
            </a:r>
          </a:p>
          <a:p>
            <a:pPr marL="0" indent="0" algn="jus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Non siamo più nella direzione ma nella gestione quotidiana, un livello diverso e inferiore rispetto a quello strategico della direzione effettiva.</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Ecco che adottando entrambi nella normativa si rischiano numerosi conflitti con casi di doppia residenza.</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Essere considerati residenti o non residenti è fondamentale anche per la gestione di eventuali esenzioni/crediti d’imposta e tassazione</a:t>
            </a: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221223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0"/>
                                        <p:tgtEl>
                                          <p:spTgt spid="9">
                                            <p:txEl>
                                              <p:pRg st="2" end="2"/>
                                            </p:txEl>
                                          </p:spTgt>
                                        </p:tgtEl>
                                      </p:cBhvr>
                                    </p:animEffect>
                                    <p:anim calcmode="lin" valueType="num">
                                      <p:cBhvr>
                                        <p:cTn id="2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Effect transition="in" filter="fade">
                                      <p:cBhvr>
                                        <p:cTn id="31" dur="1000"/>
                                        <p:tgtEl>
                                          <p:spTgt spid="9">
                                            <p:txEl>
                                              <p:pRg st="3" end="3"/>
                                            </p:txEl>
                                          </p:spTgt>
                                        </p:tgtEl>
                                      </p:cBhvr>
                                    </p:animEffect>
                                    <p:anim calcmode="lin" valueType="num">
                                      <p:cBhvr>
                                        <p:cTn id="3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Le norme </a:t>
            </a:r>
            <a:r>
              <a:rPr lang="it-IT" dirty="0" err="1"/>
              <a:t>Unionali</a:t>
            </a:r>
            <a:endParaRPr lang="it-IT" dirty="0"/>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166018"/>
            <a:ext cx="7571184" cy="4525963"/>
          </a:xfrm>
        </p:spPr>
        <p:txBody>
          <a:bodyPr>
            <a:noAutofit/>
          </a:bodyPr>
          <a:lstStyle/>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Il principio di Libertà di stabilimento impone una valutazione della residenza in ambito </a:t>
            </a:r>
            <a:r>
              <a:rPr lang="it-IT" sz="2400" kern="100" dirty="0" err="1">
                <a:latin typeface="Calibri" panose="020F0502020204030204" pitchFamily="34" charset="0"/>
                <a:ea typeface="Calibri" panose="020F0502020204030204" pitchFamily="34" charset="0"/>
                <a:cs typeface="Times New Roman" panose="02020603050405020304" pitchFamily="18" charset="0"/>
              </a:rPr>
              <a:t>unionale</a:t>
            </a:r>
            <a:r>
              <a:rPr lang="it-IT" sz="2400" kern="100" dirty="0">
                <a:latin typeface="Calibri" panose="020F0502020204030204" pitchFamily="34" charset="0"/>
                <a:ea typeface="Calibri" panose="020F0502020204030204" pitchFamily="34" charset="0"/>
                <a:cs typeface="Times New Roman" panose="02020603050405020304" pitchFamily="18" charset="0"/>
              </a:rPr>
              <a:t> che ha come cardine «il non abuso dello strumento» e la «riconoscibilità da parte dei terzi della residenza». </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In poche parole se una società, seppur controllata e influenzata da casa madre non residente, «esercita in modo abituale la gestione dei suoi interessi secondo modalità riconoscibili dai terzi … dove è situata la sua sede statutaria, i requisiti di trasparenza e riconoscibilità sono per definizione soddisfatti» </a:t>
            </a:r>
            <a:r>
              <a:rPr lang="it-IT" sz="2400" b="1" kern="100" dirty="0">
                <a:latin typeface="Calibri" panose="020F0502020204030204" pitchFamily="34" charset="0"/>
                <a:ea typeface="Calibri" panose="020F0502020204030204" pitchFamily="34" charset="0"/>
                <a:cs typeface="Times New Roman" panose="02020603050405020304" pitchFamily="18" charset="0"/>
              </a:rPr>
              <a:t>Caso </a:t>
            </a:r>
            <a:r>
              <a:rPr lang="it-IT" sz="2400" b="1" kern="100" dirty="0" err="1">
                <a:latin typeface="Calibri" panose="020F0502020204030204" pitchFamily="34" charset="0"/>
                <a:ea typeface="Calibri" panose="020F0502020204030204" pitchFamily="34" charset="0"/>
                <a:cs typeface="Times New Roman" panose="02020603050405020304" pitchFamily="18" charset="0"/>
              </a:rPr>
              <a:t>Eurofood</a:t>
            </a:r>
            <a:r>
              <a:rPr lang="it-IT" sz="2400" b="1" kern="100" dirty="0">
                <a:latin typeface="Calibri" panose="020F0502020204030204" pitchFamily="34" charset="0"/>
                <a:ea typeface="Calibri" panose="020F0502020204030204" pitchFamily="34" charset="0"/>
                <a:cs typeface="Times New Roman" panose="02020603050405020304" pitchFamily="18" charset="0"/>
              </a:rPr>
              <a:t>   C341/04 e ancor più forte il passaggio viene rimarcato nel caso Cadbury Schweppes (anno 2006)</a:t>
            </a:r>
          </a:p>
          <a:p>
            <a:pPr marL="0" indent="0" algn="just">
              <a:buNone/>
            </a:pP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623649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Le norme </a:t>
            </a:r>
            <a:r>
              <a:rPr lang="it-IT" dirty="0" err="1"/>
              <a:t>Unionali</a:t>
            </a:r>
            <a:endParaRPr lang="it-IT" dirty="0"/>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166018"/>
            <a:ext cx="7571184" cy="4525963"/>
          </a:xfrm>
        </p:spPr>
        <p:txBody>
          <a:bodyPr>
            <a:noAutofit/>
          </a:bodyPr>
          <a:lstStyle/>
          <a:p>
            <a:pPr marL="0" indent="0" algn="just">
              <a:buNone/>
            </a:pPr>
            <a:r>
              <a:rPr lang="it-IT" sz="2200" dirty="0"/>
              <a:t>Il primo fattore è il luogo di stabilimento che può o meno coincidere con la sede formale, ma deve essere supportata comunque da elementi di fatto quali: </a:t>
            </a:r>
          </a:p>
          <a:p>
            <a:pPr marL="457200" indent="-457200" algn="just">
              <a:buAutoNum type="alphaLcParenR"/>
            </a:pPr>
            <a:r>
              <a:rPr lang="it-IT" sz="2200" dirty="0"/>
              <a:t>esercizio in modo abituale della gestione dei suoi interessi, riconoscibile da terzi e in osservanza completa e regolare della sua stessa identità societaria; </a:t>
            </a:r>
          </a:p>
          <a:p>
            <a:pPr marL="457200" indent="-457200" algn="just">
              <a:buAutoNum type="alphaLcParenR"/>
            </a:pPr>
            <a:r>
              <a:rPr lang="it-IT" sz="2200" dirty="0"/>
              <a:t>un insediamento reale che abbia per oggetto l’espletamento di attività economiche effettive, supportata da una struttura materiale e organizzativa concreta; </a:t>
            </a:r>
          </a:p>
          <a:p>
            <a:pPr marL="457200" indent="-457200" algn="just">
              <a:buAutoNum type="alphaLcParenR"/>
            </a:pPr>
            <a:r>
              <a:rPr lang="it-IT" sz="2200" dirty="0"/>
              <a:t>Coincidenza tra sede in cui vi sia la direzione generale, deputata alle decisioni essenziali, in cui svolte le funzioni di amministrazione centrale. </a:t>
            </a:r>
          </a:p>
        </p:txBody>
      </p:sp>
    </p:spTree>
    <p:extLst>
      <p:ext uri="{BB962C8B-B14F-4D97-AF65-F5344CB8AC3E}">
        <p14:creationId xmlns:p14="http://schemas.microsoft.com/office/powerpoint/2010/main" val="298470880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0"/>
                                        <p:tgtEl>
                                          <p:spTgt spid="9">
                                            <p:txEl>
                                              <p:pRg st="2" end="2"/>
                                            </p:txEl>
                                          </p:spTgt>
                                        </p:tgtEl>
                                      </p:cBhvr>
                                    </p:animEffect>
                                    <p:anim calcmode="lin" valueType="num">
                                      <p:cBhvr>
                                        <p:cTn id="2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Effect transition="in" filter="fade">
                                      <p:cBhvr>
                                        <p:cTn id="31" dur="1000"/>
                                        <p:tgtEl>
                                          <p:spTgt spid="9">
                                            <p:txEl>
                                              <p:pRg st="3" end="3"/>
                                            </p:txEl>
                                          </p:spTgt>
                                        </p:tgtEl>
                                      </p:cBhvr>
                                    </p:animEffect>
                                    <p:anim calcmode="lin" valueType="num">
                                      <p:cBhvr>
                                        <p:cTn id="3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Le norme </a:t>
            </a:r>
            <a:r>
              <a:rPr lang="it-IT" dirty="0" err="1"/>
              <a:t>Unionali</a:t>
            </a:r>
            <a:endParaRPr lang="it-IT" dirty="0"/>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166018"/>
            <a:ext cx="7571184" cy="4525963"/>
          </a:xfrm>
        </p:spPr>
        <p:txBody>
          <a:bodyPr>
            <a:noAutofit/>
          </a:bodyPr>
          <a:lstStyle/>
          <a:p>
            <a:pPr marL="0" indent="0" algn="just">
              <a:buNone/>
            </a:pPr>
            <a:r>
              <a:rPr lang="it-IT" sz="2200" dirty="0"/>
              <a:t>A livello </a:t>
            </a:r>
            <a:r>
              <a:rPr lang="it-IT" sz="2200" dirty="0" err="1"/>
              <a:t>unionale</a:t>
            </a:r>
            <a:r>
              <a:rPr lang="it-IT" sz="2200" dirty="0"/>
              <a:t> il criterio di residenza prevalente, in relazione al principio di libertà di stabilimento, è assimilabile al “day-by-day management”, rispetto a quello della sola sede statuaria o della direzione effettiva, visto che “luogo” va ricondotto (sulla base degli arresti giurisprudenziali) quale «place» dove sono svolti regolarmente i principali indirizzi di gestione operativa della società</a:t>
            </a:r>
            <a:endParaRPr lang="it-IT" sz="22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028228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Indici di sostanza economica</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556792"/>
            <a:ext cx="7571184" cy="4525963"/>
          </a:xfrm>
        </p:spPr>
        <p:txBody>
          <a:bodyPr>
            <a:noAutofit/>
          </a:bodyPr>
          <a:lstStyle/>
          <a:p>
            <a:pPr marL="457200" indent="-457200" algn="just">
              <a:buFont typeface="+mj-lt"/>
              <a:buAutoNum type="alphaLcParenR"/>
            </a:pPr>
            <a:r>
              <a:rPr lang="it-IT" sz="2000" dirty="0"/>
              <a:t>numero adeguato di dipendenti (residenti) con le specifiche qualificazioni, strutture fisiche (uffici) per gestire tali attività all’interno della giurisdizione, tenuta della contabilità e dei conti correnti bancari (parte in outsourcing);</a:t>
            </a:r>
          </a:p>
          <a:p>
            <a:pPr marL="457200" indent="-457200" algn="just">
              <a:buFont typeface="+mj-lt"/>
              <a:buAutoNum type="alphaLcParenR"/>
            </a:pPr>
            <a:r>
              <a:rPr lang="it-IT" sz="2000" dirty="0"/>
              <a:t>meccanismo efficace di compliance amministrativa della società e della giurisdizione di residenza; </a:t>
            </a:r>
          </a:p>
          <a:p>
            <a:pPr marL="457200" indent="-457200" algn="just">
              <a:buFont typeface="+mj-lt"/>
              <a:buAutoNum type="alphaLcParenR"/>
            </a:pPr>
            <a:r>
              <a:rPr lang="it-IT" sz="2000" dirty="0"/>
              <a:t>evidenza che il processo decisionale avviene all’interno della giurisdizione in contrapposizione a decisioni periodiche prese da componenti del Consiglio di Amministrazione non residenti. </a:t>
            </a:r>
            <a:endParaRPr lang="it-IT" sz="20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264158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0"/>
                                        <p:tgtEl>
                                          <p:spTgt spid="9">
                                            <p:txEl>
                                              <p:pRg st="2" end="2"/>
                                            </p:txEl>
                                          </p:spTgt>
                                        </p:tgtEl>
                                      </p:cBhvr>
                                    </p:animEffect>
                                    <p:anim calcmode="lin" valueType="num">
                                      <p:cBhvr>
                                        <p:cTn id="2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Vecchia presunzione</a:t>
            </a:r>
            <a:br>
              <a:rPr lang="it-IT" dirty="0"/>
            </a:br>
            <a:r>
              <a:rPr lang="it-IT" dirty="0"/>
              <a:t> (varia esistente in residente)</a:t>
            </a:r>
          </a:p>
        </p:txBody>
      </p:sp>
      <p:sp>
        <p:nvSpPr>
          <p:cNvPr id="4" name="Segnaposto contenuto 3"/>
          <p:cNvSpPr>
            <a:spLocks noGrp="1"/>
          </p:cNvSpPr>
          <p:nvPr>
            <p:ph idx="1"/>
          </p:nvPr>
        </p:nvSpPr>
        <p:spPr>
          <a:xfrm>
            <a:off x="1115616" y="1484784"/>
            <a:ext cx="7571184" cy="4641379"/>
          </a:xfrm>
        </p:spPr>
        <p:txBody>
          <a:bodyPr>
            <a:normAutofit fontScale="85000" lnSpcReduction="20000"/>
          </a:bodyPr>
          <a:lstStyle/>
          <a:p>
            <a:pPr marL="0" indent="0">
              <a:buNone/>
            </a:pPr>
            <a:r>
              <a:rPr lang="it-IT" dirty="0"/>
              <a:t>Art. 73 TUIR  co. 5-bis. </a:t>
            </a:r>
          </a:p>
          <a:p>
            <a:pPr marL="0" indent="0" algn="just">
              <a:buNone/>
            </a:pPr>
            <a:r>
              <a:rPr lang="it-IT" b="1" dirty="0"/>
              <a:t>Salvo prova contraria</a:t>
            </a:r>
            <a:r>
              <a:rPr lang="it-IT" dirty="0"/>
              <a:t>, si considera esistente nel territorio dello Stato la sede dell'amministrazione di </a:t>
            </a:r>
            <a:r>
              <a:rPr lang="it-IT" dirty="0" err="1"/>
              <a:t>societa'</a:t>
            </a:r>
            <a:r>
              <a:rPr lang="it-IT" dirty="0"/>
              <a:t> ed enti, che detengono partecipazioni di controllo, ai sensi dell'articolo 2359, primo comma, del codice civile, nei soggetti di cui alle lettere a) e b) del comma 1, se, in alternativa: a) sono controllati, anche indirettamente, ai sensi dell'articolo 2359, primo comma , del codice civile, da soggetti residenti nel territorio dello Stato; b) sono amministrati da un consiglio di amministrazione, o altro organo equivalente di gestione, composto in prevalenza di consiglieri residenti nel territorio dello Stato.</a:t>
            </a:r>
          </a:p>
        </p:txBody>
      </p:sp>
    </p:spTree>
    <p:extLst>
      <p:ext uri="{BB962C8B-B14F-4D97-AF65-F5344CB8AC3E}">
        <p14:creationId xmlns:p14="http://schemas.microsoft.com/office/powerpoint/2010/main" val="118208071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ESTEROVESTIZIONE </a:t>
            </a:r>
            <a:br>
              <a:rPr lang="it-IT" dirty="0"/>
            </a:br>
            <a:r>
              <a:rPr lang="it-IT" dirty="0" err="1"/>
              <a:t>presuzione</a:t>
            </a:r>
            <a:r>
              <a:rPr lang="it-IT" dirty="0"/>
              <a:t> art. 73 co. 5 bis</a:t>
            </a:r>
          </a:p>
        </p:txBody>
      </p:sp>
      <p:pic>
        <p:nvPicPr>
          <p:cNvPr id="3" name="Segnaposto contenuto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5656" y="1916833"/>
            <a:ext cx="7128792" cy="3960440"/>
          </a:xfrm>
        </p:spPr>
      </p:pic>
    </p:spTree>
    <p:extLst>
      <p:ext uri="{BB962C8B-B14F-4D97-AF65-F5344CB8AC3E}">
        <p14:creationId xmlns:p14="http://schemas.microsoft.com/office/powerpoint/2010/main" val="76376965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Presunzione mantenuta</a:t>
            </a:r>
          </a:p>
        </p:txBody>
      </p:sp>
      <p:pic>
        <p:nvPicPr>
          <p:cNvPr id="3" name="Segnaposto contenuto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59632" y="1340768"/>
            <a:ext cx="7632848" cy="5400600"/>
          </a:xfrm>
        </p:spPr>
      </p:pic>
    </p:spTree>
    <p:extLst>
      <p:ext uri="{BB962C8B-B14F-4D97-AF65-F5344CB8AC3E}">
        <p14:creationId xmlns:p14="http://schemas.microsoft.com/office/powerpoint/2010/main" val="229674674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Esterovestizione fino al 2023</a:t>
            </a:r>
          </a:p>
        </p:txBody>
      </p:sp>
      <p:pic>
        <p:nvPicPr>
          <p:cNvPr id="3" name="Segnaposto contenuto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71600" y="1124744"/>
            <a:ext cx="7992888" cy="5616624"/>
          </a:xfrm>
        </p:spPr>
      </p:pic>
    </p:spTree>
    <p:extLst>
      <p:ext uri="{BB962C8B-B14F-4D97-AF65-F5344CB8AC3E}">
        <p14:creationId xmlns:p14="http://schemas.microsoft.com/office/powerpoint/2010/main" val="239833164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Norme a confronto</a:t>
            </a:r>
            <a:br>
              <a:rPr lang="it-IT" dirty="0"/>
            </a:br>
            <a:r>
              <a:rPr lang="it-IT" dirty="0"/>
              <a:t>RESIDENZA P.G. (art. 73 Tuir)</a:t>
            </a:r>
          </a:p>
        </p:txBody>
      </p:sp>
      <p:sp>
        <p:nvSpPr>
          <p:cNvPr id="8" name="Segnaposto contenuto 7">
            <a:extLst>
              <a:ext uri="{FF2B5EF4-FFF2-40B4-BE49-F238E27FC236}">
                <a16:creationId xmlns:a16="http://schemas.microsoft.com/office/drawing/2014/main" id="{67298FD2-5CFF-4D72-FFD5-CB4F89BFDB0D}"/>
              </a:ext>
            </a:extLst>
          </p:cNvPr>
          <p:cNvSpPr>
            <a:spLocks noGrp="1"/>
          </p:cNvSpPr>
          <p:nvPr>
            <p:ph sz="half" idx="1"/>
          </p:nvPr>
        </p:nvSpPr>
        <p:spPr>
          <a:xfrm>
            <a:off x="827584" y="1600200"/>
            <a:ext cx="3668216" cy="4525963"/>
          </a:xfrm>
        </p:spPr>
        <p:txBody>
          <a:bodyPr>
            <a:normAutofit fontScale="47500" lnSpcReduction="20000"/>
          </a:bodyPr>
          <a:lstStyle/>
          <a:p>
            <a:pPr marL="0" indent="0">
              <a:buNone/>
            </a:pPr>
            <a:r>
              <a:rPr lang="it-IT" sz="4300" kern="100" dirty="0">
                <a:effectLst/>
                <a:latin typeface="Arial" panose="020B0604020202020204" pitchFamily="34" charset="0"/>
                <a:ea typeface="Calibri" panose="020F0502020204030204" pitchFamily="34" charset="0"/>
                <a:cs typeface="Arial" panose="020B0604020202020204" pitchFamily="34" charset="0"/>
              </a:rPr>
              <a:t>Ai fini delle imposte sui redditi si considerano residenti le società e gli enti che per la maggior parte del periodo di imposta hanno </a:t>
            </a:r>
            <a:r>
              <a:rPr lang="it-IT" sz="43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rPr>
              <a:t>la sede legale o la sede dell'amministrazione o l'oggetto principale nel territorio dello Stato</a:t>
            </a:r>
            <a:r>
              <a:rPr lang="it-IT" sz="28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rPr>
              <a:t>.</a:t>
            </a:r>
          </a:p>
          <a:p>
            <a:endParaRPr lang="it-IT" dirty="0"/>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p:txBody>
          <a:bodyPr>
            <a:normAutofit fontScale="47500" lnSpcReduction="20000"/>
          </a:bodyPr>
          <a:lstStyle/>
          <a:p>
            <a:pPr marL="0" indent="0" algn="just">
              <a:buNone/>
            </a:pP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Ai fini delle imposte sui redditi si considerano residenti le società e gli enti che per la maggior parte del periodo di imposta hanno nel territorio </a:t>
            </a:r>
            <a:r>
              <a:rPr lang="it-IT" sz="42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dello Stato la sede legale o la sede di direzione effettiva o la gestione ordinaria in via principale. </a:t>
            </a:r>
          </a:p>
          <a:p>
            <a:pPr marL="0" indent="0" algn="just">
              <a:buNone/>
            </a:pP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Per </a:t>
            </a:r>
            <a:r>
              <a:rPr lang="it-IT" sz="42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sede di direzione effettiva </a:t>
            </a: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si intende la </a:t>
            </a:r>
            <a:r>
              <a:rPr lang="it-IT" sz="4200" b="1" u="sng"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continua e coordinata assunzione delle decisioni strategiche riguardanti la società o l’ente nel suo complesso. </a:t>
            </a:r>
          </a:p>
          <a:p>
            <a:pPr marL="0" indent="0" algn="just">
              <a:buNone/>
            </a:pP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Per </a:t>
            </a:r>
            <a:r>
              <a:rPr lang="it-IT" sz="42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gestione ordinaria </a:t>
            </a:r>
            <a:r>
              <a:rPr lang="it-IT" sz="4200" b="1" u="sng"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si intende il continuo e coordinato compimento degli atti della gestione corrente riguardanti la società o l’ente nel suo complesso. </a:t>
            </a:r>
          </a:p>
          <a:p>
            <a:endParaRPr lang="it-IT" dirty="0"/>
          </a:p>
        </p:txBody>
      </p:sp>
    </p:spTree>
    <p:extLst>
      <p:ext uri="{BB962C8B-B14F-4D97-AF65-F5344CB8AC3E}">
        <p14:creationId xmlns:p14="http://schemas.microsoft.com/office/powerpoint/2010/main" val="250345383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750"/>
                                        <p:tgtEl>
                                          <p:spTgt spid="8">
                                            <p:txEl>
                                              <p:pRg st="0" end="0"/>
                                            </p:txEl>
                                          </p:spTgt>
                                        </p:tgtEl>
                                      </p:cBhvr>
                                    </p:animEffect>
                                    <p:anim calcmode="lin" valueType="num">
                                      <p:cBhvr>
                                        <p:cTn id="14"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5" dur="75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250"/>
                            </p:stCondLst>
                            <p:childTnLst>
                              <p:par>
                                <p:cTn id="17" presetID="42" presetClass="entr" presetSubtype="0" fill="hold" grpId="0" nodeType="after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1000"/>
                                        <p:tgtEl>
                                          <p:spTgt spid="9">
                                            <p:txEl>
                                              <p:pRg st="0" end="0"/>
                                            </p:txEl>
                                          </p:spTgt>
                                        </p:tgtEl>
                                      </p:cBhvr>
                                    </p:animEffect>
                                    <p:anim calcmode="lin" valueType="num">
                                      <p:cBhvr>
                                        <p:cTn id="20"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42" presetClass="entr" presetSubtype="0" fill="hold" grpId="0" nodeType="after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animEffect transition="in" filter="fade">
                                      <p:cBhvr>
                                        <p:cTn id="25" dur="1000"/>
                                        <p:tgtEl>
                                          <p:spTgt spid="9">
                                            <p:txEl>
                                              <p:pRg st="1" end="1"/>
                                            </p:txEl>
                                          </p:spTgt>
                                        </p:tgtEl>
                                      </p:cBhvr>
                                    </p:animEffect>
                                    <p:anim calcmode="lin" valueType="num">
                                      <p:cBhvr>
                                        <p:cTn id="26"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8" fill="hold">
                            <p:stCondLst>
                              <p:cond delay="3250"/>
                            </p:stCondLst>
                            <p:childTnLst>
                              <p:par>
                                <p:cTn id="29" presetID="42" presetClass="entr" presetSubtype="0" fill="hold" grpId="0" nodeType="after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Effect transition="in" filter="fade">
                                      <p:cBhvr>
                                        <p:cTn id="31" dur="1000"/>
                                        <p:tgtEl>
                                          <p:spTgt spid="9">
                                            <p:txEl>
                                              <p:pRg st="2" end="2"/>
                                            </p:txEl>
                                          </p:spTgt>
                                        </p:tgtEl>
                                      </p:cBhvr>
                                    </p:animEffect>
                                    <p:anim calcmode="lin" valueType="num">
                                      <p:cBhvr>
                                        <p:cTn id="3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build="p"/>
      <p:bldP spid="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Esterovestizione dal 2024</a:t>
            </a:r>
          </a:p>
        </p:txBody>
      </p:sp>
      <p:pic>
        <p:nvPicPr>
          <p:cNvPr id="3" name="Segnaposto contenuto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71600" y="1124744"/>
            <a:ext cx="7992888" cy="5616624"/>
          </a:xfrm>
        </p:spPr>
      </p:pic>
      <p:sp>
        <p:nvSpPr>
          <p:cNvPr id="4" name="Segno di moltiplicazione 3">
            <a:extLst>
              <a:ext uri="{FF2B5EF4-FFF2-40B4-BE49-F238E27FC236}">
                <a16:creationId xmlns:a16="http://schemas.microsoft.com/office/drawing/2014/main" id="{5484C037-08CF-901A-C963-398182FF3818}"/>
              </a:ext>
            </a:extLst>
          </p:cNvPr>
          <p:cNvSpPr/>
          <p:nvPr/>
        </p:nvSpPr>
        <p:spPr>
          <a:xfrm>
            <a:off x="1259632" y="2568336"/>
            <a:ext cx="3168352" cy="2808312"/>
          </a:xfrm>
          <a:prstGeom prst="mathMultiply">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Segno di moltiplicazione 4">
            <a:extLst>
              <a:ext uri="{FF2B5EF4-FFF2-40B4-BE49-F238E27FC236}">
                <a16:creationId xmlns:a16="http://schemas.microsoft.com/office/drawing/2014/main" id="{33CAF2E9-35EC-51EF-0214-C9421F71A0D9}"/>
              </a:ext>
            </a:extLst>
          </p:cNvPr>
          <p:cNvSpPr/>
          <p:nvPr/>
        </p:nvSpPr>
        <p:spPr>
          <a:xfrm>
            <a:off x="7236296" y="4221088"/>
            <a:ext cx="1584176" cy="1143000"/>
          </a:xfrm>
          <a:prstGeom prst="mathMultiply">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2 6">
            <a:extLst>
              <a:ext uri="{FF2B5EF4-FFF2-40B4-BE49-F238E27FC236}">
                <a16:creationId xmlns:a16="http://schemas.microsoft.com/office/drawing/2014/main" id="{404D0DE7-F7A2-EBA6-C6A5-8BA04671458A}"/>
              </a:ext>
            </a:extLst>
          </p:cNvPr>
          <p:cNvCxnSpPr/>
          <p:nvPr/>
        </p:nvCxnSpPr>
        <p:spPr>
          <a:xfrm flipH="1" flipV="1">
            <a:off x="6588224" y="2276872"/>
            <a:ext cx="504056" cy="931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4EB1947C-A3D6-168F-CBC4-CCF4D8C8642C}"/>
              </a:ext>
            </a:extLst>
          </p:cNvPr>
          <p:cNvCxnSpPr/>
          <p:nvPr/>
        </p:nvCxnSpPr>
        <p:spPr>
          <a:xfrm flipV="1">
            <a:off x="7164288" y="2267744"/>
            <a:ext cx="432048" cy="9406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id="{7FF6D66C-E91A-D56C-9092-9291392654D3}"/>
              </a:ext>
            </a:extLst>
          </p:cNvPr>
          <p:cNvSpPr txBox="1"/>
          <p:nvPr/>
        </p:nvSpPr>
        <p:spPr>
          <a:xfrm>
            <a:off x="7128284" y="1797168"/>
            <a:ext cx="864096" cy="461665"/>
          </a:xfrm>
          <a:prstGeom prst="rect">
            <a:avLst/>
          </a:prstGeom>
          <a:solidFill>
            <a:srgbClr val="92D050"/>
          </a:solidFill>
        </p:spPr>
        <p:txBody>
          <a:bodyPr wrap="square" rtlCol="0">
            <a:spAutoFit/>
          </a:bodyPr>
          <a:lstStyle/>
          <a:p>
            <a:r>
              <a:rPr lang="it-IT" sz="1200" dirty="0"/>
              <a:t>Gestione operativa</a:t>
            </a:r>
          </a:p>
        </p:txBody>
      </p:sp>
      <p:sp>
        <p:nvSpPr>
          <p:cNvPr id="11" name="CasellaDiTesto 10">
            <a:extLst>
              <a:ext uri="{FF2B5EF4-FFF2-40B4-BE49-F238E27FC236}">
                <a16:creationId xmlns:a16="http://schemas.microsoft.com/office/drawing/2014/main" id="{79464977-D7DE-7DA9-66C5-EA51E425A350}"/>
              </a:ext>
            </a:extLst>
          </p:cNvPr>
          <p:cNvSpPr txBox="1"/>
          <p:nvPr/>
        </p:nvSpPr>
        <p:spPr>
          <a:xfrm>
            <a:off x="6156176" y="1797391"/>
            <a:ext cx="864096" cy="461665"/>
          </a:xfrm>
          <a:prstGeom prst="rect">
            <a:avLst/>
          </a:prstGeom>
          <a:solidFill>
            <a:srgbClr val="92D050"/>
          </a:solidFill>
        </p:spPr>
        <p:txBody>
          <a:bodyPr wrap="square" rtlCol="0">
            <a:spAutoFit/>
          </a:bodyPr>
          <a:lstStyle/>
          <a:p>
            <a:r>
              <a:rPr lang="it-IT" sz="1200" dirty="0"/>
              <a:t>Direzione</a:t>
            </a:r>
          </a:p>
          <a:p>
            <a:r>
              <a:rPr lang="it-IT" sz="1200" dirty="0"/>
              <a:t>effettiva</a:t>
            </a:r>
          </a:p>
        </p:txBody>
      </p:sp>
    </p:spTree>
    <p:extLst>
      <p:ext uri="{BB962C8B-B14F-4D97-AF65-F5344CB8AC3E}">
        <p14:creationId xmlns:p14="http://schemas.microsoft.com/office/powerpoint/2010/main" val="20476789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par>
                                <p:cTn id="34" presetID="10"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10"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L’esterovestizione</a:t>
            </a:r>
            <a:br>
              <a:rPr lang="it-IT" dirty="0"/>
            </a:br>
            <a:r>
              <a:rPr lang="it-IT" dirty="0"/>
              <a:t>Premesse</a:t>
            </a:r>
          </a:p>
        </p:txBody>
      </p:sp>
      <p:sp>
        <p:nvSpPr>
          <p:cNvPr id="3" name="Segnaposto contenuto 2">
            <a:extLst>
              <a:ext uri="{FF2B5EF4-FFF2-40B4-BE49-F238E27FC236}">
                <a16:creationId xmlns:a16="http://schemas.microsoft.com/office/drawing/2014/main" id="{3701B87A-7A30-8581-6D77-F64B1F61D512}"/>
              </a:ext>
            </a:extLst>
          </p:cNvPr>
          <p:cNvSpPr>
            <a:spLocks noGrp="1"/>
          </p:cNvSpPr>
          <p:nvPr>
            <p:ph idx="1"/>
          </p:nvPr>
        </p:nvSpPr>
        <p:spPr>
          <a:xfrm>
            <a:off x="1043608" y="1600200"/>
            <a:ext cx="7643192" cy="5069160"/>
          </a:xfrm>
        </p:spPr>
        <p:txBody>
          <a:bodyPr>
            <a:normAutofit fontScale="85000" lnSpcReduction="20000"/>
          </a:bodyPr>
          <a:lstStyle/>
          <a:p>
            <a:pPr algn="just"/>
            <a:r>
              <a:rPr lang="it-IT" dirty="0"/>
              <a:t>Il tema della residenza fiscale delle </a:t>
            </a:r>
            <a:r>
              <a:rPr lang="it-IT" dirty="0" err="1"/>
              <a:t>p.g.</a:t>
            </a:r>
            <a:r>
              <a:rPr lang="it-IT" dirty="0"/>
              <a:t> è oggetto di riscrittura</a:t>
            </a:r>
          </a:p>
          <a:p>
            <a:pPr algn="just"/>
            <a:r>
              <a:rPr lang="it-IT" dirty="0"/>
              <a:t>La libertà di stabilimento come si pone rispetto al tema: la localizzazione per puro artificio </a:t>
            </a:r>
          </a:p>
          <a:p>
            <a:pPr algn="just"/>
            <a:r>
              <a:rPr lang="it-IT" dirty="0"/>
              <a:t>Di esterovestizione si parla poco e quando lo si fa ricordano vicende un po’ modaiole, con la Cassazione nel 2023</a:t>
            </a:r>
          </a:p>
          <a:p>
            <a:pPr algn="just"/>
            <a:r>
              <a:rPr lang="it-IT" dirty="0"/>
              <a:t>La residenza è un principio del sistema tributario, così come l’esterovestizione è una sua patologia applicabile a qualunque imposta (</a:t>
            </a:r>
            <a:r>
              <a:rPr lang="it-IT" b="1" dirty="0"/>
              <a:t>Sentenza del 06/02/2024 n. 3386 - Corte di Cassazione – Sezione V e da ultimo </a:t>
            </a:r>
            <a:endParaRPr lang="it-IT" dirty="0"/>
          </a:p>
          <a:p>
            <a:pPr algn="just"/>
            <a:r>
              <a:rPr lang="it-IT" dirty="0"/>
              <a:t>E’ ancora valido quello schema?</a:t>
            </a:r>
          </a:p>
        </p:txBody>
      </p:sp>
    </p:spTree>
    <p:extLst>
      <p:ext uri="{BB962C8B-B14F-4D97-AF65-F5344CB8AC3E}">
        <p14:creationId xmlns:p14="http://schemas.microsoft.com/office/powerpoint/2010/main" val="345350643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42" presetClass="entr" presetSubtype="0" fill="hold" grpId="0" nodeType="after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L’esterovestizione</a:t>
            </a:r>
            <a:br>
              <a:rPr lang="it-IT" dirty="0"/>
            </a:br>
            <a:r>
              <a:rPr lang="it-IT" dirty="0"/>
              <a:t>Premesse</a:t>
            </a:r>
          </a:p>
        </p:txBody>
      </p:sp>
      <p:sp>
        <p:nvSpPr>
          <p:cNvPr id="3" name="Segnaposto contenuto 2">
            <a:extLst>
              <a:ext uri="{FF2B5EF4-FFF2-40B4-BE49-F238E27FC236}">
                <a16:creationId xmlns:a16="http://schemas.microsoft.com/office/drawing/2014/main" id="{3701B87A-7A30-8581-6D77-F64B1F61D512}"/>
              </a:ext>
            </a:extLst>
          </p:cNvPr>
          <p:cNvSpPr>
            <a:spLocks noGrp="1"/>
          </p:cNvSpPr>
          <p:nvPr>
            <p:ph idx="1"/>
          </p:nvPr>
        </p:nvSpPr>
        <p:spPr>
          <a:xfrm>
            <a:off x="1043608" y="1600200"/>
            <a:ext cx="7643192" cy="5069160"/>
          </a:xfrm>
        </p:spPr>
        <p:txBody>
          <a:bodyPr>
            <a:normAutofit fontScale="85000" lnSpcReduction="20000"/>
          </a:bodyPr>
          <a:lstStyle/>
          <a:p>
            <a:pPr marL="0" indent="0" algn="just">
              <a:buNone/>
            </a:pPr>
            <a:r>
              <a:rPr lang="it-IT" b="1" dirty="0"/>
              <a:t>Sentenza del 06/02/2024 n. 3386 - Corte di Cassazione – Sezione V</a:t>
            </a:r>
          </a:p>
          <a:p>
            <a:pPr marL="0" indent="0" algn="just">
              <a:buNone/>
            </a:pPr>
            <a:r>
              <a:rPr lang="it-IT" b="1" dirty="0"/>
              <a:t>Massima:</a:t>
            </a:r>
          </a:p>
          <a:p>
            <a:pPr marL="0" indent="0" algn="just">
              <a:buNone/>
            </a:pPr>
            <a:r>
              <a:rPr lang="it-IT" dirty="0"/>
              <a:t>Con riferimento ai criteri dettati dall'</a:t>
            </a:r>
            <a:r>
              <a:rPr lang="it-IT" u="sng" dirty="0">
                <a:hlinkClick r:id="rId3"/>
              </a:rPr>
              <a:t> art. 73 del TUIR </a:t>
            </a:r>
            <a:r>
              <a:rPr lang="it-IT" dirty="0"/>
              <a:t>ai fini dell'accertamento della residenza di una società essi sono validi anche ai fini dell'imposta di registro. Infatti, </a:t>
            </a:r>
            <a:r>
              <a:rPr lang="it-IT" b="1" u="sng" dirty="0"/>
              <a:t>il contrasto del fenomeno dell'esterovestizione societaria assume valenza di principio generale dell'ordinamento applicabile non soltanto alle imposte sui redditi, ma anche alle imposte indirette</a:t>
            </a:r>
            <a:r>
              <a:rPr lang="it-IT" dirty="0"/>
              <a:t>, trovando il suo fondamento nel diritto tributario europeo, nel dovere costituzionale di partecipare alla spesa pubblica e nelle regole di derivazione UE e OCSE.</a:t>
            </a:r>
          </a:p>
        </p:txBody>
      </p:sp>
    </p:spTree>
    <p:extLst>
      <p:ext uri="{BB962C8B-B14F-4D97-AF65-F5344CB8AC3E}">
        <p14:creationId xmlns:p14="http://schemas.microsoft.com/office/powerpoint/2010/main" val="147045274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Elementi fattuali GA.DO. </a:t>
            </a:r>
            <a:r>
              <a:rPr lang="it-IT" dirty="0" err="1"/>
              <a:t>sarl</a:t>
            </a:r>
            <a:endParaRPr lang="it-IT" dirty="0"/>
          </a:p>
        </p:txBody>
      </p:sp>
      <p:graphicFrame>
        <p:nvGraphicFramePr>
          <p:cNvPr id="4" name="Segnaposto contenuto 3"/>
          <p:cNvGraphicFramePr>
            <a:graphicFrameLocks noGrp="1"/>
          </p:cNvGraphicFramePr>
          <p:nvPr>
            <p:ph idx="1"/>
          </p:nvPr>
        </p:nvGraphicFramePr>
        <p:xfrm>
          <a:off x="1043608" y="1628800"/>
          <a:ext cx="7643192" cy="4497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270456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Elementi fattuali GA.DO. </a:t>
            </a:r>
            <a:r>
              <a:rPr lang="it-IT" dirty="0" err="1"/>
              <a:t>sarl</a:t>
            </a:r>
            <a:endParaRPr lang="it-IT" dirty="0"/>
          </a:p>
        </p:txBody>
      </p:sp>
      <p:sp>
        <p:nvSpPr>
          <p:cNvPr id="5" name="Segnaposto contenuto 4">
            <a:extLst>
              <a:ext uri="{FF2B5EF4-FFF2-40B4-BE49-F238E27FC236}">
                <a16:creationId xmlns:a16="http://schemas.microsoft.com/office/drawing/2014/main" id="{499D6B32-538F-A7AA-FE11-62CDD13ACB3D}"/>
              </a:ext>
            </a:extLst>
          </p:cNvPr>
          <p:cNvSpPr>
            <a:spLocks noGrp="1"/>
          </p:cNvSpPr>
          <p:nvPr>
            <p:ph idx="1"/>
          </p:nvPr>
        </p:nvSpPr>
        <p:spPr>
          <a:xfrm>
            <a:off x="971600" y="1600200"/>
            <a:ext cx="7715200" cy="4525963"/>
          </a:xfrm>
        </p:spPr>
        <p:txBody>
          <a:bodyPr/>
          <a:lstStyle/>
          <a:p>
            <a:pPr algn="just"/>
            <a:r>
              <a:rPr lang="it-IT" sz="2400" dirty="0"/>
              <a:t>Gli elementi </a:t>
            </a:r>
            <a:r>
              <a:rPr lang="it-IT" sz="2400" dirty="0" err="1"/>
              <a:t>Ga.Do</a:t>
            </a:r>
            <a:r>
              <a:rPr lang="it-IT" sz="2400" dirty="0"/>
              <a:t>. sono ancora attuali, solo sono ancor più pericolosi</a:t>
            </a:r>
          </a:p>
          <a:p>
            <a:pPr algn="just"/>
            <a:r>
              <a:rPr lang="it-IT" sz="2400" dirty="0"/>
              <a:t>Oggi con la firma digitale non serve più la presenza fisica per la firma</a:t>
            </a:r>
          </a:p>
          <a:p>
            <a:pPr algn="just"/>
            <a:r>
              <a:rPr lang="it-IT" sz="2400" dirty="0"/>
              <a:t>I bonifici funzionano da app ovunque</a:t>
            </a:r>
          </a:p>
          <a:p>
            <a:pPr algn="just"/>
            <a:r>
              <a:rPr lang="it-IT" sz="2400" dirty="0"/>
              <a:t>Come per la S.O. il tema radicamento è «fluido», quindi la nuova normativa sulla residenza delle P.G. sarà un bene o un male?</a:t>
            </a:r>
          </a:p>
        </p:txBody>
      </p:sp>
      <p:grpSp>
        <p:nvGrpSpPr>
          <p:cNvPr id="6" name="Gruppo 5">
            <a:extLst>
              <a:ext uri="{FF2B5EF4-FFF2-40B4-BE49-F238E27FC236}">
                <a16:creationId xmlns:a16="http://schemas.microsoft.com/office/drawing/2014/main" id="{481B3CD7-88DE-19D3-5716-C394BCF5499E}"/>
              </a:ext>
            </a:extLst>
          </p:cNvPr>
          <p:cNvGrpSpPr/>
          <p:nvPr/>
        </p:nvGrpSpPr>
        <p:grpSpPr>
          <a:xfrm>
            <a:off x="2627784" y="4916389"/>
            <a:ext cx="1468552" cy="881131"/>
            <a:chOff x="6171280" y="1808115"/>
            <a:chExt cx="1468552" cy="881131"/>
          </a:xfrm>
          <a:scene3d>
            <a:camera prst="orthographicFront"/>
            <a:lightRig rig="flat" dir="t"/>
          </a:scene3d>
        </p:grpSpPr>
        <p:sp>
          <p:nvSpPr>
            <p:cNvPr id="7" name="Rettangolo con angoli arrotondati 6">
              <a:extLst>
                <a:ext uri="{FF2B5EF4-FFF2-40B4-BE49-F238E27FC236}">
                  <a16:creationId xmlns:a16="http://schemas.microsoft.com/office/drawing/2014/main" id="{6953DB7D-37E8-6B10-EF88-D685117FF078}"/>
                </a:ext>
              </a:extLst>
            </p:cNvPr>
            <p:cNvSpPr/>
            <p:nvPr/>
          </p:nvSpPr>
          <p:spPr>
            <a:xfrm>
              <a:off x="6171280" y="1808115"/>
              <a:ext cx="1468552" cy="881131"/>
            </a:xfrm>
            <a:prstGeom prst="roundRect">
              <a:avLst>
                <a:gd name="adj" fmla="val 10000"/>
              </a:avLst>
            </a:prstGeom>
            <a:sp3d prstMaterial="plastic">
              <a:bevelT w="120900" h="88900"/>
              <a:bevelB w="88900" h="31750" prst="angle"/>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8" name="CasellaDiTesto 7">
              <a:extLst>
                <a:ext uri="{FF2B5EF4-FFF2-40B4-BE49-F238E27FC236}">
                  <a16:creationId xmlns:a16="http://schemas.microsoft.com/office/drawing/2014/main" id="{131A7250-F625-E230-6E15-9452FAE8A49D}"/>
                </a:ext>
              </a:extLst>
            </p:cNvPr>
            <p:cNvSpPr txBox="1"/>
            <p:nvPr/>
          </p:nvSpPr>
          <p:spPr>
            <a:xfrm>
              <a:off x="6197087" y="1833922"/>
              <a:ext cx="1416938" cy="82951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latin typeface="Calibri"/>
                  <a:ea typeface="+mn-ea"/>
                  <a:cs typeface="+mn-cs"/>
                </a:rPr>
                <a:t>ordine di bonifico validati da Milano</a:t>
              </a:r>
            </a:p>
          </p:txBody>
        </p:sp>
      </p:grpSp>
      <p:grpSp>
        <p:nvGrpSpPr>
          <p:cNvPr id="9" name="Gruppo 8">
            <a:extLst>
              <a:ext uri="{FF2B5EF4-FFF2-40B4-BE49-F238E27FC236}">
                <a16:creationId xmlns:a16="http://schemas.microsoft.com/office/drawing/2014/main" id="{F75361A3-1516-B827-7C54-E99240A9B6CA}"/>
              </a:ext>
            </a:extLst>
          </p:cNvPr>
          <p:cNvGrpSpPr/>
          <p:nvPr/>
        </p:nvGrpSpPr>
        <p:grpSpPr>
          <a:xfrm>
            <a:off x="5321502" y="4942196"/>
            <a:ext cx="1468552" cy="881131"/>
            <a:chOff x="2059332" y="3276668"/>
            <a:chExt cx="1468552" cy="881131"/>
          </a:xfrm>
          <a:scene3d>
            <a:camera prst="orthographicFront"/>
            <a:lightRig rig="flat" dir="t"/>
          </a:scene3d>
        </p:grpSpPr>
        <p:sp>
          <p:nvSpPr>
            <p:cNvPr id="10" name="Rettangolo con angoli arrotondati 9">
              <a:extLst>
                <a:ext uri="{FF2B5EF4-FFF2-40B4-BE49-F238E27FC236}">
                  <a16:creationId xmlns:a16="http://schemas.microsoft.com/office/drawing/2014/main" id="{03E1F108-9D2C-757B-BB93-84A7D903A267}"/>
                </a:ext>
              </a:extLst>
            </p:cNvPr>
            <p:cNvSpPr/>
            <p:nvPr/>
          </p:nvSpPr>
          <p:spPr>
            <a:xfrm>
              <a:off x="2059332" y="3276668"/>
              <a:ext cx="1468552" cy="881131"/>
            </a:xfrm>
            <a:prstGeom prst="roundRect">
              <a:avLst>
                <a:gd name="adj" fmla="val 10000"/>
              </a:avLst>
            </a:prstGeom>
            <a:sp3d prstMaterial="plastic">
              <a:bevelT w="120900" h="88900"/>
              <a:bevelB w="88900" h="31750" prst="angle"/>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1" name="CasellaDiTesto 10">
              <a:extLst>
                <a:ext uri="{FF2B5EF4-FFF2-40B4-BE49-F238E27FC236}">
                  <a16:creationId xmlns:a16="http://schemas.microsoft.com/office/drawing/2014/main" id="{293AA23D-54D3-B252-E5B3-F712E221E628}"/>
                </a:ext>
              </a:extLst>
            </p:cNvPr>
            <p:cNvSpPr txBox="1"/>
            <p:nvPr/>
          </p:nvSpPr>
          <p:spPr>
            <a:xfrm>
              <a:off x="2085139" y="3302475"/>
              <a:ext cx="1416938" cy="82951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latin typeface="Calibri"/>
                  <a:ea typeface="+mn-ea"/>
                  <a:cs typeface="+mn-cs"/>
                </a:rPr>
                <a:t>contratti firmati dai dirigenti italiani a Milano</a:t>
              </a:r>
            </a:p>
          </p:txBody>
        </p:sp>
      </p:grpSp>
    </p:spTree>
    <p:extLst>
      <p:ext uri="{BB962C8B-B14F-4D97-AF65-F5344CB8AC3E}">
        <p14:creationId xmlns:p14="http://schemas.microsoft.com/office/powerpoint/2010/main" val="243113468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anim calcmode="lin" valueType="num">
                                      <p:cBhvr>
                                        <p:cTn id="1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1000"/>
                                        <p:tgtEl>
                                          <p:spTgt spid="5">
                                            <p:txEl>
                                              <p:pRg st="2" end="2"/>
                                            </p:txEl>
                                          </p:spTgt>
                                        </p:tgtEl>
                                      </p:cBhvr>
                                    </p:animEffect>
                                    <p:anim calcmode="lin" valueType="num">
                                      <p:cBhvr>
                                        <p:cTn id="2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2"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42" presetClass="entr" presetSubtype="0"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ESTEROVESTIZIONE - CONSEGUENZE</a:t>
            </a:r>
          </a:p>
        </p:txBody>
      </p:sp>
      <p:graphicFrame>
        <p:nvGraphicFramePr>
          <p:cNvPr id="5" name="Segnaposto contenuto 4"/>
          <p:cNvGraphicFramePr>
            <a:graphicFrameLocks noGrp="1"/>
          </p:cNvGraphicFramePr>
          <p:nvPr>
            <p:ph idx="1"/>
          </p:nvPr>
        </p:nvGraphicFramePr>
        <p:xfrm>
          <a:off x="1331640" y="1600201"/>
          <a:ext cx="7355160" cy="4493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210317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5">
                                            <p:graphicEl>
                                              <a:dgm id="{DDFEBBF6-A9CE-4FED-839A-92521A73791A}"/>
                                            </p:graphicEl>
                                          </p:spTgt>
                                        </p:tgtEl>
                                        <p:attrNameLst>
                                          <p:attrName>style.visibility</p:attrName>
                                        </p:attrNameLst>
                                      </p:cBhvr>
                                      <p:to>
                                        <p:strVal val="visible"/>
                                      </p:to>
                                    </p:set>
                                    <p:animEffect transition="in" filter="fade">
                                      <p:cBhvr>
                                        <p:cTn id="13" dur="1000"/>
                                        <p:tgtEl>
                                          <p:spTgt spid="5">
                                            <p:graphicEl>
                                              <a:dgm id="{DDFEBBF6-A9CE-4FED-839A-92521A73791A}"/>
                                            </p:graphicEl>
                                          </p:spTgt>
                                        </p:tgtEl>
                                      </p:cBhvr>
                                    </p:animEffect>
                                    <p:anim calcmode="lin" valueType="num">
                                      <p:cBhvr>
                                        <p:cTn id="14" dur="1000" fill="hold"/>
                                        <p:tgtEl>
                                          <p:spTgt spid="5">
                                            <p:graphicEl>
                                              <a:dgm id="{DDFEBBF6-A9CE-4FED-839A-92521A73791A}"/>
                                            </p:graphicEl>
                                          </p:spTgt>
                                        </p:tgtEl>
                                        <p:attrNameLst>
                                          <p:attrName>ppt_x</p:attrName>
                                        </p:attrNameLst>
                                      </p:cBhvr>
                                      <p:tavLst>
                                        <p:tav tm="0">
                                          <p:val>
                                            <p:strVal val="#ppt_x"/>
                                          </p:val>
                                        </p:tav>
                                        <p:tav tm="100000">
                                          <p:val>
                                            <p:strVal val="#ppt_x"/>
                                          </p:val>
                                        </p:tav>
                                      </p:tavLst>
                                    </p:anim>
                                    <p:anim calcmode="lin" valueType="num">
                                      <p:cBhvr>
                                        <p:cTn id="15" dur="1000" fill="hold"/>
                                        <p:tgtEl>
                                          <p:spTgt spid="5">
                                            <p:graphicEl>
                                              <a:dgm id="{DDFEBBF6-A9CE-4FED-839A-92521A73791A}"/>
                                            </p:graphic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7" presetClass="entr" presetSubtype="0" fill="hold" grpId="0" nodeType="afterEffect">
                                  <p:stCondLst>
                                    <p:cond delay="0"/>
                                  </p:stCondLst>
                                  <p:childTnLst>
                                    <p:set>
                                      <p:cBhvr>
                                        <p:cTn id="18" dur="1" fill="hold">
                                          <p:stCondLst>
                                            <p:cond delay="0"/>
                                          </p:stCondLst>
                                        </p:cTn>
                                        <p:tgtEl>
                                          <p:spTgt spid="5">
                                            <p:graphicEl>
                                              <a:dgm id="{4FA73EAE-0D25-499B-A36E-EC352752AF7B}"/>
                                            </p:graphicEl>
                                          </p:spTgt>
                                        </p:tgtEl>
                                        <p:attrNameLst>
                                          <p:attrName>style.visibility</p:attrName>
                                        </p:attrNameLst>
                                      </p:cBhvr>
                                      <p:to>
                                        <p:strVal val="visible"/>
                                      </p:to>
                                    </p:set>
                                    <p:animEffect transition="in" filter="fade">
                                      <p:cBhvr>
                                        <p:cTn id="19" dur="1000"/>
                                        <p:tgtEl>
                                          <p:spTgt spid="5">
                                            <p:graphicEl>
                                              <a:dgm id="{4FA73EAE-0D25-499B-A36E-EC352752AF7B}"/>
                                            </p:graphicEl>
                                          </p:spTgt>
                                        </p:tgtEl>
                                      </p:cBhvr>
                                    </p:animEffect>
                                    <p:anim calcmode="lin" valueType="num">
                                      <p:cBhvr>
                                        <p:cTn id="20" dur="1000" fill="hold"/>
                                        <p:tgtEl>
                                          <p:spTgt spid="5">
                                            <p:graphicEl>
                                              <a:dgm id="{4FA73EAE-0D25-499B-A36E-EC352752AF7B}"/>
                                            </p:graphicEl>
                                          </p:spTgt>
                                        </p:tgtEl>
                                        <p:attrNameLst>
                                          <p:attrName>ppt_x</p:attrName>
                                        </p:attrNameLst>
                                      </p:cBhvr>
                                      <p:tavLst>
                                        <p:tav tm="0">
                                          <p:val>
                                            <p:strVal val="#ppt_x"/>
                                          </p:val>
                                        </p:tav>
                                        <p:tav tm="100000">
                                          <p:val>
                                            <p:strVal val="#ppt_x"/>
                                          </p:val>
                                        </p:tav>
                                      </p:tavLst>
                                    </p:anim>
                                    <p:anim calcmode="lin" valueType="num">
                                      <p:cBhvr>
                                        <p:cTn id="21" dur="1000" fill="hold"/>
                                        <p:tgtEl>
                                          <p:spTgt spid="5">
                                            <p:graphicEl>
                                              <a:dgm id="{4FA73EAE-0D25-499B-A36E-EC352752AF7B}"/>
                                            </p:graphic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7" presetClass="entr" presetSubtype="0" fill="hold" grpId="0" nodeType="afterEffect">
                                  <p:stCondLst>
                                    <p:cond delay="0"/>
                                  </p:stCondLst>
                                  <p:childTnLst>
                                    <p:set>
                                      <p:cBhvr>
                                        <p:cTn id="24" dur="1" fill="hold">
                                          <p:stCondLst>
                                            <p:cond delay="0"/>
                                          </p:stCondLst>
                                        </p:cTn>
                                        <p:tgtEl>
                                          <p:spTgt spid="5">
                                            <p:graphicEl>
                                              <a:dgm id="{ED4E21BC-4EA0-46B2-BFE6-241A4E47F705}"/>
                                            </p:graphicEl>
                                          </p:spTgt>
                                        </p:tgtEl>
                                        <p:attrNameLst>
                                          <p:attrName>style.visibility</p:attrName>
                                        </p:attrNameLst>
                                      </p:cBhvr>
                                      <p:to>
                                        <p:strVal val="visible"/>
                                      </p:to>
                                    </p:set>
                                    <p:animEffect transition="in" filter="fade">
                                      <p:cBhvr>
                                        <p:cTn id="25" dur="1000"/>
                                        <p:tgtEl>
                                          <p:spTgt spid="5">
                                            <p:graphicEl>
                                              <a:dgm id="{ED4E21BC-4EA0-46B2-BFE6-241A4E47F705}"/>
                                            </p:graphicEl>
                                          </p:spTgt>
                                        </p:tgtEl>
                                      </p:cBhvr>
                                    </p:animEffect>
                                    <p:anim calcmode="lin" valueType="num">
                                      <p:cBhvr>
                                        <p:cTn id="26" dur="1000" fill="hold"/>
                                        <p:tgtEl>
                                          <p:spTgt spid="5">
                                            <p:graphicEl>
                                              <a:dgm id="{ED4E21BC-4EA0-46B2-BFE6-241A4E47F705}"/>
                                            </p:graphicEl>
                                          </p:spTgt>
                                        </p:tgtEl>
                                        <p:attrNameLst>
                                          <p:attrName>ppt_x</p:attrName>
                                        </p:attrNameLst>
                                      </p:cBhvr>
                                      <p:tavLst>
                                        <p:tav tm="0">
                                          <p:val>
                                            <p:strVal val="#ppt_x"/>
                                          </p:val>
                                        </p:tav>
                                        <p:tav tm="100000">
                                          <p:val>
                                            <p:strVal val="#ppt_x"/>
                                          </p:val>
                                        </p:tav>
                                      </p:tavLst>
                                    </p:anim>
                                    <p:anim calcmode="lin" valueType="num">
                                      <p:cBhvr>
                                        <p:cTn id="27" dur="1000" fill="hold"/>
                                        <p:tgtEl>
                                          <p:spTgt spid="5">
                                            <p:graphicEl>
                                              <a:dgm id="{ED4E21BC-4EA0-46B2-BFE6-241A4E47F705}"/>
                                            </p:graphic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7" presetClass="entr" presetSubtype="0" fill="hold" grpId="0" nodeType="afterEffect">
                                  <p:stCondLst>
                                    <p:cond delay="0"/>
                                  </p:stCondLst>
                                  <p:childTnLst>
                                    <p:set>
                                      <p:cBhvr>
                                        <p:cTn id="30" dur="1" fill="hold">
                                          <p:stCondLst>
                                            <p:cond delay="0"/>
                                          </p:stCondLst>
                                        </p:cTn>
                                        <p:tgtEl>
                                          <p:spTgt spid="5">
                                            <p:graphicEl>
                                              <a:dgm id="{116B4FD0-7F49-4EEF-A397-F83D7AA9C7D2}"/>
                                            </p:graphicEl>
                                          </p:spTgt>
                                        </p:tgtEl>
                                        <p:attrNameLst>
                                          <p:attrName>style.visibility</p:attrName>
                                        </p:attrNameLst>
                                      </p:cBhvr>
                                      <p:to>
                                        <p:strVal val="visible"/>
                                      </p:to>
                                    </p:set>
                                    <p:animEffect transition="in" filter="fade">
                                      <p:cBhvr>
                                        <p:cTn id="31" dur="1000"/>
                                        <p:tgtEl>
                                          <p:spTgt spid="5">
                                            <p:graphicEl>
                                              <a:dgm id="{116B4FD0-7F49-4EEF-A397-F83D7AA9C7D2}"/>
                                            </p:graphicEl>
                                          </p:spTgt>
                                        </p:tgtEl>
                                      </p:cBhvr>
                                    </p:animEffect>
                                    <p:anim calcmode="lin" valueType="num">
                                      <p:cBhvr>
                                        <p:cTn id="32" dur="1000" fill="hold"/>
                                        <p:tgtEl>
                                          <p:spTgt spid="5">
                                            <p:graphicEl>
                                              <a:dgm id="{116B4FD0-7F49-4EEF-A397-F83D7AA9C7D2}"/>
                                            </p:graphicEl>
                                          </p:spTgt>
                                        </p:tgtEl>
                                        <p:attrNameLst>
                                          <p:attrName>ppt_x</p:attrName>
                                        </p:attrNameLst>
                                      </p:cBhvr>
                                      <p:tavLst>
                                        <p:tav tm="0">
                                          <p:val>
                                            <p:strVal val="#ppt_x"/>
                                          </p:val>
                                        </p:tav>
                                        <p:tav tm="100000">
                                          <p:val>
                                            <p:strVal val="#ppt_x"/>
                                          </p:val>
                                        </p:tav>
                                      </p:tavLst>
                                    </p:anim>
                                    <p:anim calcmode="lin" valueType="num">
                                      <p:cBhvr>
                                        <p:cTn id="33" dur="1000" fill="hold"/>
                                        <p:tgtEl>
                                          <p:spTgt spid="5">
                                            <p:graphicEl>
                                              <a:dgm id="{116B4FD0-7F49-4EEF-A397-F83D7AA9C7D2}"/>
                                            </p:graphicEl>
                                          </p:spTgt>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47" presetClass="entr" presetSubtype="0" fill="hold" grpId="0" nodeType="afterEffect">
                                  <p:stCondLst>
                                    <p:cond delay="0"/>
                                  </p:stCondLst>
                                  <p:childTnLst>
                                    <p:set>
                                      <p:cBhvr>
                                        <p:cTn id="36" dur="1" fill="hold">
                                          <p:stCondLst>
                                            <p:cond delay="0"/>
                                          </p:stCondLst>
                                        </p:cTn>
                                        <p:tgtEl>
                                          <p:spTgt spid="5">
                                            <p:graphicEl>
                                              <a:dgm id="{922B5627-CE0D-44DF-9FEA-F8EF4ADA1C6D}"/>
                                            </p:graphicEl>
                                          </p:spTgt>
                                        </p:tgtEl>
                                        <p:attrNameLst>
                                          <p:attrName>style.visibility</p:attrName>
                                        </p:attrNameLst>
                                      </p:cBhvr>
                                      <p:to>
                                        <p:strVal val="visible"/>
                                      </p:to>
                                    </p:set>
                                    <p:animEffect transition="in" filter="fade">
                                      <p:cBhvr>
                                        <p:cTn id="37" dur="1000"/>
                                        <p:tgtEl>
                                          <p:spTgt spid="5">
                                            <p:graphicEl>
                                              <a:dgm id="{922B5627-CE0D-44DF-9FEA-F8EF4ADA1C6D}"/>
                                            </p:graphicEl>
                                          </p:spTgt>
                                        </p:tgtEl>
                                      </p:cBhvr>
                                    </p:animEffect>
                                    <p:anim calcmode="lin" valueType="num">
                                      <p:cBhvr>
                                        <p:cTn id="38" dur="1000" fill="hold"/>
                                        <p:tgtEl>
                                          <p:spTgt spid="5">
                                            <p:graphicEl>
                                              <a:dgm id="{922B5627-CE0D-44DF-9FEA-F8EF4ADA1C6D}"/>
                                            </p:graphicEl>
                                          </p:spTgt>
                                        </p:tgtEl>
                                        <p:attrNameLst>
                                          <p:attrName>ppt_x</p:attrName>
                                        </p:attrNameLst>
                                      </p:cBhvr>
                                      <p:tavLst>
                                        <p:tav tm="0">
                                          <p:val>
                                            <p:strVal val="#ppt_x"/>
                                          </p:val>
                                        </p:tav>
                                        <p:tav tm="100000">
                                          <p:val>
                                            <p:strVal val="#ppt_x"/>
                                          </p:val>
                                        </p:tav>
                                      </p:tavLst>
                                    </p:anim>
                                    <p:anim calcmode="lin" valueType="num">
                                      <p:cBhvr>
                                        <p:cTn id="39" dur="1000" fill="hold"/>
                                        <p:tgtEl>
                                          <p:spTgt spid="5">
                                            <p:graphicEl>
                                              <a:dgm id="{922B5627-CE0D-44DF-9FEA-F8EF4ADA1C6D}"/>
                                            </p:graphicEl>
                                          </p:spTgt>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47" presetClass="entr" presetSubtype="0" fill="hold" grpId="0" nodeType="afterEffect">
                                  <p:stCondLst>
                                    <p:cond delay="0"/>
                                  </p:stCondLst>
                                  <p:childTnLst>
                                    <p:set>
                                      <p:cBhvr>
                                        <p:cTn id="42" dur="1" fill="hold">
                                          <p:stCondLst>
                                            <p:cond delay="0"/>
                                          </p:stCondLst>
                                        </p:cTn>
                                        <p:tgtEl>
                                          <p:spTgt spid="5">
                                            <p:graphicEl>
                                              <a:dgm id="{4B5B2CEA-62C8-4AE7-A1CD-9AF303F59608}"/>
                                            </p:graphicEl>
                                          </p:spTgt>
                                        </p:tgtEl>
                                        <p:attrNameLst>
                                          <p:attrName>style.visibility</p:attrName>
                                        </p:attrNameLst>
                                      </p:cBhvr>
                                      <p:to>
                                        <p:strVal val="visible"/>
                                      </p:to>
                                    </p:set>
                                    <p:animEffect transition="in" filter="fade">
                                      <p:cBhvr>
                                        <p:cTn id="43" dur="1000"/>
                                        <p:tgtEl>
                                          <p:spTgt spid="5">
                                            <p:graphicEl>
                                              <a:dgm id="{4B5B2CEA-62C8-4AE7-A1CD-9AF303F59608}"/>
                                            </p:graphicEl>
                                          </p:spTgt>
                                        </p:tgtEl>
                                      </p:cBhvr>
                                    </p:animEffect>
                                    <p:anim calcmode="lin" valueType="num">
                                      <p:cBhvr>
                                        <p:cTn id="44" dur="1000" fill="hold"/>
                                        <p:tgtEl>
                                          <p:spTgt spid="5">
                                            <p:graphicEl>
                                              <a:dgm id="{4B5B2CEA-62C8-4AE7-A1CD-9AF303F59608}"/>
                                            </p:graphicEl>
                                          </p:spTgt>
                                        </p:tgtEl>
                                        <p:attrNameLst>
                                          <p:attrName>ppt_x</p:attrName>
                                        </p:attrNameLst>
                                      </p:cBhvr>
                                      <p:tavLst>
                                        <p:tav tm="0">
                                          <p:val>
                                            <p:strVal val="#ppt_x"/>
                                          </p:val>
                                        </p:tav>
                                        <p:tav tm="100000">
                                          <p:val>
                                            <p:strVal val="#ppt_x"/>
                                          </p:val>
                                        </p:tav>
                                      </p:tavLst>
                                    </p:anim>
                                    <p:anim calcmode="lin" valueType="num">
                                      <p:cBhvr>
                                        <p:cTn id="45" dur="1000" fill="hold"/>
                                        <p:tgtEl>
                                          <p:spTgt spid="5">
                                            <p:graphicEl>
                                              <a:dgm id="{4B5B2CEA-62C8-4AE7-A1CD-9AF303F59608}"/>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egnaposto contenuto 2"/>
          <p:cNvSpPr>
            <a:spLocks noGrp="1"/>
          </p:cNvSpPr>
          <p:nvPr>
            <p:ph idx="1"/>
          </p:nvPr>
        </p:nvSpPr>
        <p:spPr>
          <a:xfrm>
            <a:off x="899592" y="1556792"/>
            <a:ext cx="7715200" cy="4569371"/>
          </a:xfrm>
        </p:spPr>
        <p:txBody>
          <a:bodyPr>
            <a:normAutofit/>
          </a:bodyPr>
          <a:lstStyle/>
          <a:p>
            <a:pPr marL="0" indent="0">
              <a:buNone/>
            </a:pPr>
            <a:endParaRPr lang="it-IT" dirty="0"/>
          </a:p>
          <a:p>
            <a:pPr marL="0" indent="0">
              <a:buNone/>
            </a:pPr>
            <a:r>
              <a:rPr lang="it-IT" dirty="0"/>
              <a:t>    Grazie per l’attenzione</a:t>
            </a:r>
          </a:p>
          <a:p>
            <a:pPr marL="0" indent="0">
              <a:buNone/>
            </a:pPr>
            <a:r>
              <a:rPr lang="it-IT" dirty="0"/>
              <a:t>		  			   Tania </a:t>
            </a:r>
          </a:p>
        </p:txBody>
      </p:sp>
    </p:spTree>
    <p:extLst>
      <p:ext uri="{BB962C8B-B14F-4D97-AF65-F5344CB8AC3E}">
        <p14:creationId xmlns:p14="http://schemas.microsoft.com/office/powerpoint/2010/main" val="155742931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endParaRPr lang="it-IT" dirty="0"/>
          </a:p>
        </p:txBody>
      </p:sp>
    </p:spTree>
    <p:extLst>
      <p:ext uri="{BB962C8B-B14F-4D97-AF65-F5344CB8AC3E}">
        <p14:creationId xmlns:p14="http://schemas.microsoft.com/office/powerpoint/2010/main" val="368460558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nodePh="1">
                                  <p:stCondLst>
                                    <p:cond delay="0"/>
                                  </p:stCondLst>
                                  <p:endCondLst>
                                    <p:cond evt="begin" delay="0">
                                      <p:tn val="11"/>
                                    </p:cond>
                                  </p:end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Novità per GMT</a:t>
            </a:r>
          </a:p>
        </p:txBody>
      </p:sp>
      <p:sp>
        <p:nvSpPr>
          <p:cNvPr id="8" name="Segnaposto contenuto 7">
            <a:extLst>
              <a:ext uri="{FF2B5EF4-FFF2-40B4-BE49-F238E27FC236}">
                <a16:creationId xmlns:a16="http://schemas.microsoft.com/office/drawing/2014/main" id="{67298FD2-5CFF-4D72-FFD5-CB4F89BFDB0D}"/>
              </a:ext>
            </a:extLst>
          </p:cNvPr>
          <p:cNvSpPr>
            <a:spLocks noGrp="1"/>
          </p:cNvSpPr>
          <p:nvPr>
            <p:ph sz="half" idx="1"/>
          </p:nvPr>
        </p:nvSpPr>
        <p:spPr>
          <a:xfrm>
            <a:off x="827584" y="1600200"/>
            <a:ext cx="8316416" cy="5429200"/>
          </a:xfrm>
        </p:spPr>
        <p:txBody>
          <a:bodyPr>
            <a:normAutofit fontScale="92500" lnSpcReduction="10000"/>
          </a:bodyPr>
          <a:lstStyle/>
          <a:p>
            <a:pPr marL="0" indent="0">
              <a:buNone/>
            </a:pPr>
            <a:r>
              <a:rPr lang="it-IT" dirty="0"/>
              <a:t>Recepimento della direttiva 2022/2523 del Consiglio, del 14 dicembre 2022 in materia di imposizione minima globale</a:t>
            </a:r>
          </a:p>
          <a:p>
            <a:r>
              <a:rPr lang="it-IT" dirty="0"/>
              <a:t>Nascono le società apolidi </a:t>
            </a:r>
          </a:p>
          <a:p>
            <a:r>
              <a:rPr lang="it-IT" b="1" dirty="0"/>
              <a:t>Art. 12 criteri di localizzazione della società</a:t>
            </a:r>
            <a:r>
              <a:rPr lang="it-IT" dirty="0"/>
              <a:t>: si considera localizzata nel Paese dove è residente ai fini delle imposte sui redditi, sulla base del </a:t>
            </a:r>
            <a:r>
              <a:rPr lang="it-IT" dirty="0">
                <a:highlight>
                  <a:srgbClr val="FFFF00"/>
                </a:highlight>
              </a:rPr>
              <a:t>criterio di ubicazione della sede dell'amministrazione, del luogo di costituzione o di criteri analoghi.</a:t>
            </a:r>
          </a:p>
          <a:p>
            <a:r>
              <a:rPr lang="it-IT" dirty="0"/>
              <a:t>Se un’impresa si considera localizzata in due Paesi e tra essi non è in vigore una convenzione per evitare le doppie imposizioni, tale impresa si considera localizzata dove, per il medesimo periodo d’imposta, è </a:t>
            </a:r>
            <a:r>
              <a:rPr lang="it-IT" dirty="0">
                <a:highlight>
                  <a:srgbClr val="FFFF00"/>
                </a:highlight>
              </a:rPr>
              <a:t>dovuto il maggiore importo di imposte</a:t>
            </a:r>
            <a:r>
              <a:rPr lang="it-IT" dirty="0"/>
              <a:t> rilevanti di cui all’articolo 27.</a:t>
            </a:r>
            <a:endParaRPr lang="it-IT" dirty="0">
              <a:highlight>
                <a:srgbClr val="FFFF00"/>
              </a:highlight>
            </a:endParaRPr>
          </a:p>
        </p:txBody>
      </p:sp>
    </p:spTree>
    <p:extLst>
      <p:ext uri="{BB962C8B-B14F-4D97-AF65-F5344CB8AC3E}">
        <p14:creationId xmlns:p14="http://schemas.microsoft.com/office/powerpoint/2010/main" val="197742384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anim calcmode="lin" valueType="num">
                                      <p:cBhvr>
                                        <p:cTn id="1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fade">
                                      <p:cBhvr>
                                        <p:cTn id="19" dur="1000"/>
                                        <p:tgtEl>
                                          <p:spTgt spid="8">
                                            <p:txEl>
                                              <p:pRg st="1" end="1"/>
                                            </p:txEl>
                                          </p:spTgt>
                                        </p:tgtEl>
                                      </p:cBhvr>
                                    </p:animEffect>
                                    <p:anim calcmode="lin" valueType="num">
                                      <p:cBhvr>
                                        <p:cTn id="20"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fade">
                                      <p:cBhvr>
                                        <p:cTn id="25" dur="1000"/>
                                        <p:tgtEl>
                                          <p:spTgt spid="8">
                                            <p:txEl>
                                              <p:pRg st="2" end="2"/>
                                            </p:txEl>
                                          </p:spTgt>
                                        </p:tgtEl>
                                      </p:cBhvr>
                                    </p:animEffect>
                                    <p:anim calcmode="lin" valueType="num">
                                      <p:cBhvr>
                                        <p:cTn id="26"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animEffect transition="in" filter="fade">
                                      <p:cBhvr>
                                        <p:cTn id="31" dur="1000"/>
                                        <p:tgtEl>
                                          <p:spTgt spid="8">
                                            <p:txEl>
                                              <p:pRg st="3" end="3"/>
                                            </p:txEl>
                                          </p:spTgt>
                                        </p:tgtEl>
                                      </p:cBhvr>
                                    </p:animEffect>
                                    <p:anim calcmode="lin" valueType="num">
                                      <p:cBhvr>
                                        <p:cTn id="32"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Novità o </a:t>
            </a:r>
            <a:br>
              <a:rPr lang="it-IT" dirty="0"/>
            </a:br>
            <a:r>
              <a:rPr lang="it-IT" dirty="0"/>
              <a:t>nuovi problemi in arrivo</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rmAutofit fontScale="77500" lnSpcReduction="20000"/>
          </a:bodyPr>
          <a:lstStyle/>
          <a:p>
            <a:pPr marL="0" indent="0" algn="just">
              <a:buNone/>
            </a:pP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Per </a:t>
            </a:r>
            <a:r>
              <a:rPr lang="it-IT" sz="42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sede di direzione effettiva </a:t>
            </a: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si intende la </a:t>
            </a:r>
            <a:r>
              <a:rPr lang="it-IT" sz="4200" b="1" u="sng"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continua e coordinata assunzione delle decisioni strategiche riguardanti la società o l’ente nel suo complesso. </a:t>
            </a:r>
          </a:p>
          <a:p>
            <a:pPr marL="0" indent="0" algn="just">
              <a:buNone/>
            </a:pPr>
            <a:endParaRPr lang="it-IT" sz="4200" b="1" u="sng" kern="100"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it-IT" sz="4200" b="1" u="sng"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Per </a:t>
            </a:r>
            <a:r>
              <a:rPr lang="it-IT" sz="42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gestione ordinaria </a:t>
            </a:r>
            <a:r>
              <a:rPr lang="it-IT" sz="4200" b="1" u="sng"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si intende il continuo e coordinato compimento degli atti della gestione corrente riguardanti la società o l’ente nel suo complesso. </a:t>
            </a:r>
          </a:p>
          <a:p>
            <a:endParaRPr lang="it-IT" dirty="0"/>
          </a:p>
        </p:txBody>
      </p:sp>
    </p:spTree>
    <p:extLst>
      <p:ext uri="{BB962C8B-B14F-4D97-AF65-F5344CB8AC3E}">
        <p14:creationId xmlns:p14="http://schemas.microsoft.com/office/powerpoint/2010/main" val="61018337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Effect transition="in" filter="fade">
                                      <p:cBhvr>
                                        <p:cTn id="19" dur="1000"/>
                                        <p:tgtEl>
                                          <p:spTgt spid="9">
                                            <p:txEl>
                                              <p:pRg st="3" end="3"/>
                                            </p:txEl>
                                          </p:spTgt>
                                        </p:tgtEl>
                                      </p:cBhvr>
                                    </p:animEffect>
                                    <p:anim calcmode="lin" valueType="num">
                                      <p:cBhvr>
                                        <p:cTn id="20"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a:t>La Relazione Illustrativa</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rmAutofit fontScale="62500" lnSpcReduction="20000"/>
          </a:bodyPr>
          <a:lstStyle/>
          <a:p>
            <a:pPr marL="0" indent="0" algn="just">
              <a:buNone/>
            </a:pP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Mentre il criterio della “sede legale” ha carattere formale e rappresenta un elemento di necessaria continuità con la normativa in vigore anteriormente alla riforma, quelli della «sede di direzione effettiva» e della «gestione ordinaria in via principale» presentano aspetti innovativi e hanno natura sostanziale, riguardando rispettivamente:</a:t>
            </a:r>
          </a:p>
          <a:p>
            <a:pPr marL="0" indent="0" algn="just">
              <a:buNone/>
            </a:pPr>
            <a:r>
              <a:rPr lang="it-IT" sz="42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il luogo in cui sono assunte le decisioni strategiche </a:t>
            </a: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e si </a:t>
            </a:r>
            <a:r>
              <a:rPr lang="it-IT" sz="4200"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svolgono concretamente le attività di gestione </a:t>
            </a: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della società o ente. </a:t>
            </a:r>
          </a:p>
          <a:p>
            <a:pPr marL="0" indent="0" algn="just">
              <a:buNone/>
            </a:pP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Essendo i tre criteri alternativi, ciascuno di essi è di per sé in grado di fondare il collegamento personale all’imposizione delle persone giuridiche</a:t>
            </a:r>
            <a:endParaRPr lang="it-IT" dirty="0"/>
          </a:p>
        </p:txBody>
      </p:sp>
    </p:spTree>
    <p:extLst>
      <p:ext uri="{BB962C8B-B14F-4D97-AF65-F5344CB8AC3E}">
        <p14:creationId xmlns:p14="http://schemas.microsoft.com/office/powerpoint/2010/main" val="333238486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0"/>
                                        <p:tgtEl>
                                          <p:spTgt spid="9">
                                            <p:txEl>
                                              <p:pRg st="2" end="2"/>
                                            </p:txEl>
                                          </p:spTgt>
                                        </p:tgtEl>
                                      </p:cBhvr>
                                    </p:animEffect>
                                    <p:anim calcmode="lin" valueType="num">
                                      <p:cBhvr>
                                        <p:cTn id="2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La Relazione Illustrativa</a:t>
            </a:r>
            <a:br>
              <a:rPr lang="it-IT" dirty="0"/>
            </a:br>
            <a:r>
              <a:rPr lang="it-IT" dirty="0"/>
              <a:t>Direzione Effettiva</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rmAutofit fontScale="62500" lnSpcReduction="20000"/>
          </a:bodyPr>
          <a:lstStyle/>
          <a:p>
            <a:pPr marL="0" indent="0" algn="just">
              <a:buNone/>
            </a:pP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Per quanto i due criteri sostanziali operino disgiuntamente, la duplice inclusione persegue anche </a:t>
            </a:r>
            <a:r>
              <a:rPr lang="it-IT" sz="4200"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l'obiettivo di escludere alla radice indebiti ampliamenti </a:t>
            </a: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ad ulteriori criteri di natura sostanziale. </a:t>
            </a:r>
            <a:r>
              <a:rPr lang="it-IT" sz="4200"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Le attività di supervisione e l’eventuale attività di monitoraggio della gestione da parte dei soci</a:t>
            </a:r>
            <a:r>
              <a:rPr lang="it-IT" sz="4200" kern="100" dirty="0">
                <a:effectLst/>
                <a:latin typeface="Calibri" panose="020F0502020204030204" pitchFamily="34" charset="0"/>
                <a:ea typeface="Calibri" panose="020F0502020204030204" pitchFamily="34" charset="0"/>
                <a:cs typeface="Times New Roman" panose="02020603050405020304" pitchFamily="18" charset="0"/>
              </a:rPr>
              <a:t> sono da considerarsi diverse dalla direzione effettiva e dalla gestione amministrativa corrente.</a:t>
            </a:r>
          </a:p>
          <a:p>
            <a:pPr marL="0" indent="0" algn="just">
              <a:buNone/>
            </a:pPr>
            <a:endParaRPr lang="it-IT" sz="4200" kern="100"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it-IT" sz="4200" kern="100" dirty="0">
                <a:latin typeface="Calibri" panose="020F0502020204030204" pitchFamily="34" charset="0"/>
                <a:ea typeface="Calibri" panose="020F0502020204030204" pitchFamily="34" charset="0"/>
                <a:cs typeface="Times New Roman" panose="02020603050405020304" pitchFamily="18" charset="0"/>
              </a:rPr>
              <a:t>La reportistica mensile a casa madre quindi è fuori?</a:t>
            </a:r>
          </a:p>
          <a:p>
            <a:pPr marL="0" indent="0" algn="just">
              <a:buNone/>
            </a:pPr>
            <a:r>
              <a:rPr lang="it-IT" sz="4200" kern="100" dirty="0">
                <a:latin typeface="Calibri" panose="020F0502020204030204" pitchFamily="34" charset="0"/>
                <a:ea typeface="Calibri" panose="020F0502020204030204" pitchFamily="34" charset="0"/>
                <a:cs typeface="Times New Roman" panose="02020603050405020304" pitchFamily="18" charset="0"/>
              </a:rPr>
              <a:t>Il bilancio inviato periodicamente ai soci, i report di produzione, le richieste documentali essenziali per assumere le decisioni?</a:t>
            </a:r>
            <a:endParaRPr lang="it-IT" dirty="0"/>
          </a:p>
        </p:txBody>
      </p:sp>
    </p:spTree>
    <p:extLst>
      <p:ext uri="{BB962C8B-B14F-4D97-AF65-F5344CB8AC3E}">
        <p14:creationId xmlns:p14="http://schemas.microsoft.com/office/powerpoint/2010/main" val="36777581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1000"/>
                                        <p:tgtEl>
                                          <p:spTgt spid="9">
                                            <p:txEl>
                                              <p:pRg st="2" end="2"/>
                                            </p:txEl>
                                          </p:spTgt>
                                        </p:tgtEl>
                                      </p:cBhvr>
                                    </p:animEffect>
                                    <p:anim calcmode="lin" valueType="num">
                                      <p:cBhvr>
                                        <p:cTn id="2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Effect transition="in" filter="fade">
                                      <p:cBhvr>
                                        <p:cTn id="25" dur="1000"/>
                                        <p:tgtEl>
                                          <p:spTgt spid="9">
                                            <p:txEl>
                                              <p:pRg st="3" end="3"/>
                                            </p:txEl>
                                          </p:spTgt>
                                        </p:tgtEl>
                                      </p:cBhvr>
                                    </p:animEffect>
                                    <p:anim calcmode="lin" valueType="num">
                                      <p:cBhvr>
                                        <p:cTn id="26"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La Relazione Illustrativa</a:t>
            </a:r>
            <a:br>
              <a:rPr lang="it-IT" dirty="0"/>
            </a:br>
            <a:r>
              <a:rPr lang="it-IT" dirty="0"/>
              <a:t>Direzione effettiva</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Il riferimento alla direzione e alla sua effettività è in ogni caso inconciliabile con l’interpretazione di tale requisito volta a farlo coincidere con l’elemento volitivo dei soci. </a:t>
            </a:r>
          </a:p>
          <a:p>
            <a:pPr marL="0" indent="0" algn="jus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Pertanto, ai fini della direzione effettiva, non rilevano le decisioni diverse da quelle aventi contenuto di gestione assunte dai soci né le attività di supervisione e l’eventuale attività di monitoraggio della gestione da parte degli stessi.</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Quindi le decisioni dei soci sarebbero quelle lasciate dallo statuto all’assemblea (es. vendita/acquisto immobile), mentre l’ampliamento della gamma di prodotti offerti è decisione dei manager e quindi è direzione?</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Torniamo a prendere l’aereo per le decisioni strategiche?</a:t>
            </a:r>
          </a:p>
        </p:txBody>
      </p:sp>
    </p:spTree>
    <p:extLst>
      <p:ext uri="{BB962C8B-B14F-4D97-AF65-F5344CB8AC3E}">
        <p14:creationId xmlns:p14="http://schemas.microsoft.com/office/powerpoint/2010/main" val="212407608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0"/>
                                        <p:tgtEl>
                                          <p:spTgt spid="9">
                                            <p:txEl>
                                              <p:pRg st="2" end="2"/>
                                            </p:txEl>
                                          </p:spTgt>
                                        </p:tgtEl>
                                      </p:cBhvr>
                                    </p:animEffect>
                                    <p:anim calcmode="lin" valueType="num">
                                      <p:cBhvr>
                                        <p:cTn id="2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grpId="0" nodeType="after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Effect transition="in" filter="fade">
                                      <p:cBhvr>
                                        <p:cTn id="31" dur="1000"/>
                                        <p:tgtEl>
                                          <p:spTgt spid="9">
                                            <p:txEl>
                                              <p:pRg st="3" end="3"/>
                                            </p:txEl>
                                          </p:spTgt>
                                        </p:tgtEl>
                                      </p:cBhvr>
                                    </p:animEffect>
                                    <p:anim calcmode="lin" valueType="num">
                                      <p:cBhvr>
                                        <p:cTn id="3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La Relazione Illustrativa</a:t>
            </a:r>
            <a:br>
              <a:rPr lang="it-IT" dirty="0"/>
            </a:br>
            <a:r>
              <a:rPr lang="it-IT" dirty="0"/>
              <a:t>Gestione ordinaria</a:t>
            </a:r>
          </a:p>
        </p:txBody>
      </p:sp>
      <p:sp>
        <p:nvSpPr>
          <p:cNvPr id="9" name="Segnaposto contenuto 8">
            <a:extLst>
              <a:ext uri="{FF2B5EF4-FFF2-40B4-BE49-F238E27FC236}">
                <a16:creationId xmlns:a16="http://schemas.microsoft.com/office/drawing/2014/main" id="{228DD79A-D666-1F4C-E2E7-388A55C7FB95}"/>
              </a:ext>
            </a:extLst>
          </p:cNvPr>
          <p:cNvSpPr>
            <a:spLocks noGrp="1"/>
          </p:cNvSpPr>
          <p:nvPr>
            <p:ph sz="half" idx="2"/>
          </p:nvPr>
        </p:nvSpPr>
        <p:spPr>
          <a:xfrm>
            <a:off x="1115616" y="1600200"/>
            <a:ext cx="7571184" cy="4525963"/>
          </a:xfrm>
        </p:spPr>
        <p:txBody>
          <a:bodyPr>
            <a:noAutofit/>
          </a:bodyPr>
          <a:lstStyle/>
          <a:p>
            <a:pPr marL="0" indent="0" algn="just">
              <a:buNone/>
            </a:pP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L’inserimento del criterio della “gestione ordinaria in via principale”, consente di allinearsi a quell’orientamento di altri Paesi europei che lo impiegano per stabilire il collegamento personale all’imposizione nei casi in cui vi è un effettivo radicamento della persona giuridica sul territorio, ma </a:t>
            </a:r>
            <a:r>
              <a:rPr lang="it-IT" sz="2400" kern="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sorgono incertezze interpretative in merito al luogo di direzione effettiva</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just">
              <a:buNone/>
            </a:pPr>
            <a:r>
              <a:rPr lang="it-IT" sz="2400" kern="100" dirty="0">
                <a:latin typeface="Calibri" panose="020F0502020204030204" pitchFamily="34" charset="0"/>
                <a:ea typeface="Calibri" panose="020F0502020204030204" pitchFamily="34" charset="0"/>
                <a:cs typeface="Times New Roman" panose="02020603050405020304" pitchFamily="18" charset="0"/>
              </a:rPr>
              <a:t>Quindi emerge che questo sia un criterio residuale per il legislatore? Lo capiranno anche i verificatori?</a:t>
            </a:r>
          </a:p>
        </p:txBody>
      </p:sp>
    </p:spTree>
    <p:extLst>
      <p:ext uri="{BB962C8B-B14F-4D97-AF65-F5344CB8AC3E}">
        <p14:creationId xmlns:p14="http://schemas.microsoft.com/office/powerpoint/2010/main" val="147795653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1000"/>
                                        <p:tgtEl>
                                          <p:spTgt spid="9">
                                            <p:txEl>
                                              <p:pRg st="0" end="0"/>
                                            </p:txEl>
                                          </p:spTgt>
                                        </p:tgtEl>
                                      </p:cBhvr>
                                    </p:animEffect>
                                    <p:anim calcmode="lin" valueType="num">
                                      <p:cBhvr>
                                        <p:cTn id="1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dello ppt studi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12691</TotalTime>
  <Words>2782</Words>
  <Application>Microsoft Office PowerPoint</Application>
  <PresentationFormat>Presentazione su schermo (4:3)</PresentationFormat>
  <Paragraphs>167</Paragraphs>
  <Slides>37</Slides>
  <Notes>0</Notes>
  <HiddenSlides>0</HiddenSlides>
  <MMClips>0</MMClips>
  <ScaleCrop>false</ScaleCrop>
  <HeadingPairs>
    <vt:vector size="6" baseType="variant">
      <vt:variant>
        <vt:lpstr>Caratteri utilizzati</vt:lpstr>
      </vt:variant>
      <vt:variant>
        <vt:i4>2</vt:i4>
      </vt:variant>
      <vt:variant>
        <vt:lpstr>Tema</vt:lpstr>
      </vt:variant>
      <vt:variant>
        <vt:i4>3</vt:i4>
      </vt:variant>
      <vt:variant>
        <vt:lpstr>Titoli diapositive</vt:lpstr>
      </vt:variant>
      <vt:variant>
        <vt:i4>37</vt:i4>
      </vt:variant>
    </vt:vector>
  </HeadingPairs>
  <TitlesOfParts>
    <vt:vector size="42" baseType="lpstr">
      <vt:lpstr>Arial</vt:lpstr>
      <vt:lpstr>Calibri</vt:lpstr>
      <vt:lpstr>Tema di Office</vt:lpstr>
      <vt:lpstr>3_Tema di Office</vt:lpstr>
      <vt:lpstr>modello ppt studio</vt:lpstr>
      <vt:lpstr>La residenza delle società e degli enti: le modifiche all’art. 73 del TUIR</vt:lpstr>
      <vt:lpstr>La nuova norma</vt:lpstr>
      <vt:lpstr>Norme a confronto RESIDENZA P.G. (art. 73 Tuir)</vt:lpstr>
      <vt:lpstr>Novità per GMT</vt:lpstr>
      <vt:lpstr>Novità o  nuovi problemi in arrivo</vt:lpstr>
      <vt:lpstr>La Relazione Illustrativa</vt:lpstr>
      <vt:lpstr>La Relazione Illustrativa Direzione Effettiva</vt:lpstr>
      <vt:lpstr>La Relazione Illustrativa Direzione effettiva</vt:lpstr>
      <vt:lpstr>La Relazione Illustrativa Gestione ordinaria</vt:lpstr>
      <vt:lpstr>La Relazione Illustrativa Gestione ordinaria</vt:lpstr>
      <vt:lpstr>La Relazione Illustrativa </vt:lpstr>
      <vt:lpstr>I Modelli Convenzionali</vt:lpstr>
      <vt:lpstr>I Modelli Convenzionali</vt:lpstr>
      <vt:lpstr>I Modelli Convenzionali</vt:lpstr>
      <vt:lpstr>I Modelli Convenzionali</vt:lpstr>
      <vt:lpstr>I Modelli Convenzionali</vt:lpstr>
      <vt:lpstr>I Modelli Convenzionali</vt:lpstr>
      <vt:lpstr>I Modelli Convenzionali</vt:lpstr>
      <vt:lpstr>I Modelli Convenzionali</vt:lpstr>
      <vt:lpstr>I Modelli Convenzionali</vt:lpstr>
      <vt:lpstr>I Modelli Convenzionali</vt:lpstr>
      <vt:lpstr>Le norme Unionali</vt:lpstr>
      <vt:lpstr>Le norme Unionali</vt:lpstr>
      <vt:lpstr>Le norme Unionali</vt:lpstr>
      <vt:lpstr>Indici di sostanza economica</vt:lpstr>
      <vt:lpstr>Vecchia presunzione  (varia esistente in residente)</vt:lpstr>
      <vt:lpstr>ESTEROVESTIZIONE  presuzione art. 73 co. 5 bis</vt:lpstr>
      <vt:lpstr>Presunzione mantenuta</vt:lpstr>
      <vt:lpstr>Esterovestizione fino al 2023</vt:lpstr>
      <vt:lpstr>Esterovestizione dal 2024</vt:lpstr>
      <vt:lpstr>L’esterovestizione Premesse</vt:lpstr>
      <vt:lpstr>L’esterovestizione Premesse</vt:lpstr>
      <vt:lpstr>Elementi fattuali GA.DO. sarl</vt:lpstr>
      <vt:lpstr>Elementi fattuali GA.DO. sarl</vt:lpstr>
      <vt:lpstr>ESTEROVESTIZIONE - CONSEGUENZE</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Lonati Marco</dc:creator>
  <cp:lastModifiedBy>Tania Stefanutto</cp:lastModifiedBy>
  <cp:revision>101</cp:revision>
  <cp:lastPrinted>2014-02-12T10:18:37Z</cp:lastPrinted>
  <dcterms:created xsi:type="dcterms:W3CDTF">2014-02-03T17:14:55Z</dcterms:created>
  <dcterms:modified xsi:type="dcterms:W3CDTF">2024-06-17T16:13:27Z</dcterms:modified>
</cp:coreProperties>
</file>