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6" r:id="rId2"/>
  </p:sldMasterIdLst>
  <p:notesMasterIdLst>
    <p:notesMasterId r:id="rId50"/>
  </p:notesMasterIdLst>
  <p:handoutMasterIdLst>
    <p:handoutMasterId r:id="rId51"/>
  </p:handoutMasterIdLst>
  <p:sldIdLst>
    <p:sldId id="279" r:id="rId3"/>
    <p:sldId id="409" r:id="rId4"/>
    <p:sldId id="417" r:id="rId5"/>
    <p:sldId id="320" r:id="rId6"/>
    <p:sldId id="458" r:id="rId7"/>
    <p:sldId id="351" r:id="rId8"/>
    <p:sldId id="475" r:id="rId9"/>
    <p:sldId id="460" r:id="rId10"/>
    <p:sldId id="434" r:id="rId11"/>
    <p:sldId id="366" r:id="rId12"/>
    <p:sldId id="457" r:id="rId13"/>
    <p:sldId id="436" r:id="rId14"/>
    <p:sldId id="461" r:id="rId15"/>
    <p:sldId id="462" r:id="rId16"/>
    <p:sldId id="463" r:id="rId17"/>
    <p:sldId id="420" r:id="rId18"/>
    <p:sldId id="438" r:id="rId19"/>
    <p:sldId id="471" r:id="rId20"/>
    <p:sldId id="472" r:id="rId21"/>
    <p:sldId id="416" r:id="rId22"/>
    <p:sldId id="435" r:id="rId23"/>
    <p:sldId id="474" r:id="rId24"/>
    <p:sldId id="440" r:id="rId25"/>
    <p:sldId id="444" r:id="rId26"/>
    <p:sldId id="445" r:id="rId27"/>
    <p:sldId id="464" r:id="rId28"/>
    <p:sldId id="441" r:id="rId29"/>
    <p:sldId id="443" r:id="rId30"/>
    <p:sldId id="446" r:id="rId31"/>
    <p:sldId id="453" r:id="rId32"/>
    <p:sldId id="447" r:id="rId33"/>
    <p:sldId id="448" r:id="rId34"/>
    <p:sldId id="449" r:id="rId35"/>
    <p:sldId id="469" r:id="rId36"/>
    <p:sldId id="437" r:id="rId37"/>
    <p:sldId id="470" r:id="rId38"/>
    <p:sldId id="450" r:id="rId39"/>
    <p:sldId id="452" r:id="rId40"/>
    <p:sldId id="451" r:id="rId41"/>
    <p:sldId id="454" r:id="rId42"/>
    <p:sldId id="455" r:id="rId43"/>
    <p:sldId id="473" r:id="rId44"/>
    <p:sldId id="459" r:id="rId45"/>
    <p:sldId id="465" r:id="rId46"/>
    <p:sldId id="467" r:id="rId47"/>
    <p:sldId id="468" r:id="rId48"/>
    <p:sldId id="349" r:id="rId49"/>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A300"/>
    <a:srgbClr val="2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6"/>
  </p:normalViewPr>
  <p:slideViewPr>
    <p:cSldViewPr>
      <p:cViewPr varScale="1">
        <p:scale>
          <a:sx n="105" d="100"/>
          <a:sy n="105" d="100"/>
        </p:scale>
        <p:origin x="1744"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handoutMaster" Target="handoutMasters/handout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A0DF36-5835-4C15-B8DF-61B8F7F23931}" type="doc">
      <dgm:prSet loTypeId="urn:microsoft.com/office/officeart/2005/8/layout/chevron1" loCatId="process" qsTypeId="urn:microsoft.com/office/officeart/2005/8/quickstyle/simple1" qsCatId="simple" csTypeId="urn:microsoft.com/office/officeart/2005/8/colors/accent1_2" csCatId="accent1" phldr="1"/>
      <dgm:spPr/>
    </dgm:pt>
    <dgm:pt modelId="{B9306832-590C-45F3-BD16-629043FB8EAA}">
      <dgm:prSet phldrT="[Testo]"/>
      <dgm:spPr/>
      <dgm:t>
        <a:bodyPr/>
        <a:lstStyle/>
        <a:p>
          <a:r>
            <a:rPr lang="it-IT" dirty="0"/>
            <a:t>Analisi di comparabilità</a:t>
          </a:r>
        </a:p>
      </dgm:t>
    </dgm:pt>
    <dgm:pt modelId="{58DCED87-5101-40D3-B1D3-737F74724D39}" type="parTrans" cxnId="{89968DDD-AE4C-4732-9A74-04D214D3B930}">
      <dgm:prSet/>
      <dgm:spPr/>
      <dgm:t>
        <a:bodyPr/>
        <a:lstStyle/>
        <a:p>
          <a:endParaRPr lang="it-IT"/>
        </a:p>
      </dgm:t>
    </dgm:pt>
    <dgm:pt modelId="{3DECA50D-68AB-41A2-B8AA-259EB1E50334}" type="sibTrans" cxnId="{89968DDD-AE4C-4732-9A74-04D214D3B930}">
      <dgm:prSet/>
      <dgm:spPr/>
      <dgm:t>
        <a:bodyPr/>
        <a:lstStyle/>
        <a:p>
          <a:endParaRPr lang="it-IT"/>
        </a:p>
      </dgm:t>
    </dgm:pt>
    <dgm:pt modelId="{7D25A883-6310-4BE2-9303-CC1CAAD0E94F}">
      <dgm:prSet phldrT="[Testo]"/>
      <dgm:spPr/>
      <dgm:t>
        <a:bodyPr/>
        <a:lstStyle/>
        <a:p>
          <a:r>
            <a:rPr lang="it-IT" dirty="0"/>
            <a:t>Scelta del metodo di analisi</a:t>
          </a:r>
        </a:p>
      </dgm:t>
    </dgm:pt>
    <dgm:pt modelId="{CD7C94B9-433A-44C7-8356-6E617181211F}" type="parTrans" cxnId="{1727F8FE-A420-4AB9-9282-776F16137B4E}">
      <dgm:prSet/>
      <dgm:spPr/>
      <dgm:t>
        <a:bodyPr/>
        <a:lstStyle/>
        <a:p>
          <a:endParaRPr lang="it-IT"/>
        </a:p>
      </dgm:t>
    </dgm:pt>
    <dgm:pt modelId="{82C45A7E-C997-4105-BF15-B55BEFF1E2D2}" type="sibTrans" cxnId="{1727F8FE-A420-4AB9-9282-776F16137B4E}">
      <dgm:prSet/>
      <dgm:spPr/>
      <dgm:t>
        <a:bodyPr/>
        <a:lstStyle/>
        <a:p>
          <a:endParaRPr lang="it-IT"/>
        </a:p>
      </dgm:t>
    </dgm:pt>
    <dgm:pt modelId="{31DAAE0E-8FB7-4D17-80BC-032095FB1F1D}">
      <dgm:prSet phldrT="[Testo]"/>
      <dgm:spPr/>
      <dgm:t>
        <a:bodyPr/>
        <a:lstStyle/>
        <a:p>
          <a:r>
            <a:rPr lang="it-IT" dirty="0"/>
            <a:t>Scelta della «</a:t>
          </a:r>
          <a:r>
            <a:rPr lang="it-IT" dirty="0" err="1"/>
            <a:t>Tested</a:t>
          </a:r>
          <a:r>
            <a:rPr lang="it-IT" dirty="0"/>
            <a:t> Party»</a:t>
          </a:r>
        </a:p>
      </dgm:t>
    </dgm:pt>
    <dgm:pt modelId="{F4335864-F1B4-47A5-AA71-E6EA66862145}" type="parTrans" cxnId="{DF6F55C7-C26F-497E-9C7F-9217B7006F76}">
      <dgm:prSet/>
      <dgm:spPr/>
      <dgm:t>
        <a:bodyPr/>
        <a:lstStyle/>
        <a:p>
          <a:endParaRPr lang="it-IT"/>
        </a:p>
      </dgm:t>
    </dgm:pt>
    <dgm:pt modelId="{B87C238D-1F2F-45A6-A26C-A5EC40FBE41C}" type="sibTrans" cxnId="{DF6F55C7-C26F-497E-9C7F-9217B7006F76}">
      <dgm:prSet/>
      <dgm:spPr/>
      <dgm:t>
        <a:bodyPr/>
        <a:lstStyle/>
        <a:p>
          <a:endParaRPr lang="it-IT"/>
        </a:p>
      </dgm:t>
    </dgm:pt>
    <dgm:pt modelId="{04C7AB48-B194-42AC-94AE-02231E254956}">
      <dgm:prSet phldrT="[Testo]"/>
      <dgm:spPr/>
      <dgm:t>
        <a:bodyPr/>
        <a:lstStyle/>
        <a:p>
          <a:r>
            <a:rPr lang="it-IT" dirty="0"/>
            <a:t>Identificazione dei </a:t>
          </a:r>
          <a:r>
            <a:rPr lang="it-IT" dirty="0" err="1"/>
            <a:t>Comparables</a:t>
          </a:r>
          <a:endParaRPr lang="it-IT" dirty="0"/>
        </a:p>
      </dgm:t>
    </dgm:pt>
    <dgm:pt modelId="{5B038D25-EDBA-4F61-BE7C-A6FFDFD4E6A2}" type="parTrans" cxnId="{2D8D2F04-B3B2-4509-913C-45731D363C45}">
      <dgm:prSet/>
      <dgm:spPr/>
      <dgm:t>
        <a:bodyPr/>
        <a:lstStyle/>
        <a:p>
          <a:endParaRPr lang="it-IT"/>
        </a:p>
      </dgm:t>
    </dgm:pt>
    <dgm:pt modelId="{ACB601B6-DC4A-43FB-A3DF-5FAC3E10A4C4}" type="sibTrans" cxnId="{2D8D2F04-B3B2-4509-913C-45731D363C45}">
      <dgm:prSet/>
      <dgm:spPr/>
      <dgm:t>
        <a:bodyPr/>
        <a:lstStyle/>
        <a:p>
          <a:endParaRPr lang="it-IT"/>
        </a:p>
      </dgm:t>
    </dgm:pt>
    <dgm:pt modelId="{CC826088-9037-40D2-BE5F-E313DC8B4289}">
      <dgm:prSet phldrT="[Testo]"/>
      <dgm:spPr/>
      <dgm:t>
        <a:bodyPr/>
        <a:lstStyle/>
        <a:p>
          <a:r>
            <a:rPr lang="it-IT" dirty="0"/>
            <a:t>Scelta del PLI</a:t>
          </a:r>
        </a:p>
      </dgm:t>
    </dgm:pt>
    <dgm:pt modelId="{62C4B3EB-8C14-48DE-8875-F885231D05A4}" type="parTrans" cxnId="{14B16F7F-0B15-4284-AA8C-AB4C7D8AEC54}">
      <dgm:prSet/>
      <dgm:spPr/>
      <dgm:t>
        <a:bodyPr/>
        <a:lstStyle/>
        <a:p>
          <a:endParaRPr lang="it-IT"/>
        </a:p>
      </dgm:t>
    </dgm:pt>
    <dgm:pt modelId="{40512411-9DB3-4C0B-9B6E-FBB930ED0422}" type="sibTrans" cxnId="{14B16F7F-0B15-4284-AA8C-AB4C7D8AEC54}">
      <dgm:prSet/>
      <dgm:spPr/>
      <dgm:t>
        <a:bodyPr/>
        <a:lstStyle/>
        <a:p>
          <a:endParaRPr lang="it-IT"/>
        </a:p>
      </dgm:t>
    </dgm:pt>
    <dgm:pt modelId="{A1E56171-36AC-4B23-9CE5-0E815EA3F854}">
      <dgm:prSet phldrT="[Testo]"/>
      <dgm:spPr/>
      <dgm:t>
        <a:bodyPr/>
        <a:lstStyle/>
        <a:p>
          <a:r>
            <a:rPr lang="it-IT" dirty="0"/>
            <a:t>Valutazione dei risultati e conclusioni</a:t>
          </a:r>
        </a:p>
      </dgm:t>
    </dgm:pt>
    <dgm:pt modelId="{896A98F5-89BE-43F5-ACF4-AA7D2A41CD3D}" type="parTrans" cxnId="{F76ACB18-F8C2-4862-8298-B74F2546AE13}">
      <dgm:prSet/>
      <dgm:spPr/>
      <dgm:t>
        <a:bodyPr/>
        <a:lstStyle/>
        <a:p>
          <a:endParaRPr lang="it-IT"/>
        </a:p>
      </dgm:t>
    </dgm:pt>
    <dgm:pt modelId="{29247B6B-D041-40EB-AC88-4EC68029F390}" type="sibTrans" cxnId="{F76ACB18-F8C2-4862-8298-B74F2546AE13}">
      <dgm:prSet/>
      <dgm:spPr/>
      <dgm:t>
        <a:bodyPr/>
        <a:lstStyle/>
        <a:p>
          <a:endParaRPr lang="it-IT"/>
        </a:p>
      </dgm:t>
    </dgm:pt>
    <dgm:pt modelId="{ACD26C80-7E3E-42C8-8C6B-BF5A0D666012}" type="pres">
      <dgm:prSet presAssocID="{B5A0DF36-5835-4C15-B8DF-61B8F7F23931}" presName="Name0" presStyleCnt="0">
        <dgm:presLayoutVars>
          <dgm:dir/>
          <dgm:animLvl val="lvl"/>
          <dgm:resizeHandles val="exact"/>
        </dgm:presLayoutVars>
      </dgm:prSet>
      <dgm:spPr/>
    </dgm:pt>
    <dgm:pt modelId="{0F4EACC6-9A13-4762-84DC-DAD1990C67DE}" type="pres">
      <dgm:prSet presAssocID="{B9306832-590C-45F3-BD16-629043FB8EAA}" presName="parTxOnly" presStyleLbl="node1" presStyleIdx="0" presStyleCnt="6">
        <dgm:presLayoutVars>
          <dgm:chMax val="0"/>
          <dgm:chPref val="0"/>
          <dgm:bulletEnabled val="1"/>
        </dgm:presLayoutVars>
      </dgm:prSet>
      <dgm:spPr/>
    </dgm:pt>
    <dgm:pt modelId="{236EDABE-9076-41AE-9846-9F29B019C704}" type="pres">
      <dgm:prSet presAssocID="{3DECA50D-68AB-41A2-B8AA-259EB1E50334}" presName="parTxOnlySpace" presStyleCnt="0"/>
      <dgm:spPr/>
    </dgm:pt>
    <dgm:pt modelId="{D983E377-18E2-4359-A223-DA3FC801059B}" type="pres">
      <dgm:prSet presAssocID="{7D25A883-6310-4BE2-9303-CC1CAAD0E94F}" presName="parTxOnly" presStyleLbl="node1" presStyleIdx="1" presStyleCnt="6">
        <dgm:presLayoutVars>
          <dgm:chMax val="0"/>
          <dgm:chPref val="0"/>
          <dgm:bulletEnabled val="1"/>
        </dgm:presLayoutVars>
      </dgm:prSet>
      <dgm:spPr/>
    </dgm:pt>
    <dgm:pt modelId="{3CBB3542-AF74-41D2-8A49-3FA59105D198}" type="pres">
      <dgm:prSet presAssocID="{82C45A7E-C997-4105-BF15-B55BEFF1E2D2}" presName="parTxOnlySpace" presStyleCnt="0"/>
      <dgm:spPr/>
    </dgm:pt>
    <dgm:pt modelId="{03465212-CE25-4AE8-BF2C-9006DECE84FC}" type="pres">
      <dgm:prSet presAssocID="{31DAAE0E-8FB7-4D17-80BC-032095FB1F1D}" presName="parTxOnly" presStyleLbl="node1" presStyleIdx="2" presStyleCnt="6">
        <dgm:presLayoutVars>
          <dgm:chMax val="0"/>
          <dgm:chPref val="0"/>
          <dgm:bulletEnabled val="1"/>
        </dgm:presLayoutVars>
      </dgm:prSet>
      <dgm:spPr/>
    </dgm:pt>
    <dgm:pt modelId="{60EC6220-7FFB-4501-8B02-099D8F59DD36}" type="pres">
      <dgm:prSet presAssocID="{B87C238D-1F2F-45A6-A26C-A5EC40FBE41C}" presName="parTxOnlySpace" presStyleCnt="0"/>
      <dgm:spPr/>
    </dgm:pt>
    <dgm:pt modelId="{1099F4D2-B622-4CC9-A0FB-6430B37D940A}" type="pres">
      <dgm:prSet presAssocID="{CC826088-9037-40D2-BE5F-E313DC8B4289}" presName="parTxOnly" presStyleLbl="node1" presStyleIdx="3" presStyleCnt="6">
        <dgm:presLayoutVars>
          <dgm:chMax val="0"/>
          <dgm:chPref val="0"/>
          <dgm:bulletEnabled val="1"/>
        </dgm:presLayoutVars>
      </dgm:prSet>
      <dgm:spPr/>
    </dgm:pt>
    <dgm:pt modelId="{04C3DC52-011D-482F-92C9-4D8F068AA780}" type="pres">
      <dgm:prSet presAssocID="{40512411-9DB3-4C0B-9B6E-FBB930ED0422}" presName="parTxOnlySpace" presStyleCnt="0"/>
      <dgm:spPr/>
    </dgm:pt>
    <dgm:pt modelId="{A795B94D-C4B0-4A93-B7C4-265B1CFC322F}" type="pres">
      <dgm:prSet presAssocID="{04C7AB48-B194-42AC-94AE-02231E254956}" presName="parTxOnly" presStyleLbl="node1" presStyleIdx="4" presStyleCnt="6">
        <dgm:presLayoutVars>
          <dgm:chMax val="0"/>
          <dgm:chPref val="0"/>
          <dgm:bulletEnabled val="1"/>
        </dgm:presLayoutVars>
      </dgm:prSet>
      <dgm:spPr/>
    </dgm:pt>
    <dgm:pt modelId="{A4F3B589-C93F-415E-9FBE-2C789D7854E5}" type="pres">
      <dgm:prSet presAssocID="{ACB601B6-DC4A-43FB-A3DF-5FAC3E10A4C4}" presName="parTxOnlySpace" presStyleCnt="0"/>
      <dgm:spPr/>
    </dgm:pt>
    <dgm:pt modelId="{77A133AA-83F9-4108-A950-3E6C9B63C781}" type="pres">
      <dgm:prSet presAssocID="{A1E56171-36AC-4B23-9CE5-0E815EA3F854}" presName="parTxOnly" presStyleLbl="node1" presStyleIdx="5" presStyleCnt="6">
        <dgm:presLayoutVars>
          <dgm:chMax val="0"/>
          <dgm:chPref val="0"/>
          <dgm:bulletEnabled val="1"/>
        </dgm:presLayoutVars>
      </dgm:prSet>
      <dgm:spPr/>
    </dgm:pt>
  </dgm:ptLst>
  <dgm:cxnLst>
    <dgm:cxn modelId="{2D8D2F04-B3B2-4509-913C-45731D363C45}" srcId="{B5A0DF36-5835-4C15-B8DF-61B8F7F23931}" destId="{04C7AB48-B194-42AC-94AE-02231E254956}" srcOrd="4" destOrd="0" parTransId="{5B038D25-EDBA-4F61-BE7C-A6FFDFD4E6A2}" sibTransId="{ACB601B6-DC4A-43FB-A3DF-5FAC3E10A4C4}"/>
    <dgm:cxn modelId="{2EEA970B-BFA9-4AFE-8613-9FF851173518}" type="presOf" srcId="{B5A0DF36-5835-4C15-B8DF-61B8F7F23931}" destId="{ACD26C80-7E3E-42C8-8C6B-BF5A0D666012}" srcOrd="0" destOrd="0" presId="urn:microsoft.com/office/officeart/2005/8/layout/chevron1"/>
    <dgm:cxn modelId="{F76ACB18-F8C2-4862-8298-B74F2546AE13}" srcId="{B5A0DF36-5835-4C15-B8DF-61B8F7F23931}" destId="{A1E56171-36AC-4B23-9CE5-0E815EA3F854}" srcOrd="5" destOrd="0" parTransId="{896A98F5-89BE-43F5-ACF4-AA7D2A41CD3D}" sibTransId="{29247B6B-D041-40EB-AC88-4EC68029F390}"/>
    <dgm:cxn modelId="{35BBAE2E-4507-4F3A-BE2C-E891ED5A299C}" type="presOf" srcId="{CC826088-9037-40D2-BE5F-E313DC8B4289}" destId="{1099F4D2-B622-4CC9-A0FB-6430B37D940A}" srcOrd="0" destOrd="0" presId="urn:microsoft.com/office/officeart/2005/8/layout/chevron1"/>
    <dgm:cxn modelId="{9A546947-BADA-46EE-989B-F748B9B875FC}" type="presOf" srcId="{7D25A883-6310-4BE2-9303-CC1CAAD0E94F}" destId="{D983E377-18E2-4359-A223-DA3FC801059B}" srcOrd="0" destOrd="0" presId="urn:microsoft.com/office/officeart/2005/8/layout/chevron1"/>
    <dgm:cxn modelId="{56280749-6C75-4453-8BF7-D55ADBE48E7D}" type="presOf" srcId="{A1E56171-36AC-4B23-9CE5-0E815EA3F854}" destId="{77A133AA-83F9-4108-A950-3E6C9B63C781}" srcOrd="0" destOrd="0" presId="urn:microsoft.com/office/officeart/2005/8/layout/chevron1"/>
    <dgm:cxn modelId="{14B16F7F-0B15-4284-AA8C-AB4C7D8AEC54}" srcId="{B5A0DF36-5835-4C15-B8DF-61B8F7F23931}" destId="{CC826088-9037-40D2-BE5F-E313DC8B4289}" srcOrd="3" destOrd="0" parTransId="{62C4B3EB-8C14-48DE-8875-F885231D05A4}" sibTransId="{40512411-9DB3-4C0B-9B6E-FBB930ED0422}"/>
    <dgm:cxn modelId="{45FF81A8-79B6-4DC7-8130-21E7F461A08E}" type="presOf" srcId="{31DAAE0E-8FB7-4D17-80BC-032095FB1F1D}" destId="{03465212-CE25-4AE8-BF2C-9006DECE84FC}" srcOrd="0" destOrd="0" presId="urn:microsoft.com/office/officeart/2005/8/layout/chevron1"/>
    <dgm:cxn modelId="{9D21B4C4-9656-42CE-B11C-2B131C4B8F45}" type="presOf" srcId="{04C7AB48-B194-42AC-94AE-02231E254956}" destId="{A795B94D-C4B0-4A93-B7C4-265B1CFC322F}" srcOrd="0" destOrd="0" presId="urn:microsoft.com/office/officeart/2005/8/layout/chevron1"/>
    <dgm:cxn modelId="{DF6F55C7-C26F-497E-9C7F-9217B7006F76}" srcId="{B5A0DF36-5835-4C15-B8DF-61B8F7F23931}" destId="{31DAAE0E-8FB7-4D17-80BC-032095FB1F1D}" srcOrd="2" destOrd="0" parTransId="{F4335864-F1B4-47A5-AA71-E6EA66862145}" sibTransId="{B87C238D-1F2F-45A6-A26C-A5EC40FBE41C}"/>
    <dgm:cxn modelId="{89968DDD-AE4C-4732-9A74-04D214D3B930}" srcId="{B5A0DF36-5835-4C15-B8DF-61B8F7F23931}" destId="{B9306832-590C-45F3-BD16-629043FB8EAA}" srcOrd="0" destOrd="0" parTransId="{58DCED87-5101-40D3-B1D3-737F74724D39}" sibTransId="{3DECA50D-68AB-41A2-B8AA-259EB1E50334}"/>
    <dgm:cxn modelId="{8C7F1BE7-F6E5-4CA2-9083-34BA1DE4A1AF}" type="presOf" srcId="{B9306832-590C-45F3-BD16-629043FB8EAA}" destId="{0F4EACC6-9A13-4762-84DC-DAD1990C67DE}" srcOrd="0" destOrd="0" presId="urn:microsoft.com/office/officeart/2005/8/layout/chevron1"/>
    <dgm:cxn modelId="{1727F8FE-A420-4AB9-9282-776F16137B4E}" srcId="{B5A0DF36-5835-4C15-B8DF-61B8F7F23931}" destId="{7D25A883-6310-4BE2-9303-CC1CAAD0E94F}" srcOrd="1" destOrd="0" parTransId="{CD7C94B9-433A-44C7-8356-6E617181211F}" sibTransId="{82C45A7E-C997-4105-BF15-B55BEFF1E2D2}"/>
    <dgm:cxn modelId="{7D068089-E139-40D0-92E9-C73D0D13CA11}" type="presParOf" srcId="{ACD26C80-7E3E-42C8-8C6B-BF5A0D666012}" destId="{0F4EACC6-9A13-4762-84DC-DAD1990C67DE}" srcOrd="0" destOrd="0" presId="urn:microsoft.com/office/officeart/2005/8/layout/chevron1"/>
    <dgm:cxn modelId="{43905812-D878-4DBC-84AF-F4E61CF008C0}" type="presParOf" srcId="{ACD26C80-7E3E-42C8-8C6B-BF5A0D666012}" destId="{236EDABE-9076-41AE-9846-9F29B019C704}" srcOrd="1" destOrd="0" presId="urn:microsoft.com/office/officeart/2005/8/layout/chevron1"/>
    <dgm:cxn modelId="{5BCD25B4-B5E7-432D-8F7B-2BD2F5AF60BF}" type="presParOf" srcId="{ACD26C80-7E3E-42C8-8C6B-BF5A0D666012}" destId="{D983E377-18E2-4359-A223-DA3FC801059B}" srcOrd="2" destOrd="0" presId="urn:microsoft.com/office/officeart/2005/8/layout/chevron1"/>
    <dgm:cxn modelId="{8A722E53-A25D-4678-A126-5586A1D10A88}" type="presParOf" srcId="{ACD26C80-7E3E-42C8-8C6B-BF5A0D666012}" destId="{3CBB3542-AF74-41D2-8A49-3FA59105D198}" srcOrd="3" destOrd="0" presId="urn:microsoft.com/office/officeart/2005/8/layout/chevron1"/>
    <dgm:cxn modelId="{99A0CCCF-386B-4489-BD93-DB7BB2A34AF1}" type="presParOf" srcId="{ACD26C80-7E3E-42C8-8C6B-BF5A0D666012}" destId="{03465212-CE25-4AE8-BF2C-9006DECE84FC}" srcOrd="4" destOrd="0" presId="urn:microsoft.com/office/officeart/2005/8/layout/chevron1"/>
    <dgm:cxn modelId="{4223B5A4-A698-4C59-8660-70F76584014E}" type="presParOf" srcId="{ACD26C80-7E3E-42C8-8C6B-BF5A0D666012}" destId="{60EC6220-7FFB-4501-8B02-099D8F59DD36}" srcOrd="5" destOrd="0" presId="urn:microsoft.com/office/officeart/2005/8/layout/chevron1"/>
    <dgm:cxn modelId="{E74A1CF3-0B11-43AE-A3EE-9EBF89659327}" type="presParOf" srcId="{ACD26C80-7E3E-42C8-8C6B-BF5A0D666012}" destId="{1099F4D2-B622-4CC9-A0FB-6430B37D940A}" srcOrd="6" destOrd="0" presId="urn:microsoft.com/office/officeart/2005/8/layout/chevron1"/>
    <dgm:cxn modelId="{A7CA5679-B0B1-4BC2-A7E2-C4F249B4502A}" type="presParOf" srcId="{ACD26C80-7E3E-42C8-8C6B-BF5A0D666012}" destId="{04C3DC52-011D-482F-92C9-4D8F068AA780}" srcOrd="7" destOrd="0" presId="urn:microsoft.com/office/officeart/2005/8/layout/chevron1"/>
    <dgm:cxn modelId="{5B7FA94D-45D8-40DD-8A51-951CE0B26880}" type="presParOf" srcId="{ACD26C80-7E3E-42C8-8C6B-BF5A0D666012}" destId="{A795B94D-C4B0-4A93-B7C4-265B1CFC322F}" srcOrd="8" destOrd="0" presId="urn:microsoft.com/office/officeart/2005/8/layout/chevron1"/>
    <dgm:cxn modelId="{104C0A9D-6703-4DDD-B368-473B84124036}" type="presParOf" srcId="{ACD26C80-7E3E-42C8-8C6B-BF5A0D666012}" destId="{A4F3B589-C93F-415E-9FBE-2C789D7854E5}" srcOrd="9" destOrd="0" presId="urn:microsoft.com/office/officeart/2005/8/layout/chevron1"/>
    <dgm:cxn modelId="{E245A046-5270-45AB-951C-7FA68ED737D1}" type="presParOf" srcId="{ACD26C80-7E3E-42C8-8C6B-BF5A0D666012}" destId="{77A133AA-83F9-4108-A950-3E6C9B63C781}" srcOrd="10"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4EACC6-9A13-4762-84DC-DAD1990C67DE}">
      <dsp:nvSpPr>
        <dsp:cNvPr id="0" name=""/>
        <dsp:cNvSpPr/>
      </dsp:nvSpPr>
      <dsp:spPr>
        <a:xfrm>
          <a:off x="4148" y="1054822"/>
          <a:ext cx="1543331" cy="617332"/>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it-IT" sz="1100" kern="1200" dirty="0"/>
            <a:t>Analisi di comparabilità</a:t>
          </a:r>
        </a:p>
      </dsp:txBody>
      <dsp:txXfrm>
        <a:off x="312814" y="1054822"/>
        <a:ext cx="925999" cy="617332"/>
      </dsp:txXfrm>
    </dsp:sp>
    <dsp:sp modelId="{D983E377-18E2-4359-A223-DA3FC801059B}">
      <dsp:nvSpPr>
        <dsp:cNvPr id="0" name=""/>
        <dsp:cNvSpPr/>
      </dsp:nvSpPr>
      <dsp:spPr>
        <a:xfrm>
          <a:off x="1393147" y="1054822"/>
          <a:ext cx="1543331" cy="617332"/>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it-IT" sz="1100" kern="1200" dirty="0"/>
            <a:t>Scelta del metodo di analisi</a:t>
          </a:r>
        </a:p>
      </dsp:txBody>
      <dsp:txXfrm>
        <a:off x="1701813" y="1054822"/>
        <a:ext cx="925999" cy="617332"/>
      </dsp:txXfrm>
    </dsp:sp>
    <dsp:sp modelId="{03465212-CE25-4AE8-BF2C-9006DECE84FC}">
      <dsp:nvSpPr>
        <dsp:cNvPr id="0" name=""/>
        <dsp:cNvSpPr/>
      </dsp:nvSpPr>
      <dsp:spPr>
        <a:xfrm>
          <a:off x="2782145" y="1054822"/>
          <a:ext cx="1543331" cy="617332"/>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it-IT" sz="1100" kern="1200" dirty="0"/>
            <a:t>Scelta della «</a:t>
          </a:r>
          <a:r>
            <a:rPr lang="it-IT" sz="1100" kern="1200" dirty="0" err="1"/>
            <a:t>Tested</a:t>
          </a:r>
          <a:r>
            <a:rPr lang="it-IT" sz="1100" kern="1200" dirty="0"/>
            <a:t> Party»</a:t>
          </a:r>
        </a:p>
      </dsp:txBody>
      <dsp:txXfrm>
        <a:off x="3090811" y="1054822"/>
        <a:ext cx="925999" cy="617332"/>
      </dsp:txXfrm>
    </dsp:sp>
    <dsp:sp modelId="{1099F4D2-B622-4CC9-A0FB-6430B37D940A}">
      <dsp:nvSpPr>
        <dsp:cNvPr id="0" name=""/>
        <dsp:cNvSpPr/>
      </dsp:nvSpPr>
      <dsp:spPr>
        <a:xfrm>
          <a:off x="4171144" y="1054822"/>
          <a:ext cx="1543331" cy="617332"/>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it-IT" sz="1100" kern="1200" dirty="0"/>
            <a:t>Scelta del PLI</a:t>
          </a:r>
        </a:p>
      </dsp:txBody>
      <dsp:txXfrm>
        <a:off x="4479810" y="1054822"/>
        <a:ext cx="925999" cy="617332"/>
      </dsp:txXfrm>
    </dsp:sp>
    <dsp:sp modelId="{A795B94D-C4B0-4A93-B7C4-265B1CFC322F}">
      <dsp:nvSpPr>
        <dsp:cNvPr id="0" name=""/>
        <dsp:cNvSpPr/>
      </dsp:nvSpPr>
      <dsp:spPr>
        <a:xfrm>
          <a:off x="5560142" y="1054822"/>
          <a:ext cx="1543331" cy="617332"/>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it-IT" sz="1100" kern="1200" dirty="0"/>
            <a:t>Identificazione dei </a:t>
          </a:r>
          <a:r>
            <a:rPr lang="it-IT" sz="1100" kern="1200" dirty="0" err="1"/>
            <a:t>Comparables</a:t>
          </a:r>
          <a:endParaRPr lang="it-IT" sz="1100" kern="1200" dirty="0"/>
        </a:p>
      </dsp:txBody>
      <dsp:txXfrm>
        <a:off x="5868808" y="1054822"/>
        <a:ext cx="925999" cy="617332"/>
      </dsp:txXfrm>
    </dsp:sp>
    <dsp:sp modelId="{77A133AA-83F9-4108-A950-3E6C9B63C781}">
      <dsp:nvSpPr>
        <dsp:cNvPr id="0" name=""/>
        <dsp:cNvSpPr/>
      </dsp:nvSpPr>
      <dsp:spPr>
        <a:xfrm>
          <a:off x="6949141" y="1054822"/>
          <a:ext cx="1543331" cy="617332"/>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it-IT" sz="1100" kern="1200" dirty="0"/>
            <a:t>Valutazione dei risultati e conclusioni</a:t>
          </a:r>
        </a:p>
      </dsp:txBody>
      <dsp:txXfrm>
        <a:off x="7257807" y="1054822"/>
        <a:ext cx="925999" cy="617332"/>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2931523-B6C2-4012-9354-55C6F3280997}" type="datetimeFigureOut">
              <a:rPr lang="it-IT" smtClean="0"/>
              <a:t>04/07/18</a:t>
            </a:fld>
            <a:endParaRPr lang="it-IT"/>
          </a:p>
        </p:txBody>
      </p:sp>
      <p:sp>
        <p:nvSpPr>
          <p:cNvPr id="4" name="Segnaposto piè di pagina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A9C499AC-9D08-4CB1-B47A-3FFD3F343398}" type="slidenum">
              <a:rPr lang="it-IT" smtClean="0"/>
              <a:t>‹N›</a:t>
            </a:fld>
            <a:endParaRPr lang="it-IT"/>
          </a:p>
        </p:txBody>
      </p:sp>
    </p:spTree>
    <p:extLst>
      <p:ext uri="{BB962C8B-B14F-4D97-AF65-F5344CB8AC3E}">
        <p14:creationId xmlns:p14="http://schemas.microsoft.com/office/powerpoint/2010/main" val="2840266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B46EAC6-6A94-4A2C-A533-0E09AB5DA4CB}" type="datetimeFigureOut">
              <a:rPr lang="it-IT" smtClean="0"/>
              <a:pPr/>
              <a:t>04/07/18</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7EAFA5B-E35A-46AC-96EE-0DB4B9793E7B}" type="slidenum">
              <a:rPr lang="it-IT" smtClean="0"/>
              <a:pPr/>
              <a:t>‹N›</a:t>
            </a:fld>
            <a:endParaRPr lang="it-IT"/>
          </a:p>
        </p:txBody>
      </p:sp>
    </p:spTree>
    <p:extLst>
      <p:ext uri="{BB962C8B-B14F-4D97-AF65-F5344CB8AC3E}">
        <p14:creationId xmlns:p14="http://schemas.microsoft.com/office/powerpoint/2010/main" val="3341037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it-IT" altLang="it-IT"/>
          </a:p>
        </p:txBody>
      </p:sp>
      <p:sp>
        <p:nvSpPr>
          <p:cNvPr id="35844" name="Segnaposto intestazione 2"/>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it-IT" altLang="it-IT">
              <a:solidFill>
                <a:prstClr val="black"/>
              </a:solidFill>
              <a:latin typeface="Arial" charset="0"/>
            </a:endParaRPr>
          </a:p>
        </p:txBody>
      </p:sp>
      <p:sp>
        <p:nvSpPr>
          <p:cNvPr id="35845" name="Segnaposto piè di pagina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it-IT" altLang="it-IT">
                <a:solidFill>
                  <a:prstClr val="black"/>
                </a:solidFill>
              </a:rPr>
              <a:t>Genova, 4 Dicembre 2012</a:t>
            </a:r>
          </a:p>
        </p:txBody>
      </p:sp>
    </p:spTree>
    <p:extLst>
      <p:ext uri="{BB962C8B-B14F-4D97-AF65-F5344CB8AC3E}">
        <p14:creationId xmlns:p14="http://schemas.microsoft.com/office/powerpoint/2010/main" val="928595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it-IT" altLang="it-IT"/>
          </a:p>
        </p:txBody>
      </p:sp>
      <p:sp>
        <p:nvSpPr>
          <p:cNvPr id="35844" name="Segnaposto intestazione 2"/>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it-IT" altLang="it-IT">
              <a:solidFill>
                <a:prstClr val="black"/>
              </a:solidFill>
              <a:latin typeface="Arial" charset="0"/>
            </a:endParaRPr>
          </a:p>
        </p:txBody>
      </p:sp>
      <p:sp>
        <p:nvSpPr>
          <p:cNvPr id="35845" name="Segnaposto piè di pagina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it-IT" altLang="it-IT">
                <a:solidFill>
                  <a:prstClr val="black"/>
                </a:solidFill>
              </a:rPr>
              <a:t>Genova, 4 Dicembre 2012</a:t>
            </a:r>
          </a:p>
        </p:txBody>
      </p:sp>
    </p:spTree>
    <p:extLst>
      <p:ext uri="{BB962C8B-B14F-4D97-AF65-F5344CB8AC3E}">
        <p14:creationId xmlns:p14="http://schemas.microsoft.com/office/powerpoint/2010/main" val="9285953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it-IT" altLang="it-IT"/>
          </a:p>
        </p:txBody>
      </p:sp>
      <p:sp>
        <p:nvSpPr>
          <p:cNvPr id="35844" name="Segnaposto intestazione 2"/>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it-IT" altLang="it-IT">
              <a:solidFill>
                <a:prstClr val="black"/>
              </a:solidFill>
              <a:latin typeface="Arial" charset="0"/>
            </a:endParaRPr>
          </a:p>
        </p:txBody>
      </p:sp>
      <p:sp>
        <p:nvSpPr>
          <p:cNvPr id="35845" name="Segnaposto piè di pagina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it-IT" altLang="it-IT">
                <a:solidFill>
                  <a:prstClr val="black"/>
                </a:solidFill>
              </a:rPr>
              <a:t>Genova, 4 Dicembre 2012</a:t>
            </a:r>
          </a:p>
        </p:txBody>
      </p:sp>
    </p:spTree>
    <p:extLst>
      <p:ext uri="{BB962C8B-B14F-4D97-AF65-F5344CB8AC3E}">
        <p14:creationId xmlns:p14="http://schemas.microsoft.com/office/powerpoint/2010/main" val="928595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it-IT" dirty="0"/>
          </a:p>
        </p:txBody>
      </p:sp>
      <p:sp>
        <p:nvSpPr>
          <p:cNvPr id="36868" name="Segnaposto intestazione 2"/>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it-IT">
              <a:solidFill>
                <a:prstClr val="black"/>
              </a:solidFill>
              <a:latin typeface="Arial" charset="0"/>
            </a:endParaRPr>
          </a:p>
        </p:txBody>
      </p:sp>
      <p:sp>
        <p:nvSpPr>
          <p:cNvPr id="36869" name="Segnaposto piè di pagina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it-IT">
                <a:solidFill>
                  <a:prstClr val="black"/>
                </a:solidFill>
              </a:rPr>
              <a:t>Genova, 4 Dicembre 2012</a:t>
            </a:r>
          </a:p>
        </p:txBody>
      </p:sp>
    </p:spTree>
    <p:extLst>
      <p:ext uri="{BB962C8B-B14F-4D97-AF65-F5344CB8AC3E}">
        <p14:creationId xmlns:p14="http://schemas.microsoft.com/office/powerpoint/2010/main" val="1669726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fld id="{E3826194-BB19-4120-9BA1-78608CBBE589}" type="datetime1">
              <a:rPr lang="it-IT" smtClean="0">
                <a:solidFill>
                  <a:prstClr val="black">
                    <a:tint val="75000"/>
                  </a:prstClr>
                </a:solidFill>
              </a:rPr>
              <a:t>04/07/18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lvl1pPr>
              <a:defRPr/>
            </a:lvl1pPr>
          </a:lstStyle>
          <a:p>
            <a:pPr>
              <a:defRPr/>
            </a:pPr>
            <a:fld id="{FF775943-BDDC-4753-9FBF-F497C918225D}"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204456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C650B46F-21FE-4BAB-B68A-54089867371D}" type="datetime1">
              <a:rPr lang="it-IT" smtClean="0">
                <a:solidFill>
                  <a:prstClr val="black">
                    <a:tint val="75000"/>
                  </a:prstClr>
                </a:solidFill>
              </a:rPr>
              <a:t>04/07/18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lvl1pPr>
              <a:defRPr/>
            </a:lvl1pPr>
          </a:lstStyle>
          <a:p>
            <a:pPr>
              <a:defRPr/>
            </a:pPr>
            <a:fld id="{62FBFEBF-58DE-45E4-9673-64B875F202C3}"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4178967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69B4F1EE-3E8E-4D2C-B073-CC3B781D7DF6}" type="datetime1">
              <a:rPr lang="it-IT" smtClean="0">
                <a:solidFill>
                  <a:prstClr val="black">
                    <a:tint val="75000"/>
                  </a:prstClr>
                </a:solidFill>
              </a:rPr>
              <a:t>04/07/18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lvl1pPr>
              <a:defRPr/>
            </a:lvl1pPr>
          </a:lstStyle>
          <a:p>
            <a:pPr>
              <a:defRPr/>
            </a:pPr>
            <a:fld id="{DC0C3808-9649-4222-A6D3-608EA6D61009}"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419114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fld id="{4DC611A8-8D98-499E-B54E-16F1D712285D}" type="datetimeFigureOut">
              <a:rPr lang="it-IT">
                <a:solidFill>
                  <a:prstClr val="black">
                    <a:tint val="75000"/>
                  </a:prstClr>
                </a:solidFill>
              </a:rPr>
              <a:pPr>
                <a:defRPr/>
              </a:pPr>
              <a:t>04/07/18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lvl1pPr>
              <a:defRPr/>
            </a:lvl1pPr>
          </a:lstStyle>
          <a:p>
            <a:pPr>
              <a:defRPr/>
            </a:pPr>
            <a:fld id="{FF775943-BDDC-4753-9FBF-F497C918225D}"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3714627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7EE981D8-740A-4862-B399-81A10AF84A4E}" type="datetimeFigureOut">
              <a:rPr lang="it-IT">
                <a:solidFill>
                  <a:prstClr val="black">
                    <a:tint val="75000"/>
                  </a:prstClr>
                </a:solidFill>
              </a:rPr>
              <a:pPr>
                <a:defRPr/>
              </a:pPr>
              <a:t>04/07/18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lvl1pPr>
              <a:defRPr/>
            </a:lvl1pPr>
          </a:lstStyle>
          <a:p>
            <a:pPr>
              <a:defRPr/>
            </a:pPr>
            <a:fld id="{F35568D5-DB88-4060-9B49-24E91B15ADC1}"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8464999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8EE386A9-6EA6-4042-9172-177DA4D344A8}" type="datetimeFigureOut">
              <a:rPr lang="it-IT">
                <a:solidFill>
                  <a:prstClr val="black">
                    <a:tint val="75000"/>
                  </a:prstClr>
                </a:solidFill>
              </a:rPr>
              <a:pPr>
                <a:defRPr/>
              </a:pPr>
              <a:t>04/07/18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lvl1pPr>
              <a:defRPr/>
            </a:lvl1pPr>
          </a:lstStyle>
          <a:p>
            <a:pPr>
              <a:defRPr/>
            </a:pPr>
            <a:fld id="{C1FC7CA1-79AA-4B2B-AD96-65AA7EC604F1}"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1096480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p:txBody>
          <a:bodyPr/>
          <a:lstStyle>
            <a:lvl1pPr>
              <a:defRPr/>
            </a:lvl1pPr>
          </a:lstStyle>
          <a:p>
            <a:pPr>
              <a:defRPr/>
            </a:pPr>
            <a:fld id="{60579590-EE55-4CA6-8B75-0D7F4828C7E6}" type="datetimeFigureOut">
              <a:rPr lang="it-IT">
                <a:solidFill>
                  <a:prstClr val="black">
                    <a:tint val="75000"/>
                  </a:prstClr>
                </a:solidFill>
              </a:rPr>
              <a:pPr>
                <a:defRPr/>
              </a:pPr>
              <a:t>04/07/18</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7" name="Segnaposto numero diapositiva 5"/>
          <p:cNvSpPr>
            <a:spLocks noGrp="1"/>
          </p:cNvSpPr>
          <p:nvPr>
            <p:ph type="sldNum" sz="quarter" idx="12"/>
          </p:nvPr>
        </p:nvSpPr>
        <p:spPr/>
        <p:txBody>
          <a:bodyPr/>
          <a:lstStyle>
            <a:lvl1pPr>
              <a:defRPr/>
            </a:lvl1pPr>
          </a:lstStyle>
          <a:p>
            <a:pPr>
              <a:defRPr/>
            </a:pPr>
            <a:fld id="{4B9E38C2-9F57-45E1-AD8D-1A64083520AE}"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7163693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fld id="{18F3A9A4-482E-40CC-ABA5-A493C51884CC}" type="datetimeFigureOut">
              <a:rPr lang="it-IT">
                <a:solidFill>
                  <a:prstClr val="black">
                    <a:tint val="75000"/>
                  </a:prstClr>
                </a:solidFill>
              </a:rPr>
              <a:pPr>
                <a:defRPr/>
              </a:pPr>
              <a:t>04/07/18</a:t>
            </a:fld>
            <a:endParaRPr lang="it-IT">
              <a:solidFill>
                <a:prstClr val="black">
                  <a:tint val="75000"/>
                </a:prstClr>
              </a:solidFill>
            </a:endParaRPr>
          </a:p>
        </p:txBody>
      </p:sp>
      <p:sp>
        <p:nvSpPr>
          <p:cNvPr id="8"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9" name="Segnaposto numero diapositiva 5"/>
          <p:cNvSpPr>
            <a:spLocks noGrp="1"/>
          </p:cNvSpPr>
          <p:nvPr>
            <p:ph type="sldNum" sz="quarter" idx="12"/>
          </p:nvPr>
        </p:nvSpPr>
        <p:spPr/>
        <p:txBody>
          <a:bodyPr/>
          <a:lstStyle>
            <a:lvl1pPr>
              <a:defRPr/>
            </a:lvl1pPr>
          </a:lstStyle>
          <a:p>
            <a:pPr>
              <a:defRPr/>
            </a:pPr>
            <a:fld id="{41DB6CBE-E2C6-49EF-A19F-907C95A1B98C}"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5887338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fld id="{513E6D9D-F809-40B0-A567-262C4C447912}" type="datetimeFigureOut">
              <a:rPr lang="it-IT">
                <a:solidFill>
                  <a:prstClr val="black">
                    <a:tint val="75000"/>
                  </a:prstClr>
                </a:solidFill>
              </a:rPr>
              <a:pPr>
                <a:defRPr/>
              </a:pPr>
              <a:t>04/07/18</a:t>
            </a:fld>
            <a:endParaRPr lang="it-IT">
              <a:solidFill>
                <a:prstClr val="black">
                  <a:tint val="75000"/>
                </a:prstClr>
              </a:solidFill>
            </a:endParaRPr>
          </a:p>
        </p:txBody>
      </p:sp>
      <p:sp>
        <p:nvSpPr>
          <p:cNvPr id="4"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5" name="Segnaposto numero diapositiva 5"/>
          <p:cNvSpPr>
            <a:spLocks noGrp="1"/>
          </p:cNvSpPr>
          <p:nvPr>
            <p:ph type="sldNum" sz="quarter" idx="12"/>
          </p:nvPr>
        </p:nvSpPr>
        <p:spPr/>
        <p:txBody>
          <a:bodyPr/>
          <a:lstStyle>
            <a:lvl1pPr>
              <a:defRPr/>
            </a:lvl1pPr>
          </a:lstStyle>
          <a:p>
            <a:pPr>
              <a:defRPr/>
            </a:pPr>
            <a:fld id="{AA4F0A77-0FE4-4EF4-9989-5D491E59DEDC}"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42482115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8225E00D-5B79-401E-90AF-D6338A406DB8}" type="datetimeFigureOut">
              <a:rPr lang="it-IT">
                <a:solidFill>
                  <a:prstClr val="black">
                    <a:tint val="75000"/>
                  </a:prstClr>
                </a:solidFill>
              </a:rPr>
              <a:pPr>
                <a:defRPr/>
              </a:pPr>
              <a:t>04/07/18</a:t>
            </a:fld>
            <a:endParaRPr lang="it-IT">
              <a:solidFill>
                <a:prstClr val="black">
                  <a:tint val="75000"/>
                </a:prstClr>
              </a:solidFill>
            </a:endParaRPr>
          </a:p>
        </p:txBody>
      </p:sp>
      <p:sp>
        <p:nvSpPr>
          <p:cNvPr id="3"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4" name="Segnaposto numero diapositiva 5"/>
          <p:cNvSpPr>
            <a:spLocks noGrp="1"/>
          </p:cNvSpPr>
          <p:nvPr>
            <p:ph type="sldNum" sz="quarter" idx="12"/>
          </p:nvPr>
        </p:nvSpPr>
        <p:spPr/>
        <p:txBody>
          <a:bodyPr/>
          <a:lstStyle>
            <a:lvl1pPr>
              <a:defRPr/>
            </a:lvl1pPr>
          </a:lstStyle>
          <a:p>
            <a:pPr>
              <a:defRPr/>
            </a:pPr>
            <a:fld id="{CF76CE10-CF97-4690-B37E-877188F08D62}"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4071646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2B7698B2-04C4-4C35-84AC-EFFB44B02C64}" type="datetimeFigureOut">
              <a:rPr lang="it-IT">
                <a:solidFill>
                  <a:prstClr val="black">
                    <a:tint val="75000"/>
                  </a:prstClr>
                </a:solidFill>
              </a:rPr>
              <a:pPr>
                <a:defRPr/>
              </a:pPr>
              <a:t>04/07/18</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7" name="Segnaposto numero diapositiva 5"/>
          <p:cNvSpPr>
            <a:spLocks noGrp="1"/>
          </p:cNvSpPr>
          <p:nvPr>
            <p:ph type="sldNum" sz="quarter" idx="12"/>
          </p:nvPr>
        </p:nvSpPr>
        <p:spPr/>
        <p:txBody>
          <a:bodyPr/>
          <a:lstStyle>
            <a:lvl1pPr>
              <a:defRPr/>
            </a:lvl1pPr>
          </a:lstStyle>
          <a:p>
            <a:pPr>
              <a:defRPr/>
            </a:pPr>
            <a:fld id="{D73C8160-A680-46CA-AB42-46D4B8EFC977}"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177502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1BD3872C-CF96-4A9B-A008-46159E48FBF5}" type="datetime1">
              <a:rPr lang="it-IT" smtClean="0">
                <a:solidFill>
                  <a:prstClr val="black">
                    <a:tint val="75000"/>
                  </a:prstClr>
                </a:solidFill>
              </a:rPr>
              <a:t>04/07/18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lvl1pPr>
              <a:defRPr/>
            </a:lvl1pPr>
          </a:lstStyle>
          <a:p>
            <a:pPr>
              <a:defRPr/>
            </a:pPr>
            <a:fld id="{F35568D5-DB88-4060-9B49-24E91B15ADC1}"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0218302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8B3F55A0-ED8E-46A5-A70B-78D94CD672A0}" type="datetimeFigureOut">
              <a:rPr lang="it-IT">
                <a:solidFill>
                  <a:prstClr val="black">
                    <a:tint val="75000"/>
                  </a:prstClr>
                </a:solidFill>
              </a:rPr>
              <a:pPr>
                <a:defRPr/>
              </a:pPr>
              <a:t>04/07/18</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7" name="Segnaposto numero diapositiva 5"/>
          <p:cNvSpPr>
            <a:spLocks noGrp="1"/>
          </p:cNvSpPr>
          <p:nvPr>
            <p:ph type="sldNum" sz="quarter" idx="12"/>
          </p:nvPr>
        </p:nvSpPr>
        <p:spPr/>
        <p:txBody>
          <a:bodyPr/>
          <a:lstStyle>
            <a:lvl1pPr>
              <a:defRPr/>
            </a:lvl1pPr>
          </a:lstStyle>
          <a:p>
            <a:pPr>
              <a:defRPr/>
            </a:pPr>
            <a:fld id="{624AA8B1-F834-40D2-A2A1-2B658A1D1D4A}"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7454468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13FF8EF5-58EC-48A7-986E-A3F63839E962}" type="datetimeFigureOut">
              <a:rPr lang="it-IT">
                <a:solidFill>
                  <a:prstClr val="black">
                    <a:tint val="75000"/>
                  </a:prstClr>
                </a:solidFill>
              </a:rPr>
              <a:pPr>
                <a:defRPr/>
              </a:pPr>
              <a:t>04/07/18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lvl1pPr>
              <a:defRPr/>
            </a:lvl1pPr>
          </a:lstStyle>
          <a:p>
            <a:pPr>
              <a:defRPr/>
            </a:pPr>
            <a:fld id="{62FBFEBF-58DE-45E4-9673-64B875F202C3}"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7689654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46F46654-D3BA-453D-BB3C-B16EC72EB703}" type="datetimeFigureOut">
              <a:rPr lang="it-IT">
                <a:solidFill>
                  <a:prstClr val="black">
                    <a:tint val="75000"/>
                  </a:prstClr>
                </a:solidFill>
              </a:rPr>
              <a:pPr>
                <a:defRPr/>
              </a:pPr>
              <a:t>04/07/18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lvl1pPr>
              <a:defRPr/>
            </a:lvl1pPr>
          </a:lstStyle>
          <a:p>
            <a:pPr>
              <a:defRPr/>
            </a:pPr>
            <a:fld id="{DC0C3808-9649-4222-A6D3-608EA6D61009}"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905687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F261ABAB-CE32-42AC-8917-B99524455CD7}" type="datetime1">
              <a:rPr lang="it-IT" smtClean="0">
                <a:solidFill>
                  <a:prstClr val="black">
                    <a:tint val="75000"/>
                  </a:prstClr>
                </a:solidFill>
              </a:rPr>
              <a:t>04/07/18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lvl1pPr>
              <a:defRPr/>
            </a:lvl1pPr>
          </a:lstStyle>
          <a:p>
            <a:pPr>
              <a:defRPr/>
            </a:pPr>
            <a:fld id="{C1FC7CA1-79AA-4B2B-AD96-65AA7EC604F1}"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507665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p:txBody>
          <a:bodyPr/>
          <a:lstStyle>
            <a:lvl1pPr>
              <a:defRPr/>
            </a:lvl1pPr>
          </a:lstStyle>
          <a:p>
            <a:pPr>
              <a:defRPr/>
            </a:pPr>
            <a:fld id="{9AD478B1-000C-4474-A53B-CEE0AB0E2552}" type="datetime1">
              <a:rPr lang="it-IT" smtClean="0">
                <a:solidFill>
                  <a:prstClr val="black">
                    <a:tint val="75000"/>
                  </a:prstClr>
                </a:solidFill>
              </a:rPr>
              <a:t>04/07/18</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7" name="Segnaposto numero diapositiva 5"/>
          <p:cNvSpPr>
            <a:spLocks noGrp="1"/>
          </p:cNvSpPr>
          <p:nvPr>
            <p:ph type="sldNum" sz="quarter" idx="12"/>
          </p:nvPr>
        </p:nvSpPr>
        <p:spPr/>
        <p:txBody>
          <a:bodyPr/>
          <a:lstStyle>
            <a:lvl1pPr>
              <a:defRPr/>
            </a:lvl1pPr>
          </a:lstStyle>
          <a:p>
            <a:pPr>
              <a:defRPr/>
            </a:pPr>
            <a:fld id="{4B9E38C2-9F57-45E1-AD8D-1A64083520AE}"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47483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fld id="{B0F467A1-13CA-41E5-9946-A6C728977256}" type="datetime1">
              <a:rPr lang="it-IT" smtClean="0">
                <a:solidFill>
                  <a:prstClr val="black">
                    <a:tint val="75000"/>
                  </a:prstClr>
                </a:solidFill>
              </a:rPr>
              <a:t>04/07/18</a:t>
            </a:fld>
            <a:endParaRPr lang="it-IT">
              <a:solidFill>
                <a:prstClr val="black">
                  <a:tint val="75000"/>
                </a:prstClr>
              </a:solidFill>
            </a:endParaRPr>
          </a:p>
        </p:txBody>
      </p:sp>
      <p:sp>
        <p:nvSpPr>
          <p:cNvPr id="8"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9" name="Segnaposto numero diapositiva 5"/>
          <p:cNvSpPr>
            <a:spLocks noGrp="1"/>
          </p:cNvSpPr>
          <p:nvPr>
            <p:ph type="sldNum" sz="quarter" idx="12"/>
          </p:nvPr>
        </p:nvSpPr>
        <p:spPr/>
        <p:txBody>
          <a:bodyPr/>
          <a:lstStyle>
            <a:lvl1pPr>
              <a:defRPr/>
            </a:lvl1pPr>
          </a:lstStyle>
          <a:p>
            <a:pPr>
              <a:defRPr/>
            </a:pPr>
            <a:fld id="{41DB6CBE-E2C6-49EF-A19F-907C95A1B98C}"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522942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fld id="{4845455D-3680-489C-9DFA-96DE86F39659}" type="datetime1">
              <a:rPr lang="it-IT" smtClean="0">
                <a:solidFill>
                  <a:prstClr val="black">
                    <a:tint val="75000"/>
                  </a:prstClr>
                </a:solidFill>
              </a:rPr>
              <a:t>04/07/18</a:t>
            </a:fld>
            <a:endParaRPr lang="it-IT">
              <a:solidFill>
                <a:prstClr val="black">
                  <a:tint val="75000"/>
                </a:prstClr>
              </a:solidFill>
            </a:endParaRPr>
          </a:p>
        </p:txBody>
      </p:sp>
      <p:sp>
        <p:nvSpPr>
          <p:cNvPr id="4"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5" name="Segnaposto numero diapositiva 5"/>
          <p:cNvSpPr>
            <a:spLocks noGrp="1"/>
          </p:cNvSpPr>
          <p:nvPr>
            <p:ph type="sldNum" sz="quarter" idx="12"/>
          </p:nvPr>
        </p:nvSpPr>
        <p:spPr/>
        <p:txBody>
          <a:bodyPr/>
          <a:lstStyle>
            <a:lvl1pPr>
              <a:defRPr/>
            </a:lvl1pPr>
          </a:lstStyle>
          <a:p>
            <a:pPr>
              <a:defRPr/>
            </a:pPr>
            <a:fld id="{AA4F0A77-0FE4-4EF4-9989-5D491E59DEDC}"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407563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01FA3E66-C7B7-40CD-A081-38278B04D123}" type="datetime1">
              <a:rPr lang="it-IT" smtClean="0">
                <a:solidFill>
                  <a:prstClr val="black">
                    <a:tint val="75000"/>
                  </a:prstClr>
                </a:solidFill>
              </a:rPr>
              <a:t>04/07/18</a:t>
            </a:fld>
            <a:endParaRPr lang="it-IT">
              <a:solidFill>
                <a:prstClr val="black">
                  <a:tint val="75000"/>
                </a:prstClr>
              </a:solidFill>
            </a:endParaRPr>
          </a:p>
        </p:txBody>
      </p:sp>
      <p:sp>
        <p:nvSpPr>
          <p:cNvPr id="3"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4" name="Segnaposto numero diapositiva 5"/>
          <p:cNvSpPr>
            <a:spLocks noGrp="1"/>
          </p:cNvSpPr>
          <p:nvPr>
            <p:ph type="sldNum" sz="quarter" idx="12"/>
          </p:nvPr>
        </p:nvSpPr>
        <p:spPr/>
        <p:txBody>
          <a:bodyPr/>
          <a:lstStyle>
            <a:lvl1pPr>
              <a:defRPr/>
            </a:lvl1pPr>
          </a:lstStyle>
          <a:p>
            <a:pPr>
              <a:defRPr/>
            </a:pPr>
            <a:fld id="{CF76CE10-CF97-4690-B37E-877188F08D62}"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117532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CB12FB66-203F-4036-8812-44674A3AA02F}" type="datetime1">
              <a:rPr lang="it-IT" smtClean="0">
                <a:solidFill>
                  <a:prstClr val="black">
                    <a:tint val="75000"/>
                  </a:prstClr>
                </a:solidFill>
              </a:rPr>
              <a:t>04/07/18</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7" name="Segnaposto numero diapositiva 5"/>
          <p:cNvSpPr>
            <a:spLocks noGrp="1"/>
          </p:cNvSpPr>
          <p:nvPr>
            <p:ph type="sldNum" sz="quarter" idx="12"/>
          </p:nvPr>
        </p:nvSpPr>
        <p:spPr/>
        <p:txBody>
          <a:bodyPr/>
          <a:lstStyle>
            <a:lvl1pPr>
              <a:defRPr/>
            </a:lvl1pPr>
          </a:lstStyle>
          <a:p>
            <a:pPr>
              <a:defRPr/>
            </a:pPr>
            <a:fld id="{D73C8160-A680-46CA-AB42-46D4B8EFC977}"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353899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F5F05EAF-582A-465D-B917-E85A38FE6218}" type="datetime1">
              <a:rPr lang="it-IT" smtClean="0">
                <a:solidFill>
                  <a:prstClr val="black">
                    <a:tint val="75000"/>
                  </a:prstClr>
                </a:solidFill>
              </a:rPr>
              <a:t>04/07/18</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7" name="Segnaposto numero diapositiva 5"/>
          <p:cNvSpPr>
            <a:spLocks noGrp="1"/>
          </p:cNvSpPr>
          <p:nvPr>
            <p:ph type="sldNum" sz="quarter" idx="12"/>
          </p:nvPr>
        </p:nvSpPr>
        <p:spPr/>
        <p:txBody>
          <a:bodyPr/>
          <a:lstStyle>
            <a:lvl1pPr>
              <a:defRPr/>
            </a:lvl1pPr>
          </a:lstStyle>
          <a:p>
            <a:pPr>
              <a:defRPr/>
            </a:pPr>
            <a:fld id="{624AA8B1-F834-40D2-A2A1-2B658A1D1D4A}"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917265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0E54E65C-E54F-4CB8-AEC0-70F3ACE91549}" type="datetime1">
              <a:rPr lang="it-IT" smtClean="0">
                <a:solidFill>
                  <a:prstClr val="black">
                    <a:tint val="75000"/>
                  </a:prstClr>
                </a:solidFill>
              </a:rPr>
              <a:t>04/07/18</a:t>
            </a:fld>
            <a:endParaRPr lang="it-IT">
              <a:solidFill>
                <a:prstClr val="black">
                  <a:tint val="75000"/>
                </a:prstClr>
              </a:solidFill>
            </a:endParaRP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53834BD2-4366-4C3C-A2D5-10949E1DADE9}"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0174102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AFFE6F92-6597-4893-88A1-700FF0F11679}" type="datetimeFigureOut">
              <a:rPr lang="it-IT">
                <a:solidFill>
                  <a:prstClr val="black">
                    <a:tint val="75000"/>
                  </a:prstClr>
                </a:solidFill>
              </a:rPr>
              <a:pPr>
                <a:defRPr/>
              </a:pPr>
              <a:t>04/07/18</a:t>
            </a:fld>
            <a:endParaRPr lang="it-IT">
              <a:solidFill>
                <a:prstClr val="black">
                  <a:tint val="75000"/>
                </a:prstClr>
              </a:solidFill>
            </a:endParaRP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53834BD2-4366-4C3C-A2D5-10949E1DADE9}"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30061800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ctrTitle"/>
          </p:nvPr>
        </p:nvSpPr>
        <p:spPr>
          <a:xfrm>
            <a:off x="323851" y="2130425"/>
            <a:ext cx="8420074" cy="1470025"/>
          </a:xfrm>
        </p:spPr>
        <p:txBody>
          <a:bodyPr/>
          <a:lstStyle/>
          <a:p>
            <a:r>
              <a:rPr lang="it-IT" sz="5000" dirty="0"/>
              <a:t>Transfer pricing:</a:t>
            </a:r>
            <a:br>
              <a:rPr lang="it-IT" sz="5000" dirty="0"/>
            </a:br>
            <a:r>
              <a:rPr lang="it-IT" dirty="0"/>
              <a:t>Le novità in materia di prezzi di trasferimento; D.M. del 14/05/2018</a:t>
            </a:r>
          </a:p>
        </p:txBody>
      </p:sp>
      <p:sp>
        <p:nvSpPr>
          <p:cNvPr id="139270" name="Rectangle 6"/>
          <p:cNvSpPr>
            <a:spLocks noGrp="1" noChangeArrowheads="1"/>
          </p:cNvSpPr>
          <p:nvPr>
            <p:ph type="subTitle" idx="1"/>
          </p:nvPr>
        </p:nvSpPr>
        <p:spPr>
          <a:xfrm>
            <a:off x="1439069" y="3971657"/>
            <a:ext cx="6400800" cy="1752600"/>
          </a:xfrm>
        </p:spPr>
        <p:txBody>
          <a:bodyPr rtlCol="0">
            <a:normAutofit/>
          </a:bodyPr>
          <a:lstStyle/>
          <a:p>
            <a:pPr marL="0" indent="0" algn="ctr" fontAlgn="auto">
              <a:spcAft>
                <a:spcPts val="0"/>
              </a:spcAft>
              <a:buFontTx/>
              <a:buNone/>
              <a:defRPr/>
            </a:pPr>
            <a:endParaRPr lang="it-IT" sz="1800" dirty="0">
              <a:latin typeface="+mj-lt"/>
            </a:endParaRPr>
          </a:p>
          <a:p>
            <a:pPr marL="0" indent="0" algn="ctr" fontAlgn="auto">
              <a:spcAft>
                <a:spcPts val="0"/>
              </a:spcAft>
              <a:buFontTx/>
              <a:buNone/>
              <a:defRPr/>
            </a:pPr>
            <a:endParaRPr lang="it-IT" sz="1800" dirty="0">
              <a:latin typeface="+mj-lt"/>
            </a:endParaRPr>
          </a:p>
        </p:txBody>
      </p:sp>
      <p:sp>
        <p:nvSpPr>
          <p:cNvPr id="2052" name="Line 3"/>
          <p:cNvSpPr>
            <a:spLocks noChangeShapeType="1"/>
          </p:cNvSpPr>
          <p:nvPr/>
        </p:nvSpPr>
        <p:spPr bwMode="auto">
          <a:xfrm>
            <a:off x="0" y="814388"/>
            <a:ext cx="9144000"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it-IT">
              <a:solidFill>
                <a:prstClr val="black"/>
              </a:solidFill>
              <a:cs typeface="Arial" charset="0"/>
            </a:endParaRPr>
          </a:p>
        </p:txBody>
      </p:sp>
      <p:sp>
        <p:nvSpPr>
          <p:cNvPr id="2055" name="Rectangle 7"/>
          <p:cNvSpPr>
            <a:spLocks noChangeArrowheads="1"/>
          </p:cNvSpPr>
          <p:nvPr/>
        </p:nvSpPr>
        <p:spPr bwMode="auto">
          <a:xfrm>
            <a:off x="900113" y="5445274"/>
            <a:ext cx="7343775" cy="576014"/>
          </a:xfrm>
          <a:prstGeom prst="rect">
            <a:avLst/>
          </a:prstGeom>
          <a:noFill/>
          <a:ln w="9525">
            <a:noFill/>
            <a:miter lim="800000"/>
            <a:headEnd/>
            <a:tailEnd/>
          </a:ln>
          <a:effectLst/>
        </p:spPr>
        <p:txBody>
          <a:bodyPr/>
          <a:lstStyle/>
          <a:p>
            <a:pPr marL="342900" lvl="1" indent="-342900" algn="ctr">
              <a:spcBef>
                <a:spcPct val="20000"/>
              </a:spcBef>
              <a:defRPr/>
            </a:pPr>
            <a:r>
              <a:rPr lang="it-IT" sz="1600" dirty="0">
                <a:solidFill>
                  <a:prstClr val="black"/>
                </a:solidFill>
              </a:rPr>
              <a:t>Dott. Michele Maria Rossini</a:t>
            </a:r>
          </a:p>
          <a:p>
            <a:pPr marL="342900" lvl="1" indent="-342900" algn="ctr">
              <a:spcBef>
                <a:spcPct val="20000"/>
              </a:spcBef>
              <a:defRPr/>
            </a:pPr>
            <a:r>
              <a:rPr lang="it-IT" sz="1400" dirty="0">
                <a:solidFill>
                  <a:prstClr val="black"/>
                </a:solidFill>
              </a:rPr>
              <a:t>Brescia, 4 luglio 2018</a:t>
            </a:r>
          </a:p>
          <a:p>
            <a:pPr marL="342900" indent="-342900" algn="ctr">
              <a:spcBef>
                <a:spcPct val="20000"/>
              </a:spcBef>
              <a:defRPr/>
            </a:pPr>
            <a:endParaRPr lang="it-IT" sz="1600" dirty="0">
              <a:solidFill>
                <a:prstClr val="black"/>
              </a:solidFill>
            </a:endParaRPr>
          </a:p>
          <a:p>
            <a:pPr marL="342900" indent="-342900" algn="ctr">
              <a:spcBef>
                <a:spcPct val="20000"/>
              </a:spcBef>
              <a:defRPr/>
            </a:pPr>
            <a:endParaRPr lang="it-IT" sz="1000" dirty="0">
              <a:solidFill>
                <a:prstClr val="black"/>
              </a:solidFill>
            </a:endParaRPr>
          </a:p>
          <a:p>
            <a:pPr marL="342900" indent="-342900" algn="ctr">
              <a:spcBef>
                <a:spcPct val="20000"/>
              </a:spcBef>
              <a:defRPr/>
            </a:pPr>
            <a:endParaRPr lang="it-IT" sz="1600" dirty="0">
              <a:solidFill>
                <a:prstClr val="black"/>
              </a:solidFill>
            </a:endParaRPr>
          </a:p>
        </p:txBody>
      </p:sp>
      <p:pic>
        <p:nvPicPr>
          <p:cNvPr id="2"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252413"/>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ttangolo 2"/>
          <p:cNvSpPr/>
          <p:nvPr/>
        </p:nvSpPr>
        <p:spPr>
          <a:xfrm>
            <a:off x="2879725" y="249238"/>
            <a:ext cx="3519488" cy="801687"/>
          </a:xfrm>
          <a:prstGeom prst="rect">
            <a:avLst/>
          </a:prstGeom>
        </p:spPr>
        <p:txBody>
          <a:bodyPr>
            <a:spAutoFit/>
          </a:bodyPr>
          <a:lstStyle/>
          <a:p>
            <a:pPr algn="ctr">
              <a:defRPr/>
            </a:pPr>
            <a:r>
              <a:rPr lang="it-IT" sz="1600" dirty="0">
                <a:solidFill>
                  <a:prstClr val="black"/>
                </a:solidFill>
              </a:rPr>
              <a:t>CAPRIOLI   ROSSINI   SEGALA</a:t>
            </a:r>
          </a:p>
          <a:p>
            <a:pPr algn="ctr">
              <a:defRPr/>
            </a:pPr>
            <a:r>
              <a:rPr lang="it-IT" sz="1200" cap="small" dirty="0">
                <a:solidFill>
                  <a:prstClr val="black"/>
                </a:solidFill>
              </a:rPr>
              <a:t>dottori commercialisti associati</a:t>
            </a:r>
            <a:endParaRPr lang="it-IT" sz="1200" dirty="0">
              <a:solidFill>
                <a:prstClr val="black"/>
              </a:solidFill>
            </a:endParaRPr>
          </a:p>
          <a:p>
            <a:pPr>
              <a:defRPr/>
            </a:pPr>
            <a:endParaRPr lang="it-IT" dirty="0">
              <a:solidFill>
                <a:prstClr val="black"/>
              </a:solidFill>
            </a:endParaRPr>
          </a:p>
        </p:txBody>
      </p:sp>
      <p:cxnSp>
        <p:nvCxnSpPr>
          <p:cNvPr id="4" name="Connettore 1 3"/>
          <p:cNvCxnSpPr/>
          <p:nvPr/>
        </p:nvCxnSpPr>
        <p:spPr>
          <a:xfrm>
            <a:off x="0" y="944563"/>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
        <p:nvSpPr>
          <p:cNvPr id="7" name="CasellaDiTesto 6"/>
          <p:cNvSpPr txBox="1"/>
          <p:nvPr/>
        </p:nvSpPr>
        <p:spPr>
          <a:xfrm>
            <a:off x="535013" y="6093296"/>
            <a:ext cx="8208912" cy="369332"/>
          </a:xfrm>
          <a:prstGeom prst="rect">
            <a:avLst/>
          </a:prstGeom>
          <a:noFill/>
        </p:spPr>
        <p:txBody>
          <a:bodyPr wrap="square" rtlCol="0">
            <a:spAutoFit/>
          </a:bodyPr>
          <a:lstStyle/>
          <a:p>
            <a:pPr lvl="0" algn="just"/>
            <a:r>
              <a:rPr lang="it-IT" sz="900" dirty="0">
                <a:solidFill>
                  <a:prstClr val="black"/>
                </a:solidFill>
              </a:rPr>
              <a:t>I testi e gli schemi rappresentati sono delle esemplificazioni relative agli argomenti trattati. Nessuna responsabilità legata ad una decisione assunta sulla base delle  informazioni ivi rese, pertanto, potrà essere attribuita al relatore e allo studio Caprioli Rossini Segala, che resta a disposizione per ogni approfondimento al riguardo.</a:t>
            </a:r>
          </a:p>
        </p:txBody>
      </p:sp>
      <p:sp>
        <p:nvSpPr>
          <p:cNvPr id="11" name="Segnaposto numero diapositiva 1"/>
          <p:cNvSpPr>
            <a:spLocks noGrp="1"/>
          </p:cNvSpPr>
          <p:nvPr>
            <p:ph type="sldNum" sz="quarter" idx="12"/>
          </p:nvPr>
        </p:nvSpPr>
        <p:spPr>
          <a:xfrm>
            <a:off x="6553200" y="6356350"/>
            <a:ext cx="2133600" cy="365125"/>
          </a:xfrm>
        </p:spPr>
        <p:txBody>
          <a:bodyPr/>
          <a:lstStyle/>
          <a:p>
            <a:pPr>
              <a:defRPr/>
            </a:pPr>
            <a:fld id="{F35568D5-DB88-4060-9B49-24E91B15ADC1}" type="slidenum">
              <a:rPr lang="it-IT" smtClean="0">
                <a:solidFill>
                  <a:prstClr val="black">
                    <a:tint val="75000"/>
                  </a:prstClr>
                </a:solidFill>
              </a:rPr>
              <a:pPr>
                <a:defRPr/>
              </a:pPr>
              <a:t>1</a:t>
            </a:fld>
            <a:endParaRPr lang="it-IT" dirty="0">
              <a:solidFill>
                <a:prstClr val="black">
                  <a:tint val="75000"/>
                </a:prstClr>
              </a:solidFill>
            </a:endParaRPr>
          </a:p>
        </p:txBody>
      </p:sp>
    </p:spTree>
    <p:extLst>
      <p:ext uri="{BB962C8B-B14F-4D97-AF65-F5344CB8AC3E}">
        <p14:creationId xmlns:p14="http://schemas.microsoft.com/office/powerpoint/2010/main" val="1472521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nettore 1 40"/>
          <p:cNvCxnSpPr/>
          <p:nvPr/>
        </p:nvCxnSpPr>
        <p:spPr>
          <a:xfrm>
            <a:off x="0" y="944563"/>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
        <p:nvSpPr>
          <p:cNvPr id="42" name="Titolo 41"/>
          <p:cNvSpPr>
            <a:spLocks noGrp="1"/>
          </p:cNvSpPr>
          <p:nvPr>
            <p:ph type="title"/>
          </p:nvPr>
        </p:nvSpPr>
        <p:spPr>
          <a:xfrm>
            <a:off x="457200" y="-1230033"/>
            <a:ext cx="8229600" cy="3293209"/>
          </a:xfrm>
          <a:prstGeom prst="rect">
            <a:avLst/>
          </a:prstGeom>
        </p:spPr>
        <p:txBody>
          <a:bodyPr>
            <a:spAutoFit/>
          </a:bodyPr>
          <a:lstStyle/>
          <a:p>
            <a:pPr algn="ctr">
              <a:defRPr/>
            </a:pP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r>
              <a:rPr lang="it-IT" sz="1600" dirty="0">
                <a:solidFill>
                  <a:prstClr val="black"/>
                </a:solidFill>
                <a:cs typeface="Arial" charset="0"/>
              </a:rPr>
              <a:t>CAPRIOLI   ROSSINI   SEGALA</a:t>
            </a:r>
          </a:p>
          <a:p>
            <a:pPr algn="ctr">
              <a:defRPr/>
            </a:pPr>
            <a:r>
              <a:rPr lang="it-IT" sz="1200" cap="small" dirty="0">
                <a:solidFill>
                  <a:prstClr val="black"/>
                </a:solidFill>
                <a:cs typeface="Arial" charset="0"/>
              </a:rPr>
              <a:t>dottori commercialisti associati</a:t>
            </a:r>
            <a:endParaRPr lang="it-IT" sz="1200" dirty="0">
              <a:solidFill>
                <a:prstClr val="black"/>
              </a:solidFill>
              <a:cs typeface="Arial" charset="0"/>
            </a:endParaRPr>
          </a:p>
          <a:p>
            <a:pPr>
              <a:defRPr/>
            </a:pPr>
            <a:br>
              <a:rPr lang="it-IT" sz="2800" dirty="0">
                <a:solidFill>
                  <a:prstClr val="black"/>
                </a:solidFill>
                <a:cs typeface="Arial" charset="0"/>
              </a:rPr>
            </a:br>
            <a:br>
              <a:rPr lang="it-IT" sz="2800" dirty="0">
                <a:solidFill>
                  <a:prstClr val="black"/>
                </a:solidFill>
                <a:cs typeface="Arial" charset="0"/>
              </a:rPr>
            </a:br>
            <a:endParaRPr lang="it-IT" sz="2800" dirty="0">
              <a:solidFill>
                <a:prstClr val="black"/>
              </a:solidFill>
              <a:cs typeface="Arial" charset="0"/>
            </a:endParaRPr>
          </a:p>
        </p:txBody>
      </p:sp>
      <p:sp>
        <p:nvSpPr>
          <p:cNvPr id="2" name="Segnaposto numero diapositiva 1"/>
          <p:cNvSpPr>
            <a:spLocks noGrp="1"/>
          </p:cNvSpPr>
          <p:nvPr>
            <p:ph type="sldNum" sz="quarter" idx="12"/>
          </p:nvPr>
        </p:nvSpPr>
        <p:spPr/>
        <p:txBody>
          <a:bodyPr/>
          <a:lstStyle/>
          <a:p>
            <a:pPr>
              <a:defRPr/>
            </a:pPr>
            <a:fld id="{F35568D5-DB88-4060-9B49-24E91B15ADC1}" type="slidenum">
              <a:rPr lang="it-IT" smtClean="0">
                <a:solidFill>
                  <a:prstClr val="black">
                    <a:tint val="75000"/>
                  </a:prstClr>
                </a:solidFill>
              </a:rPr>
              <a:pPr>
                <a:defRPr/>
              </a:pPr>
              <a:t>10</a:t>
            </a:fld>
            <a:endParaRPr lang="it-IT" dirty="0">
              <a:solidFill>
                <a:prstClr val="black">
                  <a:tint val="75000"/>
                </a:prstClr>
              </a:solidFill>
            </a:endParaRPr>
          </a:p>
        </p:txBody>
      </p:sp>
      <p:pic>
        <p:nvPicPr>
          <p:cNvPr id="4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252413"/>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ttangolo 26"/>
          <p:cNvSpPr/>
          <p:nvPr/>
        </p:nvSpPr>
        <p:spPr>
          <a:xfrm>
            <a:off x="2286000" y="6021288"/>
            <a:ext cx="4572000" cy="566737"/>
          </a:xfrm>
          <a:prstGeom prst="rect">
            <a:avLst/>
          </a:prstGeom>
        </p:spPr>
        <p:txBody>
          <a:bodyPr>
            <a:spAutoFit/>
          </a:bodyPr>
          <a:lstStyle/>
          <a:p>
            <a:pPr marL="342900" lvl="1" indent="-342900" algn="ctr">
              <a:spcBef>
                <a:spcPct val="20000"/>
              </a:spcBef>
              <a:defRPr/>
            </a:pPr>
            <a:endParaRPr lang="it-IT" sz="1400" dirty="0">
              <a:solidFill>
                <a:prstClr val="black"/>
              </a:solidFill>
              <a:cs typeface="Arial" charset="0"/>
            </a:endParaRPr>
          </a:p>
          <a:p>
            <a:pPr marL="342900" lvl="1" indent="-342900" algn="ctr">
              <a:spcBef>
                <a:spcPct val="20000"/>
              </a:spcBef>
              <a:defRPr/>
            </a:pPr>
            <a:r>
              <a:rPr lang="it-IT" sz="1400" dirty="0">
                <a:solidFill>
                  <a:prstClr val="black"/>
                </a:solidFill>
              </a:rPr>
              <a:t>Brescia, 4 luglio 2018</a:t>
            </a:r>
          </a:p>
        </p:txBody>
      </p:sp>
      <p:sp>
        <p:nvSpPr>
          <p:cNvPr id="3" name="Segnaposto contenuto 2"/>
          <p:cNvSpPr>
            <a:spLocks noGrp="1"/>
          </p:cNvSpPr>
          <p:nvPr>
            <p:ph idx="1"/>
          </p:nvPr>
        </p:nvSpPr>
        <p:spPr>
          <a:xfrm>
            <a:off x="457200" y="1052736"/>
            <a:ext cx="8229600" cy="5073427"/>
          </a:xfrm>
        </p:spPr>
        <p:txBody>
          <a:bodyPr/>
          <a:lstStyle/>
          <a:p>
            <a:pPr marL="0" lvl="0" indent="0" algn="ctr" fontAlgn="auto">
              <a:spcAft>
                <a:spcPts val="0"/>
              </a:spcAft>
              <a:buNone/>
              <a:defRPr/>
            </a:pPr>
            <a:r>
              <a:rPr lang="it-IT" sz="2800" b="1" dirty="0">
                <a:solidFill>
                  <a:prstClr val="black"/>
                </a:solidFill>
              </a:rPr>
              <a:t>Valore Normale</a:t>
            </a:r>
          </a:p>
          <a:p>
            <a:pPr marL="0" lvl="0" indent="0" algn="just" fontAlgn="auto">
              <a:spcAft>
                <a:spcPts val="0"/>
              </a:spcAft>
              <a:buNone/>
              <a:defRPr/>
            </a:pPr>
            <a:endParaRPr lang="it-IT" sz="1500" b="1" dirty="0">
              <a:solidFill>
                <a:prstClr val="black"/>
              </a:solidFill>
            </a:endParaRPr>
          </a:p>
          <a:p>
            <a:pPr lvl="0" algn="just" fontAlgn="auto">
              <a:spcAft>
                <a:spcPts val="0"/>
              </a:spcAft>
              <a:buFont typeface="Wingdings" panose="05000000000000000000" pitchFamily="2" charset="2"/>
              <a:buChar char="q"/>
              <a:defRPr/>
            </a:pPr>
            <a:r>
              <a:rPr lang="it-IT" sz="2000" b="1" dirty="0">
                <a:solidFill>
                  <a:prstClr val="black"/>
                </a:solidFill>
              </a:rPr>
              <a:t>Art. 9 </a:t>
            </a:r>
            <a:r>
              <a:rPr lang="it-IT" sz="2000" b="1" u="sng" dirty="0">
                <a:solidFill>
                  <a:prstClr val="black"/>
                </a:solidFill>
              </a:rPr>
              <a:t>comma 3 </a:t>
            </a:r>
            <a:r>
              <a:rPr lang="it-IT" sz="2000" b="1" dirty="0">
                <a:solidFill>
                  <a:prstClr val="black"/>
                </a:solidFill>
              </a:rPr>
              <a:t>DPR 917/1986</a:t>
            </a:r>
          </a:p>
          <a:p>
            <a:pPr marL="0" lvl="0" indent="0" algn="just" fontAlgn="auto">
              <a:lnSpc>
                <a:spcPct val="150000"/>
              </a:lnSpc>
              <a:spcAft>
                <a:spcPts val="0"/>
              </a:spcAft>
              <a:buNone/>
              <a:defRPr/>
            </a:pPr>
            <a:r>
              <a:rPr lang="it-IT" sz="1800" dirty="0">
                <a:solidFill>
                  <a:prstClr val="black"/>
                </a:solidFill>
              </a:rPr>
              <a:t>“Per valore normale, salvo quanto stabilito nel comma 4 per i beni ivi considerati, si intende il prezzo o corrispettivo mediamente praticato per i beni e i servizi della stessa specie o similari, in condizioni di libera concorrenza e al medesimo stadio di commercializzazione, nel tempo e nel luogo in cui i beni o servizi sono stati acquisiti o prestati, e, in mancanza, nel tempo e nel luogo più prossimi</a:t>
            </a:r>
            <a:r>
              <a:rPr lang="it-IT" sz="1800" b="1" dirty="0">
                <a:solidFill>
                  <a:prstClr val="black"/>
                </a:solidFill>
              </a:rPr>
              <a:t>. Per la determinazione del valore normale si fa riferimento, in quanto possibile, ai listini o alle tariffe del soggetto che ha fornito i beni o i servizi e, in mancanza, alle mercuriali e ai listini delle camere di commercio e alle tariffe professionali, tenendo conto degli sconti d'uso</a:t>
            </a:r>
            <a:r>
              <a:rPr lang="it-IT" sz="1800" dirty="0">
                <a:solidFill>
                  <a:prstClr val="black"/>
                </a:solidFill>
              </a:rPr>
              <a:t>. Per i beni e i servizi soggetti a disciplina dei prezzi si fa riferimento ai provvedimenti in vigore”.</a:t>
            </a:r>
          </a:p>
        </p:txBody>
      </p:sp>
    </p:spTree>
    <p:extLst>
      <p:ext uri="{BB962C8B-B14F-4D97-AF65-F5344CB8AC3E}">
        <p14:creationId xmlns:p14="http://schemas.microsoft.com/office/powerpoint/2010/main" val="730921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nettore 1 40"/>
          <p:cNvCxnSpPr/>
          <p:nvPr/>
        </p:nvCxnSpPr>
        <p:spPr>
          <a:xfrm>
            <a:off x="0" y="944563"/>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
        <p:nvSpPr>
          <p:cNvPr id="42" name="Titolo 41"/>
          <p:cNvSpPr>
            <a:spLocks noGrp="1"/>
          </p:cNvSpPr>
          <p:nvPr>
            <p:ph type="title"/>
          </p:nvPr>
        </p:nvSpPr>
        <p:spPr>
          <a:xfrm>
            <a:off x="457200" y="-1230033"/>
            <a:ext cx="8229600" cy="3293209"/>
          </a:xfrm>
          <a:prstGeom prst="rect">
            <a:avLst/>
          </a:prstGeom>
        </p:spPr>
        <p:txBody>
          <a:bodyPr>
            <a:spAutoFit/>
          </a:bodyPr>
          <a:lstStyle/>
          <a:p>
            <a:pPr algn="ctr">
              <a:defRPr/>
            </a:pP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r>
              <a:rPr lang="it-IT" sz="1600" dirty="0">
                <a:solidFill>
                  <a:prstClr val="black"/>
                </a:solidFill>
                <a:cs typeface="Arial" charset="0"/>
              </a:rPr>
              <a:t>CAPRIOLI   ROSSINI   SEGALA</a:t>
            </a:r>
          </a:p>
          <a:p>
            <a:pPr algn="ctr">
              <a:defRPr/>
            </a:pPr>
            <a:r>
              <a:rPr lang="it-IT" sz="1200" cap="small" dirty="0">
                <a:solidFill>
                  <a:prstClr val="black"/>
                </a:solidFill>
                <a:cs typeface="Arial" charset="0"/>
              </a:rPr>
              <a:t>dottori commercialisti associati</a:t>
            </a:r>
            <a:endParaRPr lang="it-IT" sz="1200" dirty="0">
              <a:solidFill>
                <a:prstClr val="black"/>
              </a:solidFill>
              <a:cs typeface="Arial" charset="0"/>
            </a:endParaRPr>
          </a:p>
          <a:p>
            <a:pPr>
              <a:defRPr/>
            </a:pPr>
            <a:br>
              <a:rPr lang="it-IT" sz="2800" dirty="0">
                <a:solidFill>
                  <a:prstClr val="black"/>
                </a:solidFill>
                <a:cs typeface="Arial" charset="0"/>
              </a:rPr>
            </a:br>
            <a:br>
              <a:rPr lang="it-IT" sz="2800" dirty="0">
                <a:solidFill>
                  <a:prstClr val="black"/>
                </a:solidFill>
                <a:cs typeface="Arial" charset="0"/>
              </a:rPr>
            </a:br>
            <a:endParaRPr lang="it-IT" sz="2800" dirty="0">
              <a:solidFill>
                <a:prstClr val="black"/>
              </a:solidFill>
              <a:cs typeface="Arial" charset="0"/>
            </a:endParaRPr>
          </a:p>
        </p:txBody>
      </p:sp>
      <p:sp>
        <p:nvSpPr>
          <p:cNvPr id="2" name="Segnaposto numero diapositiva 1"/>
          <p:cNvSpPr>
            <a:spLocks noGrp="1"/>
          </p:cNvSpPr>
          <p:nvPr>
            <p:ph type="sldNum" sz="quarter" idx="12"/>
          </p:nvPr>
        </p:nvSpPr>
        <p:spPr/>
        <p:txBody>
          <a:bodyPr/>
          <a:lstStyle/>
          <a:p>
            <a:pPr>
              <a:defRPr/>
            </a:pPr>
            <a:fld id="{F35568D5-DB88-4060-9B49-24E91B15ADC1}" type="slidenum">
              <a:rPr lang="it-IT" smtClean="0">
                <a:solidFill>
                  <a:prstClr val="black">
                    <a:tint val="75000"/>
                  </a:prstClr>
                </a:solidFill>
              </a:rPr>
              <a:pPr>
                <a:defRPr/>
              </a:pPr>
              <a:t>11</a:t>
            </a:fld>
            <a:endParaRPr lang="it-IT" dirty="0">
              <a:solidFill>
                <a:prstClr val="black">
                  <a:tint val="75000"/>
                </a:prstClr>
              </a:solidFill>
            </a:endParaRPr>
          </a:p>
        </p:txBody>
      </p:sp>
      <p:pic>
        <p:nvPicPr>
          <p:cNvPr id="4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252413"/>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ttangolo 26"/>
          <p:cNvSpPr/>
          <p:nvPr/>
        </p:nvSpPr>
        <p:spPr>
          <a:xfrm>
            <a:off x="2339975" y="6021288"/>
            <a:ext cx="4572000" cy="566737"/>
          </a:xfrm>
          <a:prstGeom prst="rect">
            <a:avLst/>
          </a:prstGeom>
        </p:spPr>
        <p:txBody>
          <a:bodyPr>
            <a:spAutoFit/>
          </a:bodyPr>
          <a:lstStyle/>
          <a:p>
            <a:pPr marL="342900" lvl="1" indent="-342900" algn="ctr">
              <a:spcBef>
                <a:spcPct val="20000"/>
              </a:spcBef>
              <a:defRPr/>
            </a:pPr>
            <a:endParaRPr lang="it-IT" sz="1400" dirty="0">
              <a:solidFill>
                <a:prstClr val="black"/>
              </a:solidFill>
              <a:cs typeface="Arial" charset="0"/>
            </a:endParaRPr>
          </a:p>
          <a:p>
            <a:pPr marL="342900" lvl="1" indent="-342900" algn="ctr">
              <a:spcBef>
                <a:spcPct val="20000"/>
              </a:spcBef>
              <a:defRPr/>
            </a:pPr>
            <a:r>
              <a:rPr lang="it-IT" sz="1400" dirty="0">
                <a:solidFill>
                  <a:prstClr val="black"/>
                </a:solidFill>
              </a:rPr>
              <a:t>Brescia, 4 luglio 2018</a:t>
            </a:r>
          </a:p>
        </p:txBody>
      </p:sp>
      <p:sp>
        <p:nvSpPr>
          <p:cNvPr id="3" name="Segnaposto contenuto 2"/>
          <p:cNvSpPr>
            <a:spLocks noGrp="1"/>
          </p:cNvSpPr>
          <p:nvPr>
            <p:ph idx="1"/>
          </p:nvPr>
        </p:nvSpPr>
        <p:spPr>
          <a:xfrm>
            <a:off x="457200" y="1052736"/>
            <a:ext cx="8229600" cy="5073427"/>
          </a:xfrm>
        </p:spPr>
        <p:txBody>
          <a:bodyPr/>
          <a:lstStyle/>
          <a:p>
            <a:pPr marL="0" lvl="0" indent="0" algn="ctr" fontAlgn="auto">
              <a:spcAft>
                <a:spcPts val="0"/>
              </a:spcAft>
              <a:buNone/>
              <a:defRPr/>
            </a:pPr>
            <a:r>
              <a:rPr lang="it-IT" sz="2800" b="1" dirty="0">
                <a:solidFill>
                  <a:prstClr val="black"/>
                </a:solidFill>
              </a:rPr>
              <a:t>Valore Normale</a:t>
            </a:r>
            <a:endParaRPr lang="it-IT" sz="1500" b="1" dirty="0">
              <a:solidFill>
                <a:prstClr val="black"/>
              </a:solidFill>
            </a:endParaRPr>
          </a:p>
          <a:p>
            <a:pPr lvl="0" algn="just" fontAlgn="auto">
              <a:spcAft>
                <a:spcPts val="0"/>
              </a:spcAft>
              <a:buFont typeface="Wingdings" panose="05000000000000000000" pitchFamily="2" charset="2"/>
              <a:buChar char="q"/>
              <a:defRPr/>
            </a:pPr>
            <a:r>
              <a:rPr lang="it-IT" sz="2000" b="1" dirty="0">
                <a:solidFill>
                  <a:prstClr val="black"/>
                </a:solidFill>
              </a:rPr>
              <a:t>Art. 9 comma 4 DPR 917/1986</a:t>
            </a:r>
          </a:p>
          <a:p>
            <a:pPr marL="0" lvl="0" indent="0" algn="just" fontAlgn="auto">
              <a:lnSpc>
                <a:spcPct val="150000"/>
              </a:lnSpc>
              <a:spcAft>
                <a:spcPts val="0"/>
              </a:spcAft>
              <a:buNone/>
              <a:defRPr/>
            </a:pPr>
            <a:r>
              <a:rPr lang="it-IT" sz="1800" dirty="0">
                <a:solidFill>
                  <a:prstClr val="black"/>
                </a:solidFill>
              </a:rPr>
              <a:t>“</a:t>
            </a:r>
            <a:r>
              <a:rPr lang="it-IT" sz="1800" dirty="0"/>
              <a:t>4. Il valore normale </a:t>
            </a:r>
            <a:r>
              <a:rPr lang="it-IT" sz="1800" dirty="0" err="1"/>
              <a:t>e'</a:t>
            </a:r>
            <a:r>
              <a:rPr lang="it-IT" sz="1800" dirty="0"/>
              <a:t> determinato:</a:t>
            </a:r>
          </a:p>
          <a:p>
            <a:pPr lvl="0" algn="just" fontAlgn="auto">
              <a:lnSpc>
                <a:spcPct val="150000"/>
              </a:lnSpc>
              <a:spcAft>
                <a:spcPts val="0"/>
              </a:spcAft>
              <a:buAutoNum type="alphaLcParenR"/>
              <a:defRPr/>
            </a:pPr>
            <a:r>
              <a:rPr lang="it-IT" sz="1800" dirty="0"/>
              <a:t>per le azioni, obbligazioni e altri titoli negoziati in mercati regolamentati italiani o esteri, </a:t>
            </a:r>
            <a:r>
              <a:rPr lang="it-IT" sz="1800" b="1" dirty="0"/>
              <a:t>in base alla media aritmetica dei prezzi rilevati nell'ultimo mese</a:t>
            </a:r>
            <a:r>
              <a:rPr lang="it-IT" sz="1800" dirty="0"/>
              <a:t>;</a:t>
            </a:r>
          </a:p>
          <a:p>
            <a:pPr lvl="0" algn="just" fontAlgn="auto">
              <a:lnSpc>
                <a:spcPct val="150000"/>
              </a:lnSpc>
              <a:spcAft>
                <a:spcPts val="0"/>
              </a:spcAft>
              <a:buAutoNum type="alphaLcParenR"/>
              <a:defRPr/>
            </a:pPr>
            <a:r>
              <a:rPr lang="it-IT" sz="1800" dirty="0"/>
              <a:t>….</a:t>
            </a:r>
          </a:p>
          <a:p>
            <a:pPr marL="0" lvl="0" indent="0" algn="just" fontAlgn="auto">
              <a:lnSpc>
                <a:spcPct val="150000"/>
              </a:lnSpc>
              <a:spcAft>
                <a:spcPts val="0"/>
              </a:spcAft>
              <a:buNone/>
              <a:defRPr/>
            </a:pPr>
            <a:r>
              <a:rPr lang="it-IT" sz="1800" dirty="0"/>
              <a:t>c) per le obbligazioni e gli altri titoli diversi da quelli indicati alle lettere a) e b), </a:t>
            </a:r>
            <a:r>
              <a:rPr lang="it-IT" sz="1800" b="1" dirty="0"/>
              <a:t>comparativamente al valore normale dei titoli aventi analoghe caratteristiche negoziati in mercati regolamentati italiani o esteri e, in mancanza, in base ad altri elementi determinabili in modo obiettivo</a:t>
            </a:r>
            <a:r>
              <a:rPr lang="it-IT" sz="1800" dirty="0"/>
              <a:t>.</a:t>
            </a:r>
          </a:p>
          <a:p>
            <a:pPr marL="0" lvl="0" indent="0" algn="just" fontAlgn="auto">
              <a:lnSpc>
                <a:spcPct val="150000"/>
              </a:lnSpc>
              <a:spcAft>
                <a:spcPts val="0"/>
              </a:spcAft>
              <a:buNone/>
              <a:defRPr/>
            </a:pPr>
            <a:r>
              <a:rPr lang="it-IT" sz="1800" dirty="0">
                <a:solidFill>
                  <a:prstClr val="black"/>
                </a:solidFill>
              </a:rPr>
              <a:t>d)…..”.</a:t>
            </a:r>
          </a:p>
        </p:txBody>
      </p:sp>
    </p:spTree>
    <p:extLst>
      <p:ext uri="{BB962C8B-B14F-4D97-AF65-F5344CB8AC3E}">
        <p14:creationId xmlns:p14="http://schemas.microsoft.com/office/powerpoint/2010/main" val="2430315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nettore 1 40"/>
          <p:cNvCxnSpPr/>
          <p:nvPr/>
        </p:nvCxnSpPr>
        <p:spPr>
          <a:xfrm>
            <a:off x="0" y="944563"/>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
        <p:nvSpPr>
          <p:cNvPr id="42" name="Titolo 41"/>
          <p:cNvSpPr>
            <a:spLocks noGrp="1"/>
          </p:cNvSpPr>
          <p:nvPr>
            <p:ph type="title"/>
          </p:nvPr>
        </p:nvSpPr>
        <p:spPr>
          <a:xfrm>
            <a:off x="457200" y="-1230033"/>
            <a:ext cx="8229600" cy="3293209"/>
          </a:xfrm>
          <a:prstGeom prst="rect">
            <a:avLst/>
          </a:prstGeom>
        </p:spPr>
        <p:txBody>
          <a:bodyPr>
            <a:spAutoFit/>
          </a:bodyPr>
          <a:lstStyle/>
          <a:p>
            <a:pPr algn="ctr">
              <a:defRPr/>
            </a:pP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r>
              <a:rPr lang="it-IT" sz="1600" dirty="0">
                <a:solidFill>
                  <a:prstClr val="black"/>
                </a:solidFill>
                <a:cs typeface="Arial" charset="0"/>
              </a:rPr>
              <a:t>CAPRIOLI   ROSSINI   SEGALA</a:t>
            </a:r>
          </a:p>
          <a:p>
            <a:pPr algn="ctr">
              <a:defRPr/>
            </a:pPr>
            <a:r>
              <a:rPr lang="it-IT" sz="1200" cap="small" dirty="0">
                <a:solidFill>
                  <a:prstClr val="black"/>
                </a:solidFill>
                <a:cs typeface="Arial" charset="0"/>
              </a:rPr>
              <a:t>dottori commercialisti associati</a:t>
            </a:r>
            <a:endParaRPr lang="it-IT" sz="1200" dirty="0">
              <a:solidFill>
                <a:prstClr val="black"/>
              </a:solidFill>
              <a:cs typeface="Arial" charset="0"/>
            </a:endParaRPr>
          </a:p>
          <a:p>
            <a:pPr>
              <a:defRPr/>
            </a:pPr>
            <a:br>
              <a:rPr lang="it-IT" sz="2800" dirty="0">
                <a:solidFill>
                  <a:prstClr val="black"/>
                </a:solidFill>
                <a:cs typeface="Arial" charset="0"/>
              </a:rPr>
            </a:br>
            <a:br>
              <a:rPr lang="it-IT" sz="2800" dirty="0">
                <a:solidFill>
                  <a:prstClr val="black"/>
                </a:solidFill>
                <a:cs typeface="Arial" charset="0"/>
              </a:rPr>
            </a:br>
            <a:endParaRPr lang="it-IT" sz="2800" dirty="0">
              <a:solidFill>
                <a:prstClr val="black"/>
              </a:solidFill>
              <a:cs typeface="Arial" charset="0"/>
            </a:endParaRPr>
          </a:p>
        </p:txBody>
      </p:sp>
      <p:sp>
        <p:nvSpPr>
          <p:cNvPr id="2" name="Segnaposto numero diapositiva 1"/>
          <p:cNvSpPr>
            <a:spLocks noGrp="1"/>
          </p:cNvSpPr>
          <p:nvPr>
            <p:ph type="sldNum" sz="quarter" idx="12"/>
          </p:nvPr>
        </p:nvSpPr>
        <p:spPr/>
        <p:txBody>
          <a:bodyPr/>
          <a:lstStyle/>
          <a:p>
            <a:pPr>
              <a:defRPr/>
            </a:pPr>
            <a:fld id="{F35568D5-DB88-4060-9B49-24E91B15ADC1}" type="slidenum">
              <a:rPr lang="it-IT" smtClean="0">
                <a:solidFill>
                  <a:prstClr val="black">
                    <a:tint val="75000"/>
                  </a:prstClr>
                </a:solidFill>
              </a:rPr>
              <a:pPr>
                <a:defRPr/>
              </a:pPr>
              <a:t>12</a:t>
            </a:fld>
            <a:endParaRPr lang="it-IT" dirty="0">
              <a:solidFill>
                <a:prstClr val="black">
                  <a:tint val="75000"/>
                </a:prstClr>
              </a:solidFill>
            </a:endParaRPr>
          </a:p>
        </p:txBody>
      </p:sp>
      <p:pic>
        <p:nvPicPr>
          <p:cNvPr id="4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252413"/>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ttangolo 26"/>
          <p:cNvSpPr/>
          <p:nvPr/>
        </p:nvSpPr>
        <p:spPr>
          <a:xfrm>
            <a:off x="2339975" y="6021288"/>
            <a:ext cx="4572000" cy="566737"/>
          </a:xfrm>
          <a:prstGeom prst="rect">
            <a:avLst/>
          </a:prstGeom>
        </p:spPr>
        <p:txBody>
          <a:bodyPr>
            <a:spAutoFit/>
          </a:bodyPr>
          <a:lstStyle/>
          <a:p>
            <a:pPr marL="342900" lvl="1" indent="-342900" algn="ctr">
              <a:spcBef>
                <a:spcPct val="20000"/>
              </a:spcBef>
              <a:defRPr/>
            </a:pPr>
            <a:endParaRPr lang="it-IT" sz="1400" dirty="0">
              <a:solidFill>
                <a:prstClr val="black"/>
              </a:solidFill>
              <a:cs typeface="Arial" charset="0"/>
            </a:endParaRPr>
          </a:p>
          <a:p>
            <a:pPr marL="342900" lvl="1" indent="-342900" algn="ctr">
              <a:spcBef>
                <a:spcPct val="20000"/>
              </a:spcBef>
              <a:defRPr/>
            </a:pPr>
            <a:r>
              <a:rPr lang="it-IT" sz="1400" dirty="0">
                <a:solidFill>
                  <a:prstClr val="black"/>
                </a:solidFill>
              </a:rPr>
              <a:t>Brescia, 4 luglio 2018</a:t>
            </a:r>
          </a:p>
        </p:txBody>
      </p:sp>
      <p:sp>
        <p:nvSpPr>
          <p:cNvPr id="3" name="Segnaposto contenuto 2"/>
          <p:cNvSpPr>
            <a:spLocks noGrp="1"/>
          </p:cNvSpPr>
          <p:nvPr>
            <p:ph idx="1"/>
          </p:nvPr>
        </p:nvSpPr>
        <p:spPr>
          <a:xfrm>
            <a:off x="457200" y="944564"/>
            <a:ext cx="8229600" cy="5253608"/>
          </a:xfrm>
        </p:spPr>
        <p:txBody>
          <a:bodyPr/>
          <a:lstStyle/>
          <a:p>
            <a:pPr marL="0" lvl="0" indent="0" algn="ctr" fontAlgn="auto">
              <a:spcAft>
                <a:spcPts val="0"/>
              </a:spcAft>
              <a:buNone/>
              <a:defRPr/>
            </a:pPr>
            <a:r>
              <a:rPr lang="it-IT" sz="2800" b="1" dirty="0">
                <a:solidFill>
                  <a:prstClr val="black"/>
                </a:solidFill>
              </a:rPr>
              <a:t>D.L. 24 aprile 2017 n. 50</a:t>
            </a:r>
          </a:p>
          <a:p>
            <a:pPr marL="0" lvl="0" indent="0" algn="just" fontAlgn="auto">
              <a:spcAft>
                <a:spcPts val="0"/>
              </a:spcAft>
              <a:buNone/>
              <a:defRPr/>
            </a:pPr>
            <a:endParaRPr lang="it-IT" sz="1500" b="1" dirty="0">
              <a:solidFill>
                <a:prstClr val="black"/>
              </a:solidFill>
            </a:endParaRPr>
          </a:p>
          <a:p>
            <a:pPr marL="0" indent="0" algn="just">
              <a:lnSpc>
                <a:spcPct val="200000"/>
              </a:lnSpc>
              <a:buNone/>
            </a:pPr>
            <a:r>
              <a:rPr lang="it-IT" sz="1900" b="1" dirty="0"/>
              <a:t>L’art. 59 del D.L. 24 aprile 2017, n. 50, pubblicato in GU Serie Generale n. 95 del 24.04.2017 ed in vigore da tale data, ha modificato il comma 7 dell’articolo 110 TUIR. Il nuovo comma 7 dell’articolo 110 del TUIR eliminando ogni riferimento al valore normale, ha affermato, in modo più esplicito, l’applicazione del principio di libera concorrenza contenuto nell’articolo 9 del modello di convenzione Ocse ed adeguando la disciplina alle indicazioni emerse in detta sede anche nell'ambito dei lavori del progetto Base </a:t>
            </a:r>
            <a:r>
              <a:rPr lang="it-IT" sz="1900" b="1" dirty="0" err="1"/>
              <a:t>Erosion</a:t>
            </a:r>
            <a:r>
              <a:rPr lang="it-IT" sz="1900" b="1" dirty="0"/>
              <a:t> and Profit </a:t>
            </a:r>
            <a:r>
              <a:rPr lang="it-IT" sz="1900" b="1" dirty="0" err="1"/>
              <a:t>Shifting</a:t>
            </a:r>
            <a:r>
              <a:rPr lang="it-IT" sz="1900" b="1" dirty="0"/>
              <a:t> (BEPS).</a:t>
            </a:r>
          </a:p>
        </p:txBody>
      </p:sp>
    </p:spTree>
    <p:extLst>
      <p:ext uri="{BB962C8B-B14F-4D97-AF65-F5344CB8AC3E}">
        <p14:creationId xmlns:p14="http://schemas.microsoft.com/office/powerpoint/2010/main" val="2213883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nettore 1 40"/>
          <p:cNvCxnSpPr/>
          <p:nvPr/>
        </p:nvCxnSpPr>
        <p:spPr>
          <a:xfrm>
            <a:off x="0" y="944563"/>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
        <p:nvSpPr>
          <p:cNvPr id="42" name="Titolo 41"/>
          <p:cNvSpPr>
            <a:spLocks noGrp="1"/>
          </p:cNvSpPr>
          <p:nvPr>
            <p:ph type="title"/>
          </p:nvPr>
        </p:nvSpPr>
        <p:spPr>
          <a:xfrm>
            <a:off x="457200" y="-1230033"/>
            <a:ext cx="8229600" cy="3293209"/>
          </a:xfrm>
          <a:prstGeom prst="rect">
            <a:avLst/>
          </a:prstGeom>
        </p:spPr>
        <p:txBody>
          <a:bodyPr>
            <a:spAutoFit/>
          </a:bodyPr>
          <a:lstStyle/>
          <a:p>
            <a:pPr algn="ctr">
              <a:defRPr/>
            </a:pP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r>
              <a:rPr lang="it-IT" sz="1600" dirty="0">
                <a:solidFill>
                  <a:prstClr val="black"/>
                </a:solidFill>
                <a:cs typeface="Arial" charset="0"/>
              </a:rPr>
              <a:t>CAPRIOLI   ROSSINI   SEGALA</a:t>
            </a:r>
          </a:p>
          <a:p>
            <a:pPr algn="ctr">
              <a:defRPr/>
            </a:pPr>
            <a:r>
              <a:rPr lang="it-IT" sz="1200" cap="small" dirty="0">
                <a:solidFill>
                  <a:prstClr val="black"/>
                </a:solidFill>
                <a:cs typeface="Arial" charset="0"/>
              </a:rPr>
              <a:t>dottori commercialisti associati</a:t>
            </a:r>
            <a:endParaRPr lang="it-IT" sz="1200" dirty="0">
              <a:solidFill>
                <a:prstClr val="black"/>
              </a:solidFill>
              <a:cs typeface="Arial" charset="0"/>
            </a:endParaRPr>
          </a:p>
          <a:p>
            <a:pPr>
              <a:defRPr/>
            </a:pPr>
            <a:br>
              <a:rPr lang="it-IT" sz="2800" dirty="0">
                <a:solidFill>
                  <a:prstClr val="black"/>
                </a:solidFill>
                <a:cs typeface="Arial" charset="0"/>
              </a:rPr>
            </a:br>
            <a:br>
              <a:rPr lang="it-IT" sz="2800" dirty="0">
                <a:solidFill>
                  <a:prstClr val="black"/>
                </a:solidFill>
                <a:cs typeface="Arial" charset="0"/>
              </a:rPr>
            </a:br>
            <a:endParaRPr lang="it-IT" sz="2800" dirty="0">
              <a:solidFill>
                <a:prstClr val="black"/>
              </a:solidFill>
              <a:cs typeface="Arial" charset="0"/>
            </a:endParaRPr>
          </a:p>
        </p:txBody>
      </p:sp>
      <p:sp>
        <p:nvSpPr>
          <p:cNvPr id="2" name="Segnaposto numero diapositiva 1"/>
          <p:cNvSpPr>
            <a:spLocks noGrp="1"/>
          </p:cNvSpPr>
          <p:nvPr>
            <p:ph type="sldNum" sz="quarter" idx="12"/>
          </p:nvPr>
        </p:nvSpPr>
        <p:spPr/>
        <p:txBody>
          <a:bodyPr/>
          <a:lstStyle/>
          <a:p>
            <a:pPr>
              <a:defRPr/>
            </a:pPr>
            <a:fld id="{F35568D5-DB88-4060-9B49-24E91B15ADC1}" type="slidenum">
              <a:rPr lang="it-IT" smtClean="0">
                <a:solidFill>
                  <a:prstClr val="black">
                    <a:tint val="75000"/>
                  </a:prstClr>
                </a:solidFill>
              </a:rPr>
              <a:pPr>
                <a:defRPr/>
              </a:pPr>
              <a:t>13</a:t>
            </a:fld>
            <a:endParaRPr lang="it-IT" dirty="0">
              <a:solidFill>
                <a:prstClr val="black">
                  <a:tint val="75000"/>
                </a:prstClr>
              </a:solidFill>
            </a:endParaRPr>
          </a:p>
        </p:txBody>
      </p:sp>
      <p:pic>
        <p:nvPicPr>
          <p:cNvPr id="4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252413"/>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ttangolo 26"/>
          <p:cNvSpPr/>
          <p:nvPr/>
        </p:nvSpPr>
        <p:spPr>
          <a:xfrm>
            <a:off x="2339975" y="6021288"/>
            <a:ext cx="4572000" cy="566737"/>
          </a:xfrm>
          <a:prstGeom prst="rect">
            <a:avLst/>
          </a:prstGeom>
        </p:spPr>
        <p:txBody>
          <a:bodyPr>
            <a:spAutoFit/>
          </a:bodyPr>
          <a:lstStyle/>
          <a:p>
            <a:pPr marL="342900" lvl="1" indent="-342900" algn="ctr">
              <a:spcBef>
                <a:spcPct val="20000"/>
              </a:spcBef>
              <a:defRPr/>
            </a:pPr>
            <a:endParaRPr lang="it-IT" sz="1400" dirty="0">
              <a:solidFill>
                <a:prstClr val="black"/>
              </a:solidFill>
              <a:cs typeface="Arial" charset="0"/>
            </a:endParaRPr>
          </a:p>
          <a:p>
            <a:pPr marL="342900" lvl="1" indent="-342900" algn="ctr">
              <a:spcBef>
                <a:spcPct val="20000"/>
              </a:spcBef>
              <a:defRPr/>
            </a:pPr>
            <a:r>
              <a:rPr lang="it-IT" sz="1400" dirty="0">
                <a:solidFill>
                  <a:prstClr val="black"/>
                </a:solidFill>
              </a:rPr>
              <a:t>Brescia, 4 luglio 2018</a:t>
            </a:r>
          </a:p>
        </p:txBody>
      </p:sp>
      <p:sp>
        <p:nvSpPr>
          <p:cNvPr id="3" name="Segnaposto contenuto 2"/>
          <p:cNvSpPr>
            <a:spLocks noGrp="1"/>
          </p:cNvSpPr>
          <p:nvPr>
            <p:ph idx="1"/>
          </p:nvPr>
        </p:nvSpPr>
        <p:spPr>
          <a:xfrm>
            <a:off x="457200" y="1124744"/>
            <a:ext cx="8229600" cy="5073427"/>
          </a:xfrm>
        </p:spPr>
        <p:txBody>
          <a:bodyPr/>
          <a:lstStyle/>
          <a:p>
            <a:pPr marL="0" lvl="0" indent="0" algn="ctr" fontAlgn="auto">
              <a:spcAft>
                <a:spcPts val="0"/>
              </a:spcAft>
              <a:buNone/>
              <a:defRPr/>
            </a:pPr>
            <a:r>
              <a:rPr lang="it-IT" sz="2800" b="1" dirty="0">
                <a:solidFill>
                  <a:prstClr val="black"/>
                </a:solidFill>
              </a:rPr>
              <a:t>D.L. 24 aprile 2017 n. 50 (segue)</a:t>
            </a:r>
          </a:p>
          <a:p>
            <a:pPr marL="0" lvl="0" indent="0" algn="just" fontAlgn="auto">
              <a:spcAft>
                <a:spcPts val="0"/>
              </a:spcAft>
              <a:buNone/>
              <a:defRPr/>
            </a:pPr>
            <a:endParaRPr lang="it-IT" sz="1500" b="1" dirty="0">
              <a:solidFill>
                <a:prstClr val="black"/>
              </a:solidFill>
            </a:endParaRPr>
          </a:p>
          <a:p>
            <a:pPr marL="0" indent="0" algn="just">
              <a:lnSpc>
                <a:spcPct val="200000"/>
              </a:lnSpc>
              <a:buNone/>
            </a:pPr>
            <a:r>
              <a:rPr lang="it-IT" sz="2300" b="1" dirty="0"/>
              <a:t>Il legislatore abbandona il riferimento ai valori «di listino» e abbraccia specifiche condizioni economiche e contrattuali delle operazioni (i termini e le modalità di pagamento, la previsione di interessi di mora, gli oneri logistici, il rischio dei resi o dell’invenduto) e comunque in circostanze che permettano una comparabilità significativa.</a:t>
            </a:r>
          </a:p>
        </p:txBody>
      </p:sp>
    </p:spTree>
    <p:extLst>
      <p:ext uri="{BB962C8B-B14F-4D97-AF65-F5344CB8AC3E}">
        <p14:creationId xmlns:p14="http://schemas.microsoft.com/office/powerpoint/2010/main" val="191901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nettore 1 40"/>
          <p:cNvCxnSpPr/>
          <p:nvPr/>
        </p:nvCxnSpPr>
        <p:spPr>
          <a:xfrm>
            <a:off x="0" y="944563"/>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
        <p:nvSpPr>
          <p:cNvPr id="42" name="Titolo 41"/>
          <p:cNvSpPr>
            <a:spLocks noGrp="1"/>
          </p:cNvSpPr>
          <p:nvPr>
            <p:ph type="title"/>
          </p:nvPr>
        </p:nvSpPr>
        <p:spPr>
          <a:xfrm>
            <a:off x="457200" y="-1230033"/>
            <a:ext cx="8229600" cy="3293209"/>
          </a:xfrm>
          <a:prstGeom prst="rect">
            <a:avLst/>
          </a:prstGeom>
        </p:spPr>
        <p:txBody>
          <a:bodyPr>
            <a:spAutoFit/>
          </a:bodyPr>
          <a:lstStyle/>
          <a:p>
            <a:pPr algn="ctr">
              <a:defRPr/>
            </a:pP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r>
              <a:rPr lang="it-IT" sz="1600" dirty="0">
                <a:solidFill>
                  <a:prstClr val="black"/>
                </a:solidFill>
                <a:cs typeface="Arial" charset="0"/>
              </a:rPr>
              <a:t>CAPRIOLI   ROSSINI   SEGALA</a:t>
            </a:r>
          </a:p>
          <a:p>
            <a:pPr algn="ctr">
              <a:defRPr/>
            </a:pPr>
            <a:r>
              <a:rPr lang="it-IT" sz="1200" cap="small" dirty="0">
                <a:solidFill>
                  <a:prstClr val="black"/>
                </a:solidFill>
                <a:cs typeface="Arial" charset="0"/>
              </a:rPr>
              <a:t>dottori commercialisti associati</a:t>
            </a:r>
            <a:endParaRPr lang="it-IT" sz="1200" dirty="0">
              <a:solidFill>
                <a:prstClr val="black"/>
              </a:solidFill>
              <a:cs typeface="Arial" charset="0"/>
            </a:endParaRPr>
          </a:p>
          <a:p>
            <a:pPr>
              <a:defRPr/>
            </a:pPr>
            <a:br>
              <a:rPr lang="it-IT" sz="2800" dirty="0">
                <a:solidFill>
                  <a:prstClr val="black"/>
                </a:solidFill>
                <a:cs typeface="Arial" charset="0"/>
              </a:rPr>
            </a:br>
            <a:br>
              <a:rPr lang="it-IT" sz="2800" dirty="0">
                <a:solidFill>
                  <a:prstClr val="black"/>
                </a:solidFill>
                <a:cs typeface="Arial" charset="0"/>
              </a:rPr>
            </a:br>
            <a:endParaRPr lang="it-IT" sz="2800" dirty="0">
              <a:solidFill>
                <a:prstClr val="black"/>
              </a:solidFill>
              <a:cs typeface="Arial" charset="0"/>
            </a:endParaRPr>
          </a:p>
        </p:txBody>
      </p:sp>
      <p:sp>
        <p:nvSpPr>
          <p:cNvPr id="2" name="Segnaposto numero diapositiva 1"/>
          <p:cNvSpPr>
            <a:spLocks noGrp="1"/>
          </p:cNvSpPr>
          <p:nvPr>
            <p:ph type="sldNum" sz="quarter" idx="12"/>
          </p:nvPr>
        </p:nvSpPr>
        <p:spPr/>
        <p:txBody>
          <a:bodyPr/>
          <a:lstStyle/>
          <a:p>
            <a:pPr>
              <a:defRPr/>
            </a:pPr>
            <a:fld id="{F35568D5-DB88-4060-9B49-24E91B15ADC1}" type="slidenum">
              <a:rPr lang="it-IT" smtClean="0">
                <a:solidFill>
                  <a:prstClr val="black">
                    <a:tint val="75000"/>
                  </a:prstClr>
                </a:solidFill>
              </a:rPr>
              <a:pPr>
                <a:defRPr/>
              </a:pPr>
              <a:t>14</a:t>
            </a:fld>
            <a:endParaRPr lang="it-IT" dirty="0">
              <a:solidFill>
                <a:prstClr val="black">
                  <a:tint val="75000"/>
                </a:prstClr>
              </a:solidFill>
            </a:endParaRPr>
          </a:p>
        </p:txBody>
      </p:sp>
      <p:pic>
        <p:nvPicPr>
          <p:cNvPr id="4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252413"/>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ttangolo 26"/>
          <p:cNvSpPr/>
          <p:nvPr/>
        </p:nvSpPr>
        <p:spPr>
          <a:xfrm>
            <a:off x="2339975" y="6021288"/>
            <a:ext cx="4572000" cy="566737"/>
          </a:xfrm>
          <a:prstGeom prst="rect">
            <a:avLst/>
          </a:prstGeom>
        </p:spPr>
        <p:txBody>
          <a:bodyPr>
            <a:spAutoFit/>
          </a:bodyPr>
          <a:lstStyle/>
          <a:p>
            <a:pPr marL="342900" lvl="1" indent="-342900" algn="ctr">
              <a:spcBef>
                <a:spcPct val="20000"/>
              </a:spcBef>
              <a:defRPr/>
            </a:pPr>
            <a:endParaRPr lang="it-IT" sz="1400" dirty="0">
              <a:solidFill>
                <a:prstClr val="black"/>
              </a:solidFill>
              <a:cs typeface="Arial" charset="0"/>
            </a:endParaRPr>
          </a:p>
          <a:p>
            <a:pPr marL="342900" lvl="1" indent="-342900" algn="ctr">
              <a:spcBef>
                <a:spcPct val="20000"/>
              </a:spcBef>
              <a:defRPr/>
            </a:pPr>
            <a:r>
              <a:rPr lang="it-IT" sz="1400" dirty="0">
                <a:solidFill>
                  <a:prstClr val="black"/>
                </a:solidFill>
              </a:rPr>
              <a:t>Brescia, 4 luglio 2018</a:t>
            </a:r>
          </a:p>
        </p:txBody>
      </p:sp>
      <p:sp>
        <p:nvSpPr>
          <p:cNvPr id="3" name="Segnaposto contenuto 2"/>
          <p:cNvSpPr>
            <a:spLocks noGrp="1"/>
          </p:cNvSpPr>
          <p:nvPr>
            <p:ph idx="1"/>
          </p:nvPr>
        </p:nvSpPr>
        <p:spPr>
          <a:xfrm>
            <a:off x="457200" y="1124744"/>
            <a:ext cx="8229600" cy="5073427"/>
          </a:xfrm>
        </p:spPr>
        <p:txBody>
          <a:bodyPr/>
          <a:lstStyle/>
          <a:p>
            <a:pPr marL="0" lvl="0" indent="0" algn="ctr" fontAlgn="auto">
              <a:spcAft>
                <a:spcPts val="0"/>
              </a:spcAft>
              <a:buNone/>
              <a:defRPr/>
            </a:pPr>
            <a:r>
              <a:rPr lang="it-IT" sz="2800" b="1" dirty="0">
                <a:solidFill>
                  <a:prstClr val="black"/>
                </a:solidFill>
              </a:rPr>
              <a:t>D.L. 24 aprile 2017 n. 50 (segue)</a:t>
            </a:r>
          </a:p>
          <a:p>
            <a:pPr marL="0" lvl="0" indent="0" algn="just" fontAlgn="auto">
              <a:spcAft>
                <a:spcPts val="0"/>
              </a:spcAft>
              <a:buNone/>
              <a:defRPr/>
            </a:pPr>
            <a:endParaRPr lang="it-IT" sz="1500" b="1" dirty="0">
              <a:solidFill>
                <a:prstClr val="black"/>
              </a:solidFill>
            </a:endParaRPr>
          </a:p>
          <a:p>
            <a:pPr marL="0" indent="0" algn="just">
              <a:lnSpc>
                <a:spcPct val="150000"/>
              </a:lnSpc>
              <a:buNone/>
            </a:pPr>
            <a:r>
              <a:rPr lang="it-IT" sz="2200" b="1" dirty="0"/>
              <a:t>Infatti, partendo dalle Azioni 8-10 del BEPS le linee guida dell’OCSE ora prevedono chiaramente che le condizioni contrattuali stabilite formalmente dalle parti, pur costituendo il punto di partenza di qualsiasi analisi dei prezzi di trasferimento, devono essere attentamente esaminate per verificare se e in quale misura riflettano la realtà dei fatti, apportando i necessari correttivi e approfondendo il tema della corretta allocazione dei rischi e dei rendimenti all’interno dei gruppi</a:t>
            </a:r>
            <a:r>
              <a:rPr lang="it-IT" sz="2300" b="1" dirty="0"/>
              <a:t>.</a:t>
            </a:r>
          </a:p>
        </p:txBody>
      </p:sp>
    </p:spTree>
    <p:extLst>
      <p:ext uri="{BB962C8B-B14F-4D97-AF65-F5344CB8AC3E}">
        <p14:creationId xmlns:p14="http://schemas.microsoft.com/office/powerpoint/2010/main" val="2934270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nettore 1 40"/>
          <p:cNvCxnSpPr/>
          <p:nvPr/>
        </p:nvCxnSpPr>
        <p:spPr>
          <a:xfrm>
            <a:off x="0" y="944563"/>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
        <p:nvSpPr>
          <p:cNvPr id="42" name="Titolo 41"/>
          <p:cNvSpPr>
            <a:spLocks noGrp="1"/>
          </p:cNvSpPr>
          <p:nvPr>
            <p:ph type="title"/>
          </p:nvPr>
        </p:nvSpPr>
        <p:spPr>
          <a:xfrm>
            <a:off x="457200" y="-308022"/>
            <a:ext cx="8229600" cy="2308324"/>
          </a:xfrm>
          <a:prstGeom prst="rect">
            <a:avLst/>
          </a:prstGeom>
        </p:spPr>
        <p:txBody>
          <a:bodyPr>
            <a:spAutoFit/>
          </a:bodyPr>
          <a:lstStyle/>
          <a:p>
            <a:pPr algn="ctr">
              <a:defRPr/>
            </a:pPr>
            <a:br>
              <a:rPr lang="it-IT" sz="1600" dirty="0">
                <a:solidFill>
                  <a:prstClr val="black"/>
                </a:solidFill>
                <a:cs typeface="Arial" charset="0"/>
              </a:rPr>
            </a:br>
            <a:br>
              <a:rPr lang="it-IT" sz="1600" dirty="0">
                <a:solidFill>
                  <a:prstClr val="black"/>
                </a:solidFill>
                <a:cs typeface="Arial" charset="0"/>
              </a:rPr>
            </a:br>
            <a:r>
              <a:rPr lang="it-IT" sz="1600" dirty="0">
                <a:solidFill>
                  <a:prstClr val="black"/>
                </a:solidFill>
                <a:cs typeface="Arial" charset="0"/>
              </a:rPr>
              <a:t>CAPRIOLI   ROSSINI   SEGALA</a:t>
            </a:r>
          </a:p>
          <a:p>
            <a:pPr algn="ctr">
              <a:defRPr/>
            </a:pPr>
            <a:r>
              <a:rPr lang="it-IT" sz="1200" cap="small" dirty="0">
                <a:solidFill>
                  <a:prstClr val="black"/>
                </a:solidFill>
                <a:cs typeface="Arial" charset="0"/>
              </a:rPr>
              <a:t>dottori commercialisti associati</a:t>
            </a:r>
            <a:endParaRPr lang="it-IT" sz="1200" dirty="0">
              <a:solidFill>
                <a:prstClr val="black"/>
              </a:solidFill>
              <a:cs typeface="Arial" charset="0"/>
            </a:endParaRPr>
          </a:p>
          <a:p>
            <a:pPr>
              <a:defRPr/>
            </a:pPr>
            <a:br>
              <a:rPr lang="it-IT" sz="2800" dirty="0">
                <a:solidFill>
                  <a:prstClr val="black"/>
                </a:solidFill>
                <a:cs typeface="Arial" charset="0"/>
              </a:rPr>
            </a:br>
            <a:br>
              <a:rPr lang="it-IT" sz="2800" dirty="0">
                <a:solidFill>
                  <a:prstClr val="black"/>
                </a:solidFill>
                <a:cs typeface="Arial" charset="0"/>
              </a:rPr>
            </a:br>
            <a:endParaRPr lang="it-IT" sz="2800" dirty="0">
              <a:solidFill>
                <a:prstClr val="black"/>
              </a:solidFill>
              <a:cs typeface="Arial" charset="0"/>
            </a:endParaRPr>
          </a:p>
        </p:txBody>
      </p:sp>
      <p:sp>
        <p:nvSpPr>
          <p:cNvPr id="14" name="Segnaposto contenuto 13"/>
          <p:cNvSpPr>
            <a:spLocks noGrp="1"/>
          </p:cNvSpPr>
          <p:nvPr>
            <p:ph idx="1"/>
          </p:nvPr>
        </p:nvSpPr>
        <p:spPr>
          <a:xfrm>
            <a:off x="179512" y="944563"/>
            <a:ext cx="8712968" cy="5360093"/>
          </a:xfrm>
        </p:spPr>
        <p:txBody>
          <a:bodyPr/>
          <a:lstStyle/>
          <a:p>
            <a:pPr marL="0" lvl="0" indent="0" algn="ctr" fontAlgn="auto">
              <a:spcAft>
                <a:spcPts val="0"/>
              </a:spcAft>
              <a:buNone/>
              <a:defRPr/>
            </a:pPr>
            <a:r>
              <a:rPr lang="it-IT" sz="4000" b="1" dirty="0">
                <a:solidFill>
                  <a:prstClr val="black"/>
                </a:solidFill>
              </a:rPr>
              <a:t>OCSE (art. 9)</a:t>
            </a:r>
          </a:p>
          <a:p>
            <a:pPr marL="0" lvl="0" indent="0" algn="just" fontAlgn="auto">
              <a:spcBef>
                <a:spcPts val="2400"/>
              </a:spcBef>
              <a:spcAft>
                <a:spcPts val="0"/>
              </a:spcAft>
              <a:buNone/>
              <a:defRPr/>
            </a:pPr>
            <a:r>
              <a:rPr lang="en-US" sz="2000" dirty="0">
                <a:solidFill>
                  <a:prstClr val="black"/>
                </a:solidFill>
              </a:rPr>
              <a:t>"[When] conditions are made or imposed between (…) two [associated] enterprises in their commercial or financial relations which differ from those which would be made between independent enterprises, then any profits which would, but for those conditions, have accrued to one of the enterprises, but, by reason of those conditions, have not so accrued, may be included in the profits of that enterprise and taxed accordingly“</a:t>
            </a:r>
          </a:p>
          <a:p>
            <a:pPr marL="0" lvl="0" indent="0" algn="just" fontAlgn="auto">
              <a:spcBef>
                <a:spcPts val="2400"/>
              </a:spcBef>
              <a:spcAft>
                <a:spcPts val="0"/>
              </a:spcAft>
              <a:buNone/>
              <a:defRPr/>
            </a:pPr>
            <a:endParaRPr lang="en-US" sz="2000" dirty="0">
              <a:solidFill>
                <a:prstClr val="black"/>
              </a:solidFill>
            </a:endParaRPr>
          </a:p>
          <a:p>
            <a:pPr marL="0" lvl="0" indent="0" algn="just" fontAlgn="auto">
              <a:spcBef>
                <a:spcPts val="2400"/>
              </a:spcBef>
              <a:spcAft>
                <a:spcPts val="0"/>
              </a:spcAft>
              <a:buNone/>
              <a:defRPr/>
            </a:pPr>
            <a:r>
              <a:rPr lang="it-IT" sz="2000" dirty="0">
                <a:solidFill>
                  <a:prstClr val="black"/>
                </a:solidFill>
              </a:rPr>
              <a:t>"quando le condizioni effettuate o imposte tra (...) due imprese associate, nelle loro relazioni commerciali o finanziarie, sono diverse da quelle che sarebbero state convenute tra imprese indipendenti, gli utili che, in mancanza di tali condizioni, potevano essere realizzati da una delle imprese, possono essere inclusi negli utili dell'altra e tassati di comune accordo ".</a:t>
            </a:r>
          </a:p>
        </p:txBody>
      </p:sp>
      <p:sp>
        <p:nvSpPr>
          <p:cNvPr id="2" name="Segnaposto numero diapositiva 1"/>
          <p:cNvSpPr>
            <a:spLocks noGrp="1"/>
          </p:cNvSpPr>
          <p:nvPr>
            <p:ph type="sldNum" sz="quarter" idx="12"/>
          </p:nvPr>
        </p:nvSpPr>
        <p:spPr/>
        <p:txBody>
          <a:bodyPr/>
          <a:lstStyle/>
          <a:p>
            <a:pPr>
              <a:defRPr/>
            </a:pPr>
            <a:fld id="{F35568D5-DB88-4060-9B49-24E91B15ADC1}" type="slidenum">
              <a:rPr lang="it-IT" smtClean="0">
                <a:solidFill>
                  <a:prstClr val="black">
                    <a:tint val="75000"/>
                  </a:prstClr>
                </a:solidFill>
              </a:rPr>
              <a:pPr>
                <a:defRPr/>
              </a:pPr>
              <a:t>15</a:t>
            </a:fld>
            <a:endParaRPr lang="it-IT" dirty="0">
              <a:solidFill>
                <a:prstClr val="black">
                  <a:tint val="75000"/>
                </a:prstClr>
              </a:solidFill>
            </a:endParaRPr>
          </a:p>
        </p:txBody>
      </p:sp>
      <p:pic>
        <p:nvPicPr>
          <p:cNvPr id="4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252413"/>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ttangolo 26"/>
          <p:cNvSpPr/>
          <p:nvPr/>
        </p:nvSpPr>
        <p:spPr>
          <a:xfrm>
            <a:off x="2339975" y="6021288"/>
            <a:ext cx="4572000" cy="566737"/>
          </a:xfrm>
          <a:prstGeom prst="rect">
            <a:avLst/>
          </a:prstGeom>
        </p:spPr>
        <p:txBody>
          <a:bodyPr>
            <a:spAutoFit/>
          </a:bodyPr>
          <a:lstStyle/>
          <a:p>
            <a:pPr marL="342900" lvl="1" indent="-342900" algn="ctr">
              <a:spcBef>
                <a:spcPct val="20000"/>
              </a:spcBef>
              <a:defRPr/>
            </a:pPr>
            <a:endParaRPr lang="it-IT" sz="1400" dirty="0">
              <a:solidFill>
                <a:prstClr val="black"/>
              </a:solidFill>
              <a:cs typeface="Arial" charset="0"/>
            </a:endParaRPr>
          </a:p>
          <a:p>
            <a:pPr marL="342900" lvl="1" indent="-342900" algn="ctr">
              <a:spcBef>
                <a:spcPct val="20000"/>
              </a:spcBef>
              <a:defRPr/>
            </a:pPr>
            <a:r>
              <a:rPr lang="it-IT" sz="1400" dirty="0">
                <a:solidFill>
                  <a:prstClr val="black"/>
                </a:solidFill>
              </a:rPr>
              <a:t>Brescia, 4 luglio 2018</a:t>
            </a:r>
          </a:p>
        </p:txBody>
      </p:sp>
      <p:sp>
        <p:nvSpPr>
          <p:cNvPr id="4" name="Freccia in giù 3"/>
          <p:cNvSpPr/>
          <p:nvPr/>
        </p:nvSpPr>
        <p:spPr>
          <a:xfrm>
            <a:off x="4355976" y="3861048"/>
            <a:ext cx="432048"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spTree>
    <p:extLst>
      <p:ext uri="{BB962C8B-B14F-4D97-AF65-F5344CB8AC3E}">
        <p14:creationId xmlns:p14="http://schemas.microsoft.com/office/powerpoint/2010/main" val="21684324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nettore 1 40"/>
          <p:cNvCxnSpPr/>
          <p:nvPr/>
        </p:nvCxnSpPr>
        <p:spPr>
          <a:xfrm>
            <a:off x="0" y="944563"/>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
        <p:nvSpPr>
          <p:cNvPr id="42" name="Titolo 41"/>
          <p:cNvSpPr>
            <a:spLocks noGrp="1"/>
          </p:cNvSpPr>
          <p:nvPr>
            <p:ph type="title"/>
          </p:nvPr>
        </p:nvSpPr>
        <p:spPr>
          <a:xfrm>
            <a:off x="457200" y="-308022"/>
            <a:ext cx="8229600" cy="2308324"/>
          </a:xfrm>
          <a:prstGeom prst="rect">
            <a:avLst/>
          </a:prstGeom>
        </p:spPr>
        <p:txBody>
          <a:bodyPr>
            <a:spAutoFit/>
          </a:bodyPr>
          <a:lstStyle/>
          <a:p>
            <a:pPr algn="ctr">
              <a:defRPr/>
            </a:pPr>
            <a:br>
              <a:rPr lang="it-IT" sz="1600" dirty="0">
                <a:solidFill>
                  <a:prstClr val="black"/>
                </a:solidFill>
                <a:cs typeface="Arial" charset="0"/>
              </a:rPr>
            </a:br>
            <a:br>
              <a:rPr lang="it-IT" sz="1600" dirty="0">
                <a:solidFill>
                  <a:prstClr val="black"/>
                </a:solidFill>
                <a:cs typeface="Arial" charset="0"/>
              </a:rPr>
            </a:br>
            <a:r>
              <a:rPr lang="it-IT" sz="1600" dirty="0">
                <a:solidFill>
                  <a:prstClr val="black"/>
                </a:solidFill>
                <a:cs typeface="Arial" charset="0"/>
              </a:rPr>
              <a:t>CAPRIOLI   ROSSINI   SEGALA</a:t>
            </a:r>
          </a:p>
          <a:p>
            <a:pPr algn="ctr">
              <a:defRPr/>
            </a:pPr>
            <a:r>
              <a:rPr lang="it-IT" sz="1200" cap="small" dirty="0">
                <a:solidFill>
                  <a:prstClr val="black"/>
                </a:solidFill>
                <a:cs typeface="Arial" charset="0"/>
              </a:rPr>
              <a:t>dottori commercialisti associati</a:t>
            </a:r>
            <a:endParaRPr lang="it-IT" sz="1200" dirty="0">
              <a:solidFill>
                <a:prstClr val="black"/>
              </a:solidFill>
              <a:cs typeface="Arial" charset="0"/>
            </a:endParaRPr>
          </a:p>
          <a:p>
            <a:pPr>
              <a:defRPr/>
            </a:pPr>
            <a:br>
              <a:rPr lang="it-IT" sz="2800" dirty="0">
                <a:solidFill>
                  <a:prstClr val="black"/>
                </a:solidFill>
                <a:cs typeface="Arial" charset="0"/>
              </a:rPr>
            </a:br>
            <a:br>
              <a:rPr lang="it-IT" sz="2800" dirty="0">
                <a:solidFill>
                  <a:prstClr val="black"/>
                </a:solidFill>
                <a:cs typeface="Arial" charset="0"/>
              </a:rPr>
            </a:br>
            <a:endParaRPr lang="it-IT" sz="2800" dirty="0">
              <a:solidFill>
                <a:prstClr val="black"/>
              </a:solidFill>
              <a:cs typeface="Arial" charset="0"/>
            </a:endParaRPr>
          </a:p>
        </p:txBody>
      </p:sp>
      <p:sp>
        <p:nvSpPr>
          <p:cNvPr id="14" name="Segnaposto contenuto 13"/>
          <p:cNvSpPr>
            <a:spLocks noGrp="1"/>
          </p:cNvSpPr>
          <p:nvPr>
            <p:ph idx="1"/>
          </p:nvPr>
        </p:nvSpPr>
        <p:spPr>
          <a:xfrm>
            <a:off x="179512" y="944563"/>
            <a:ext cx="8712968" cy="5360093"/>
          </a:xfrm>
        </p:spPr>
        <p:txBody>
          <a:bodyPr/>
          <a:lstStyle/>
          <a:p>
            <a:pPr marL="0" lvl="0" indent="0" algn="ctr" fontAlgn="auto">
              <a:spcAft>
                <a:spcPts val="0"/>
              </a:spcAft>
              <a:buNone/>
              <a:defRPr/>
            </a:pPr>
            <a:r>
              <a:rPr lang="it-IT" sz="4000" b="1" dirty="0">
                <a:solidFill>
                  <a:prstClr val="black"/>
                </a:solidFill>
              </a:rPr>
              <a:t>OCSE</a:t>
            </a:r>
          </a:p>
          <a:p>
            <a:pPr marL="0" lvl="0" indent="0" algn="ctr" fontAlgn="auto">
              <a:spcAft>
                <a:spcPts val="0"/>
              </a:spcAft>
              <a:buNone/>
              <a:defRPr/>
            </a:pPr>
            <a:r>
              <a:rPr lang="it-IT" sz="3000" b="1" i="1" u="sng" dirty="0" err="1">
                <a:solidFill>
                  <a:prstClr val="black"/>
                </a:solidFill>
              </a:rPr>
              <a:t>Arm’s</a:t>
            </a:r>
            <a:r>
              <a:rPr lang="it-IT" sz="3000" b="1" i="1" u="sng" dirty="0">
                <a:solidFill>
                  <a:prstClr val="black"/>
                </a:solidFill>
              </a:rPr>
              <a:t> </a:t>
            </a:r>
            <a:r>
              <a:rPr lang="it-IT" sz="3000" b="1" i="1" u="sng" dirty="0" err="1">
                <a:solidFill>
                  <a:prstClr val="black"/>
                </a:solidFill>
              </a:rPr>
              <a:t>lenght</a:t>
            </a:r>
            <a:r>
              <a:rPr lang="it-IT" sz="3000" b="1" i="1" u="sng" dirty="0">
                <a:solidFill>
                  <a:prstClr val="black"/>
                </a:solidFill>
              </a:rPr>
              <a:t> </a:t>
            </a:r>
            <a:r>
              <a:rPr lang="it-IT" sz="3000" b="1" i="1" u="sng" dirty="0" err="1">
                <a:solidFill>
                  <a:prstClr val="black"/>
                </a:solidFill>
              </a:rPr>
              <a:t>principle</a:t>
            </a:r>
            <a:r>
              <a:rPr lang="it-IT" sz="3000" i="1" dirty="0">
                <a:solidFill>
                  <a:prstClr val="black"/>
                </a:solidFill>
              </a:rPr>
              <a:t> =</a:t>
            </a:r>
            <a:r>
              <a:rPr lang="it-IT" sz="2800" dirty="0">
                <a:solidFill>
                  <a:prstClr val="black"/>
                </a:solidFill>
              </a:rPr>
              <a:t>Principio di libera concorrenza </a:t>
            </a:r>
            <a:endParaRPr lang="it-IT" sz="3000" b="1" i="1" u="sng" dirty="0">
              <a:solidFill>
                <a:prstClr val="black"/>
              </a:solidFill>
            </a:endParaRPr>
          </a:p>
          <a:p>
            <a:pPr marL="0" lvl="0" indent="0" algn="ctr" fontAlgn="auto">
              <a:spcAft>
                <a:spcPts val="0"/>
              </a:spcAft>
              <a:buNone/>
              <a:defRPr/>
            </a:pPr>
            <a:endParaRPr lang="it-IT" sz="2000" dirty="0">
              <a:solidFill>
                <a:prstClr val="black"/>
              </a:solidFill>
            </a:endParaRPr>
          </a:p>
          <a:p>
            <a:pPr marL="0" lvl="0" indent="0" algn="ctr" fontAlgn="auto">
              <a:spcAft>
                <a:spcPts val="0"/>
              </a:spcAft>
              <a:buNone/>
              <a:defRPr/>
            </a:pPr>
            <a:endParaRPr lang="it-IT" sz="2000" dirty="0">
              <a:solidFill>
                <a:prstClr val="black"/>
              </a:solidFill>
            </a:endParaRPr>
          </a:p>
          <a:p>
            <a:pPr marL="0" lvl="0" indent="0" algn="ctr" fontAlgn="auto">
              <a:lnSpc>
                <a:spcPts val="3400"/>
              </a:lnSpc>
              <a:spcAft>
                <a:spcPts val="0"/>
              </a:spcAft>
              <a:buNone/>
              <a:defRPr/>
            </a:pPr>
            <a:r>
              <a:rPr lang="it-IT" sz="2500" dirty="0"/>
              <a:t>E’ un</a:t>
            </a:r>
            <a:r>
              <a:rPr lang="it-IT" sz="2500" dirty="0">
                <a:solidFill>
                  <a:prstClr val="black"/>
                </a:solidFill>
              </a:rPr>
              <a:t> </a:t>
            </a:r>
            <a:r>
              <a:rPr lang="it-IT" sz="2500" u="sng" dirty="0">
                <a:solidFill>
                  <a:prstClr val="black"/>
                </a:solidFill>
              </a:rPr>
              <a:t>principio guida</a:t>
            </a:r>
            <a:r>
              <a:rPr lang="it-IT" sz="2500" dirty="0">
                <a:solidFill>
                  <a:prstClr val="black"/>
                </a:solidFill>
              </a:rPr>
              <a:t> </a:t>
            </a:r>
            <a:r>
              <a:rPr lang="it-IT" sz="2500" b="1" dirty="0">
                <a:solidFill>
                  <a:prstClr val="black"/>
                </a:solidFill>
              </a:rPr>
              <a:t>nell’ambito delle operazioni rientranti tra imprese associate residenti in due o più giurisdizioni fiscali differenti.</a:t>
            </a:r>
          </a:p>
          <a:p>
            <a:pPr marL="0" lvl="0" indent="0" algn="ctr" fontAlgn="auto">
              <a:lnSpc>
                <a:spcPts val="3400"/>
              </a:lnSpc>
              <a:spcAft>
                <a:spcPts val="0"/>
              </a:spcAft>
              <a:buNone/>
              <a:defRPr/>
            </a:pPr>
            <a:endParaRPr lang="it-IT" sz="2500" b="1" dirty="0">
              <a:solidFill>
                <a:prstClr val="black"/>
              </a:solidFill>
            </a:endParaRPr>
          </a:p>
          <a:p>
            <a:pPr marL="0" lvl="0" indent="0" algn="ctr" fontAlgn="auto">
              <a:lnSpc>
                <a:spcPts val="3400"/>
              </a:lnSpc>
              <a:spcAft>
                <a:spcPts val="0"/>
              </a:spcAft>
              <a:buNone/>
              <a:defRPr/>
            </a:pPr>
            <a:r>
              <a:rPr lang="it-IT" sz="2500" b="1" dirty="0"/>
              <a:t>Il prezzo</a:t>
            </a:r>
            <a:r>
              <a:rPr lang="it-IT" sz="2500" dirty="0"/>
              <a:t> equo applicabile nelle transazioni infragruppo è quello che sarebbe stato pattuito per </a:t>
            </a:r>
            <a:r>
              <a:rPr lang="it-IT" sz="2500" b="1" dirty="0"/>
              <a:t>transazioni similari </a:t>
            </a:r>
            <a:r>
              <a:rPr lang="it-IT" sz="2500" dirty="0"/>
              <a:t>poste in essere da</a:t>
            </a:r>
            <a:r>
              <a:rPr lang="it-IT" sz="2500" b="1" dirty="0"/>
              <a:t> imprese indipendenti</a:t>
            </a:r>
            <a:r>
              <a:rPr lang="it-IT" sz="2500" dirty="0"/>
              <a:t>. </a:t>
            </a:r>
            <a:endParaRPr lang="it-IT" sz="2500" dirty="0">
              <a:solidFill>
                <a:prstClr val="black"/>
              </a:solidFill>
            </a:endParaRPr>
          </a:p>
        </p:txBody>
      </p:sp>
      <p:sp>
        <p:nvSpPr>
          <p:cNvPr id="2" name="Segnaposto numero diapositiva 1"/>
          <p:cNvSpPr>
            <a:spLocks noGrp="1"/>
          </p:cNvSpPr>
          <p:nvPr>
            <p:ph type="sldNum" sz="quarter" idx="12"/>
          </p:nvPr>
        </p:nvSpPr>
        <p:spPr/>
        <p:txBody>
          <a:bodyPr/>
          <a:lstStyle/>
          <a:p>
            <a:pPr>
              <a:defRPr/>
            </a:pPr>
            <a:fld id="{F35568D5-DB88-4060-9B49-24E91B15ADC1}" type="slidenum">
              <a:rPr lang="it-IT" smtClean="0">
                <a:solidFill>
                  <a:prstClr val="black">
                    <a:tint val="75000"/>
                  </a:prstClr>
                </a:solidFill>
              </a:rPr>
              <a:pPr>
                <a:defRPr/>
              </a:pPr>
              <a:t>16</a:t>
            </a:fld>
            <a:endParaRPr lang="it-IT">
              <a:solidFill>
                <a:prstClr val="black">
                  <a:tint val="75000"/>
                </a:prstClr>
              </a:solidFill>
            </a:endParaRPr>
          </a:p>
        </p:txBody>
      </p:sp>
      <p:pic>
        <p:nvPicPr>
          <p:cNvPr id="4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252413"/>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ttangolo 26"/>
          <p:cNvSpPr/>
          <p:nvPr/>
        </p:nvSpPr>
        <p:spPr>
          <a:xfrm>
            <a:off x="2339975" y="6021288"/>
            <a:ext cx="4572000" cy="566737"/>
          </a:xfrm>
          <a:prstGeom prst="rect">
            <a:avLst/>
          </a:prstGeom>
        </p:spPr>
        <p:txBody>
          <a:bodyPr>
            <a:spAutoFit/>
          </a:bodyPr>
          <a:lstStyle/>
          <a:p>
            <a:pPr marL="342900" lvl="1" indent="-342900" algn="ctr">
              <a:spcBef>
                <a:spcPct val="20000"/>
              </a:spcBef>
              <a:defRPr/>
            </a:pPr>
            <a:endParaRPr lang="it-IT" sz="1400" dirty="0">
              <a:solidFill>
                <a:prstClr val="black"/>
              </a:solidFill>
              <a:cs typeface="Arial" charset="0"/>
            </a:endParaRPr>
          </a:p>
          <a:p>
            <a:pPr marL="342900" lvl="1" indent="-342900" algn="ctr">
              <a:spcBef>
                <a:spcPct val="20000"/>
              </a:spcBef>
              <a:defRPr/>
            </a:pPr>
            <a:r>
              <a:rPr lang="it-IT" sz="1400" dirty="0">
                <a:solidFill>
                  <a:prstClr val="black"/>
                </a:solidFill>
              </a:rPr>
              <a:t>Brescia, 4 luglio 2018</a:t>
            </a:r>
          </a:p>
        </p:txBody>
      </p:sp>
      <p:sp>
        <p:nvSpPr>
          <p:cNvPr id="3" name="Freccia in giù 2"/>
          <p:cNvSpPr/>
          <p:nvPr/>
        </p:nvSpPr>
        <p:spPr>
          <a:xfrm>
            <a:off x="4400996" y="2420888"/>
            <a:ext cx="342007"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0225783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nettore 1 40"/>
          <p:cNvCxnSpPr/>
          <p:nvPr/>
        </p:nvCxnSpPr>
        <p:spPr>
          <a:xfrm>
            <a:off x="0" y="944563"/>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
        <p:nvSpPr>
          <p:cNvPr id="42" name="Titolo 41"/>
          <p:cNvSpPr>
            <a:spLocks noGrp="1"/>
          </p:cNvSpPr>
          <p:nvPr>
            <p:ph type="title"/>
          </p:nvPr>
        </p:nvSpPr>
        <p:spPr>
          <a:xfrm>
            <a:off x="457200" y="-1113205"/>
            <a:ext cx="8229600" cy="3293209"/>
          </a:xfrm>
          <a:prstGeom prst="rect">
            <a:avLst/>
          </a:prstGeom>
        </p:spPr>
        <p:txBody>
          <a:bodyPr>
            <a:spAutoFit/>
          </a:bodyPr>
          <a:lstStyle/>
          <a:p>
            <a:pPr algn="ctr">
              <a:defRPr/>
            </a:pP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r>
              <a:rPr lang="it-IT" sz="1600" dirty="0">
                <a:solidFill>
                  <a:prstClr val="black"/>
                </a:solidFill>
                <a:cs typeface="Arial" charset="0"/>
              </a:rPr>
              <a:t>CAPRIOLI   ROSSINI   SEGALA</a:t>
            </a:r>
          </a:p>
          <a:p>
            <a:pPr algn="ctr">
              <a:defRPr/>
            </a:pPr>
            <a:r>
              <a:rPr lang="it-IT" sz="1200" cap="small" dirty="0">
                <a:solidFill>
                  <a:prstClr val="black"/>
                </a:solidFill>
                <a:cs typeface="Arial" charset="0"/>
              </a:rPr>
              <a:t>dottori commercialisti associati</a:t>
            </a:r>
            <a:endParaRPr lang="it-IT" sz="1200" dirty="0">
              <a:solidFill>
                <a:prstClr val="black"/>
              </a:solidFill>
              <a:cs typeface="Arial" charset="0"/>
            </a:endParaRPr>
          </a:p>
          <a:p>
            <a:pPr>
              <a:defRPr/>
            </a:pPr>
            <a:br>
              <a:rPr lang="it-IT" sz="2800" dirty="0">
                <a:solidFill>
                  <a:prstClr val="black"/>
                </a:solidFill>
                <a:cs typeface="Arial" charset="0"/>
              </a:rPr>
            </a:br>
            <a:br>
              <a:rPr lang="it-IT" sz="2800" dirty="0">
                <a:solidFill>
                  <a:prstClr val="black"/>
                </a:solidFill>
                <a:cs typeface="Arial" charset="0"/>
              </a:rPr>
            </a:br>
            <a:endParaRPr lang="it-IT" sz="2800" dirty="0">
              <a:solidFill>
                <a:prstClr val="black"/>
              </a:solidFill>
              <a:cs typeface="Arial" charset="0"/>
            </a:endParaRPr>
          </a:p>
        </p:txBody>
      </p:sp>
      <p:sp>
        <p:nvSpPr>
          <p:cNvPr id="2" name="Segnaposto numero diapositiva 1"/>
          <p:cNvSpPr>
            <a:spLocks noGrp="1"/>
          </p:cNvSpPr>
          <p:nvPr>
            <p:ph type="sldNum" sz="quarter" idx="12"/>
          </p:nvPr>
        </p:nvSpPr>
        <p:spPr/>
        <p:txBody>
          <a:bodyPr/>
          <a:lstStyle/>
          <a:p>
            <a:pPr>
              <a:defRPr/>
            </a:pPr>
            <a:fld id="{F35568D5-DB88-4060-9B49-24E91B15ADC1}" type="slidenum">
              <a:rPr lang="it-IT" smtClean="0">
                <a:solidFill>
                  <a:prstClr val="black">
                    <a:tint val="75000"/>
                  </a:prstClr>
                </a:solidFill>
              </a:rPr>
              <a:pPr>
                <a:defRPr/>
              </a:pPr>
              <a:t>17</a:t>
            </a:fld>
            <a:endParaRPr lang="it-IT" dirty="0">
              <a:solidFill>
                <a:prstClr val="black">
                  <a:tint val="75000"/>
                </a:prstClr>
              </a:solidFill>
            </a:endParaRPr>
          </a:p>
        </p:txBody>
      </p:sp>
      <p:pic>
        <p:nvPicPr>
          <p:cNvPr id="4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252413"/>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ttangolo 26"/>
          <p:cNvSpPr/>
          <p:nvPr/>
        </p:nvSpPr>
        <p:spPr>
          <a:xfrm>
            <a:off x="2339975" y="6021288"/>
            <a:ext cx="4572000" cy="566737"/>
          </a:xfrm>
          <a:prstGeom prst="rect">
            <a:avLst/>
          </a:prstGeom>
        </p:spPr>
        <p:txBody>
          <a:bodyPr>
            <a:spAutoFit/>
          </a:bodyPr>
          <a:lstStyle/>
          <a:p>
            <a:pPr marL="342900" lvl="1" indent="-342900" algn="ctr">
              <a:spcBef>
                <a:spcPct val="20000"/>
              </a:spcBef>
              <a:defRPr/>
            </a:pPr>
            <a:endParaRPr lang="it-IT" sz="1400" dirty="0">
              <a:solidFill>
                <a:prstClr val="black"/>
              </a:solidFill>
              <a:cs typeface="Arial" charset="0"/>
            </a:endParaRPr>
          </a:p>
          <a:p>
            <a:pPr marL="342900" lvl="1" indent="-342900" algn="ctr">
              <a:spcBef>
                <a:spcPct val="20000"/>
              </a:spcBef>
              <a:defRPr/>
            </a:pPr>
            <a:r>
              <a:rPr lang="it-IT" sz="1400" dirty="0">
                <a:solidFill>
                  <a:prstClr val="black"/>
                </a:solidFill>
              </a:rPr>
              <a:t>Brescia, 4 luglio 2018</a:t>
            </a:r>
          </a:p>
        </p:txBody>
      </p:sp>
      <p:sp>
        <p:nvSpPr>
          <p:cNvPr id="3" name="Segnaposto contenuto 2"/>
          <p:cNvSpPr>
            <a:spLocks noGrp="1"/>
          </p:cNvSpPr>
          <p:nvPr>
            <p:ph idx="1"/>
          </p:nvPr>
        </p:nvSpPr>
        <p:spPr>
          <a:xfrm>
            <a:off x="457200" y="1124744"/>
            <a:ext cx="8229600" cy="5073427"/>
          </a:xfrm>
        </p:spPr>
        <p:txBody>
          <a:bodyPr/>
          <a:lstStyle/>
          <a:p>
            <a:pPr marL="0" lvl="0" indent="0" algn="ctr" fontAlgn="auto">
              <a:spcAft>
                <a:spcPts val="0"/>
              </a:spcAft>
              <a:buNone/>
              <a:defRPr/>
            </a:pPr>
            <a:r>
              <a:rPr lang="it-IT" sz="2800" b="1" dirty="0">
                <a:solidFill>
                  <a:prstClr val="black"/>
                </a:solidFill>
              </a:rPr>
              <a:t>Il nuovo art 110 c. 7 TUIR</a:t>
            </a:r>
          </a:p>
          <a:p>
            <a:pPr marL="0" lvl="0" indent="0" algn="just" fontAlgn="auto">
              <a:lnSpc>
                <a:spcPct val="150000"/>
              </a:lnSpc>
              <a:spcAft>
                <a:spcPts val="0"/>
              </a:spcAft>
              <a:buNone/>
              <a:defRPr/>
            </a:pPr>
            <a:r>
              <a:rPr lang="it-IT" sz="1800" dirty="0">
                <a:solidFill>
                  <a:prstClr val="black"/>
                </a:solidFill>
              </a:rPr>
              <a:t>“I componenti del reddito derivanti da operazioni con società non residenti nel territorio dello Stato, che direttamente o indirettamente controllano l'impresa, ne sono controllate o sono controllate dalla stessa società che controlla l'impresa, </a:t>
            </a:r>
            <a:r>
              <a:rPr lang="it-IT" sz="1800" b="1" u="sng" dirty="0">
                <a:solidFill>
                  <a:prstClr val="black"/>
                </a:solidFill>
              </a:rPr>
              <a:t>sono determinati con riferimento alle condizioni e ai prezzi che sarebbero stati pattuiti tra soggetti indipendenti operanti in condizioni di libera concorrenza e in circostanze comparabili</a:t>
            </a:r>
            <a:r>
              <a:rPr lang="it-IT" sz="1800" dirty="0">
                <a:solidFill>
                  <a:prstClr val="black"/>
                </a:solidFill>
              </a:rPr>
              <a:t>, se ne deriva un aumento del reddito La medesima disposizione si applica anche se ne deriva una diminuzione del reddito, secondo le modalità e alle condizioni di cui all'articolo 31-quater del decreto del Presidente della Repubblica 29 settembre 1973, n. 600. Con decreto del Ministro dell'economia e delle finanze, possono essere determinate, sulla base delle migliori pratiche internazionali, le linee guida per l'applicazione del presente comma.</a:t>
            </a:r>
            <a:r>
              <a:rPr lang="it-IT" sz="1800" i="1" dirty="0">
                <a:solidFill>
                  <a:prstClr val="black"/>
                </a:solidFill>
              </a:rPr>
              <a:t> ”</a:t>
            </a:r>
            <a:endParaRPr lang="it-IT" sz="1800" dirty="0">
              <a:solidFill>
                <a:prstClr val="black"/>
              </a:solidFill>
            </a:endParaRPr>
          </a:p>
        </p:txBody>
      </p:sp>
    </p:spTree>
    <p:extLst>
      <p:ext uri="{BB962C8B-B14F-4D97-AF65-F5344CB8AC3E}">
        <p14:creationId xmlns:p14="http://schemas.microsoft.com/office/powerpoint/2010/main" val="23697523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nettore 1 40"/>
          <p:cNvCxnSpPr/>
          <p:nvPr/>
        </p:nvCxnSpPr>
        <p:spPr>
          <a:xfrm>
            <a:off x="0" y="944563"/>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
        <p:nvSpPr>
          <p:cNvPr id="42" name="Titolo 41"/>
          <p:cNvSpPr>
            <a:spLocks noGrp="1"/>
          </p:cNvSpPr>
          <p:nvPr>
            <p:ph type="title"/>
          </p:nvPr>
        </p:nvSpPr>
        <p:spPr>
          <a:xfrm>
            <a:off x="457200" y="274638"/>
            <a:ext cx="8229600" cy="1143000"/>
          </a:xfrm>
          <a:prstGeom prst="rect">
            <a:avLst/>
          </a:prstGeom>
        </p:spPr>
        <p:txBody>
          <a:bodyPr>
            <a:spAutoFit/>
          </a:bodyPr>
          <a:lstStyle/>
          <a:p>
            <a:pPr algn="ctr">
              <a:defRPr/>
            </a:pPr>
            <a:r>
              <a:rPr lang="it-IT" sz="1600" dirty="0">
                <a:solidFill>
                  <a:prstClr val="black"/>
                </a:solidFill>
                <a:cs typeface="Arial" charset="0"/>
              </a:rPr>
              <a:t>CAPRIOLI   ROSSINI   SEGALA</a:t>
            </a:r>
          </a:p>
          <a:p>
            <a:pPr algn="ctr">
              <a:defRPr/>
            </a:pPr>
            <a:r>
              <a:rPr lang="it-IT" sz="1200" cap="small" dirty="0">
                <a:solidFill>
                  <a:prstClr val="black"/>
                </a:solidFill>
                <a:cs typeface="Arial" charset="0"/>
              </a:rPr>
              <a:t>dottori commercialisti associati</a:t>
            </a:r>
            <a:endParaRPr lang="it-IT" sz="1200" dirty="0">
              <a:solidFill>
                <a:prstClr val="black"/>
              </a:solidFill>
              <a:cs typeface="Arial" charset="0"/>
            </a:endParaRPr>
          </a:p>
          <a:p>
            <a:pPr>
              <a:defRPr/>
            </a:pPr>
            <a:endParaRPr lang="it-IT" dirty="0">
              <a:solidFill>
                <a:prstClr val="black"/>
              </a:solidFill>
              <a:cs typeface="Arial" charset="0"/>
            </a:endParaRPr>
          </a:p>
        </p:txBody>
      </p:sp>
      <p:sp>
        <p:nvSpPr>
          <p:cNvPr id="14" name="Segnaposto contenuto 13"/>
          <p:cNvSpPr>
            <a:spLocks noGrp="1"/>
          </p:cNvSpPr>
          <p:nvPr>
            <p:ph idx="1"/>
          </p:nvPr>
        </p:nvSpPr>
        <p:spPr>
          <a:xfrm>
            <a:off x="456405" y="1700808"/>
            <a:ext cx="8229600" cy="4785395"/>
          </a:xfrm>
        </p:spPr>
        <p:txBody>
          <a:bodyPr/>
          <a:lstStyle/>
          <a:p>
            <a:pPr marL="0" lvl="0" indent="0" algn="just" fontAlgn="auto">
              <a:lnSpc>
                <a:spcPct val="200000"/>
              </a:lnSpc>
              <a:spcAft>
                <a:spcPts val="0"/>
              </a:spcAft>
              <a:buNone/>
              <a:defRPr/>
            </a:pPr>
            <a:r>
              <a:rPr lang="it-IT" sz="3500" b="1" dirty="0">
                <a:solidFill>
                  <a:prstClr val="black"/>
                </a:solidFill>
              </a:rPr>
              <a:t>«Il presente decreto </a:t>
            </a:r>
            <a:r>
              <a:rPr lang="it-IT" sz="3500" b="1" u="sng" dirty="0">
                <a:solidFill>
                  <a:prstClr val="black"/>
                </a:solidFill>
              </a:rPr>
              <a:t>reca attuazione all’art. 110, comma 7, del Tuir</a:t>
            </a:r>
            <a:r>
              <a:rPr lang="it-IT" sz="3500" b="1" dirty="0">
                <a:solidFill>
                  <a:prstClr val="black"/>
                </a:solidFill>
              </a:rPr>
              <a:t>, in materia di prezzi di trasferimento come modificato dal Dl 50/2017».</a:t>
            </a:r>
            <a:endParaRPr lang="it-IT" sz="3500" dirty="0">
              <a:solidFill>
                <a:prstClr val="black"/>
              </a:solidFill>
            </a:endParaRPr>
          </a:p>
        </p:txBody>
      </p:sp>
      <p:sp>
        <p:nvSpPr>
          <p:cNvPr id="2" name="Segnaposto numero diapositiva 1"/>
          <p:cNvSpPr>
            <a:spLocks noGrp="1"/>
          </p:cNvSpPr>
          <p:nvPr>
            <p:ph type="sldNum" sz="quarter" idx="12"/>
          </p:nvPr>
        </p:nvSpPr>
        <p:spPr/>
        <p:txBody>
          <a:bodyPr/>
          <a:lstStyle/>
          <a:p>
            <a:pPr>
              <a:defRPr/>
            </a:pPr>
            <a:fld id="{F35568D5-DB88-4060-9B49-24E91B15ADC1}" type="slidenum">
              <a:rPr lang="it-IT" smtClean="0">
                <a:solidFill>
                  <a:prstClr val="black">
                    <a:tint val="75000"/>
                  </a:prstClr>
                </a:solidFill>
              </a:rPr>
              <a:pPr>
                <a:defRPr/>
              </a:pPr>
              <a:t>18</a:t>
            </a:fld>
            <a:endParaRPr lang="it-IT" dirty="0">
              <a:solidFill>
                <a:prstClr val="black">
                  <a:tint val="75000"/>
                </a:prstClr>
              </a:solidFill>
            </a:endParaRPr>
          </a:p>
        </p:txBody>
      </p:sp>
      <p:pic>
        <p:nvPicPr>
          <p:cNvPr id="4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252413"/>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ttangolo 26"/>
          <p:cNvSpPr/>
          <p:nvPr/>
        </p:nvSpPr>
        <p:spPr>
          <a:xfrm>
            <a:off x="2339975" y="6021288"/>
            <a:ext cx="4572000" cy="566737"/>
          </a:xfrm>
          <a:prstGeom prst="rect">
            <a:avLst/>
          </a:prstGeom>
        </p:spPr>
        <p:txBody>
          <a:bodyPr>
            <a:spAutoFit/>
          </a:bodyPr>
          <a:lstStyle/>
          <a:p>
            <a:pPr marL="342900" lvl="1" indent="-342900" algn="ctr">
              <a:spcBef>
                <a:spcPct val="20000"/>
              </a:spcBef>
              <a:defRPr/>
            </a:pPr>
            <a:endParaRPr lang="it-IT" sz="1400" dirty="0">
              <a:solidFill>
                <a:prstClr val="black"/>
              </a:solidFill>
              <a:cs typeface="Arial" charset="0"/>
            </a:endParaRPr>
          </a:p>
          <a:p>
            <a:pPr marL="342900" lvl="1" indent="-342900" algn="ctr">
              <a:spcBef>
                <a:spcPct val="20000"/>
              </a:spcBef>
              <a:defRPr/>
            </a:pPr>
            <a:r>
              <a:rPr lang="it-IT" sz="1400" dirty="0">
                <a:solidFill>
                  <a:prstClr val="black"/>
                </a:solidFill>
              </a:rPr>
              <a:t>Brescia, 4 luglio 2018</a:t>
            </a:r>
          </a:p>
        </p:txBody>
      </p:sp>
      <p:sp>
        <p:nvSpPr>
          <p:cNvPr id="3" name="Rettangolo 2">
            <a:extLst>
              <a:ext uri="{FF2B5EF4-FFF2-40B4-BE49-F238E27FC236}">
                <a16:creationId xmlns:a16="http://schemas.microsoft.com/office/drawing/2014/main" id="{57B6B5B9-144B-6042-B2EC-56763C28CB2D}"/>
              </a:ext>
            </a:extLst>
          </p:cNvPr>
          <p:cNvSpPr/>
          <p:nvPr/>
        </p:nvSpPr>
        <p:spPr>
          <a:xfrm>
            <a:off x="1043608" y="1178481"/>
            <a:ext cx="6840759" cy="707886"/>
          </a:xfrm>
          <a:prstGeom prst="rect">
            <a:avLst/>
          </a:prstGeom>
        </p:spPr>
        <p:txBody>
          <a:bodyPr wrap="square">
            <a:spAutoFit/>
          </a:bodyPr>
          <a:lstStyle/>
          <a:p>
            <a:pPr algn="ctr"/>
            <a:r>
              <a:rPr lang="it-IT" sz="4000" b="1" u="sng" dirty="0"/>
              <a:t>Il D.M. del 14/05/2018</a:t>
            </a:r>
          </a:p>
        </p:txBody>
      </p:sp>
    </p:spTree>
    <p:extLst>
      <p:ext uri="{BB962C8B-B14F-4D97-AF65-F5344CB8AC3E}">
        <p14:creationId xmlns:p14="http://schemas.microsoft.com/office/powerpoint/2010/main" val="30748412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nettore 1 40"/>
          <p:cNvCxnSpPr/>
          <p:nvPr/>
        </p:nvCxnSpPr>
        <p:spPr>
          <a:xfrm>
            <a:off x="0" y="944563"/>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
        <p:nvSpPr>
          <p:cNvPr id="42" name="Titolo 41"/>
          <p:cNvSpPr>
            <a:spLocks noGrp="1"/>
          </p:cNvSpPr>
          <p:nvPr>
            <p:ph type="title"/>
          </p:nvPr>
        </p:nvSpPr>
        <p:spPr>
          <a:xfrm>
            <a:off x="457200" y="274638"/>
            <a:ext cx="8229600" cy="1143000"/>
          </a:xfrm>
          <a:prstGeom prst="rect">
            <a:avLst/>
          </a:prstGeom>
        </p:spPr>
        <p:txBody>
          <a:bodyPr>
            <a:spAutoFit/>
          </a:bodyPr>
          <a:lstStyle/>
          <a:p>
            <a:pPr algn="ctr">
              <a:defRPr/>
            </a:pPr>
            <a:r>
              <a:rPr lang="it-IT" sz="1600" dirty="0">
                <a:solidFill>
                  <a:prstClr val="black"/>
                </a:solidFill>
                <a:cs typeface="Arial" charset="0"/>
              </a:rPr>
              <a:t>CAPRIOLI   ROSSINI   SEGALA</a:t>
            </a:r>
          </a:p>
          <a:p>
            <a:pPr algn="ctr">
              <a:defRPr/>
            </a:pPr>
            <a:r>
              <a:rPr lang="it-IT" sz="1200" cap="small" dirty="0">
                <a:solidFill>
                  <a:prstClr val="black"/>
                </a:solidFill>
                <a:cs typeface="Arial" charset="0"/>
              </a:rPr>
              <a:t>dottori commercialisti associati</a:t>
            </a:r>
            <a:endParaRPr lang="it-IT" sz="1200" dirty="0">
              <a:solidFill>
                <a:prstClr val="black"/>
              </a:solidFill>
              <a:cs typeface="Arial" charset="0"/>
            </a:endParaRPr>
          </a:p>
          <a:p>
            <a:pPr>
              <a:defRPr/>
            </a:pPr>
            <a:endParaRPr lang="it-IT" dirty="0">
              <a:solidFill>
                <a:prstClr val="black"/>
              </a:solidFill>
              <a:cs typeface="Arial" charset="0"/>
            </a:endParaRPr>
          </a:p>
        </p:txBody>
      </p:sp>
      <p:sp>
        <p:nvSpPr>
          <p:cNvPr id="14" name="Segnaposto contenuto 13"/>
          <p:cNvSpPr>
            <a:spLocks noGrp="1"/>
          </p:cNvSpPr>
          <p:nvPr>
            <p:ph idx="1"/>
          </p:nvPr>
        </p:nvSpPr>
        <p:spPr>
          <a:xfrm>
            <a:off x="456405" y="2221429"/>
            <a:ext cx="8229600" cy="4264774"/>
          </a:xfrm>
        </p:spPr>
        <p:txBody>
          <a:bodyPr/>
          <a:lstStyle/>
          <a:p>
            <a:pPr marL="0" lvl="0" indent="0" algn="just" fontAlgn="auto">
              <a:lnSpc>
                <a:spcPct val="200000"/>
              </a:lnSpc>
              <a:spcAft>
                <a:spcPts val="0"/>
              </a:spcAft>
              <a:buNone/>
              <a:defRPr/>
            </a:pPr>
            <a:r>
              <a:rPr lang="it-IT" sz="2400" b="1" dirty="0">
                <a:solidFill>
                  <a:prstClr val="black"/>
                </a:solidFill>
              </a:rPr>
              <a:t>In particolare, «Il presente decreto, </a:t>
            </a:r>
            <a:r>
              <a:rPr lang="it-IT" sz="2400" b="1" u="sng" dirty="0">
                <a:solidFill>
                  <a:prstClr val="black"/>
                </a:solidFill>
              </a:rPr>
              <a:t>tenuto conto delle migliori pratiche internazionali (</a:t>
            </a:r>
            <a:r>
              <a:rPr lang="it-IT" sz="2400" b="1" u="sng" dirty="0" err="1">
                <a:solidFill>
                  <a:prstClr val="black"/>
                </a:solidFill>
              </a:rPr>
              <a:t>Guidelines</a:t>
            </a:r>
            <a:r>
              <a:rPr lang="it-IT" sz="2400" b="1" u="sng" dirty="0">
                <a:solidFill>
                  <a:prstClr val="black"/>
                </a:solidFill>
              </a:rPr>
              <a:t> OCSE 2017 by BEPS </a:t>
            </a:r>
            <a:r>
              <a:rPr lang="it-IT" sz="2400" b="1" u="sng" dirty="0" err="1">
                <a:solidFill>
                  <a:prstClr val="black"/>
                </a:solidFill>
              </a:rPr>
              <a:t>actions</a:t>
            </a:r>
            <a:r>
              <a:rPr lang="it-IT" sz="2400" b="1" u="sng" dirty="0">
                <a:solidFill>
                  <a:prstClr val="black"/>
                </a:solidFill>
              </a:rPr>
              <a:t> 8-10  </a:t>
            </a:r>
            <a:r>
              <a:rPr lang="it-IT" sz="2400" b="1" u="sng" dirty="0" err="1">
                <a:solidFill>
                  <a:prstClr val="black"/>
                </a:solidFill>
              </a:rPr>
              <a:t>ndr</a:t>
            </a:r>
            <a:r>
              <a:rPr lang="it-IT" sz="2400" b="1" u="sng" dirty="0">
                <a:solidFill>
                  <a:prstClr val="black"/>
                </a:solidFill>
              </a:rPr>
              <a:t>.)</a:t>
            </a:r>
            <a:r>
              <a:rPr lang="it-IT" sz="2400" b="1" dirty="0">
                <a:solidFill>
                  <a:prstClr val="black"/>
                </a:solidFill>
              </a:rPr>
              <a:t>, fornisce le linee guida per l’applicazione delle disposizioni contenute nell’art. 110, comma 7, del Tuir, in materia di prezzi di trasferimento».</a:t>
            </a:r>
            <a:endParaRPr lang="it-IT" sz="2400" dirty="0">
              <a:solidFill>
                <a:prstClr val="black"/>
              </a:solidFill>
            </a:endParaRPr>
          </a:p>
        </p:txBody>
      </p:sp>
      <p:sp>
        <p:nvSpPr>
          <p:cNvPr id="2" name="Segnaposto numero diapositiva 1"/>
          <p:cNvSpPr>
            <a:spLocks noGrp="1"/>
          </p:cNvSpPr>
          <p:nvPr>
            <p:ph type="sldNum" sz="quarter" idx="12"/>
          </p:nvPr>
        </p:nvSpPr>
        <p:spPr/>
        <p:txBody>
          <a:bodyPr/>
          <a:lstStyle/>
          <a:p>
            <a:pPr>
              <a:defRPr/>
            </a:pPr>
            <a:fld id="{F35568D5-DB88-4060-9B49-24E91B15ADC1}" type="slidenum">
              <a:rPr lang="it-IT" smtClean="0">
                <a:solidFill>
                  <a:prstClr val="black">
                    <a:tint val="75000"/>
                  </a:prstClr>
                </a:solidFill>
              </a:rPr>
              <a:pPr>
                <a:defRPr/>
              </a:pPr>
              <a:t>19</a:t>
            </a:fld>
            <a:endParaRPr lang="it-IT" dirty="0">
              <a:solidFill>
                <a:prstClr val="black">
                  <a:tint val="75000"/>
                </a:prstClr>
              </a:solidFill>
            </a:endParaRPr>
          </a:p>
        </p:txBody>
      </p:sp>
      <p:pic>
        <p:nvPicPr>
          <p:cNvPr id="4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252413"/>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ttangolo 26"/>
          <p:cNvSpPr/>
          <p:nvPr/>
        </p:nvSpPr>
        <p:spPr>
          <a:xfrm>
            <a:off x="2339975" y="6021288"/>
            <a:ext cx="4572000" cy="566737"/>
          </a:xfrm>
          <a:prstGeom prst="rect">
            <a:avLst/>
          </a:prstGeom>
        </p:spPr>
        <p:txBody>
          <a:bodyPr>
            <a:spAutoFit/>
          </a:bodyPr>
          <a:lstStyle/>
          <a:p>
            <a:pPr marL="342900" lvl="1" indent="-342900" algn="ctr">
              <a:spcBef>
                <a:spcPct val="20000"/>
              </a:spcBef>
              <a:defRPr/>
            </a:pPr>
            <a:endParaRPr lang="it-IT" sz="1400" dirty="0">
              <a:solidFill>
                <a:prstClr val="black"/>
              </a:solidFill>
              <a:cs typeface="Arial" charset="0"/>
            </a:endParaRPr>
          </a:p>
          <a:p>
            <a:pPr marL="342900" lvl="1" indent="-342900" algn="ctr">
              <a:spcBef>
                <a:spcPct val="20000"/>
              </a:spcBef>
              <a:defRPr/>
            </a:pPr>
            <a:r>
              <a:rPr lang="it-IT" sz="1400" dirty="0">
                <a:solidFill>
                  <a:prstClr val="black"/>
                </a:solidFill>
              </a:rPr>
              <a:t>Brescia, 4 luglio 2018</a:t>
            </a:r>
          </a:p>
        </p:txBody>
      </p:sp>
      <p:sp>
        <p:nvSpPr>
          <p:cNvPr id="3" name="Rettangolo 2">
            <a:extLst>
              <a:ext uri="{FF2B5EF4-FFF2-40B4-BE49-F238E27FC236}">
                <a16:creationId xmlns:a16="http://schemas.microsoft.com/office/drawing/2014/main" id="{57B6B5B9-144B-6042-B2EC-56763C28CB2D}"/>
              </a:ext>
            </a:extLst>
          </p:cNvPr>
          <p:cNvSpPr/>
          <p:nvPr/>
        </p:nvSpPr>
        <p:spPr>
          <a:xfrm>
            <a:off x="1043608" y="1178481"/>
            <a:ext cx="6840759" cy="707886"/>
          </a:xfrm>
          <a:prstGeom prst="rect">
            <a:avLst/>
          </a:prstGeom>
        </p:spPr>
        <p:txBody>
          <a:bodyPr wrap="square">
            <a:spAutoFit/>
          </a:bodyPr>
          <a:lstStyle/>
          <a:p>
            <a:pPr algn="ctr"/>
            <a:r>
              <a:rPr lang="it-IT" sz="4000" b="1" u="sng" dirty="0"/>
              <a:t>Il D.M. del 14/05/2018</a:t>
            </a:r>
          </a:p>
        </p:txBody>
      </p:sp>
    </p:spTree>
    <p:extLst>
      <p:ext uri="{BB962C8B-B14F-4D97-AF65-F5344CB8AC3E}">
        <p14:creationId xmlns:p14="http://schemas.microsoft.com/office/powerpoint/2010/main" val="408741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ctrTitle"/>
          </p:nvPr>
        </p:nvSpPr>
        <p:spPr>
          <a:xfrm>
            <a:off x="179512" y="1268759"/>
            <a:ext cx="8784976" cy="4455497"/>
          </a:xfrm>
        </p:spPr>
        <p:txBody>
          <a:bodyPr/>
          <a:lstStyle/>
          <a:p>
            <a:pPr algn="l">
              <a:lnSpc>
                <a:spcPct val="150000"/>
              </a:lnSpc>
            </a:pPr>
            <a:r>
              <a:rPr lang="it-IT" sz="3500" dirty="0"/>
              <a:t>Concetti microeconomici:</a:t>
            </a:r>
            <a:br>
              <a:rPr lang="it-IT" sz="3500" dirty="0"/>
            </a:br>
            <a:r>
              <a:rPr lang="it-IT" sz="2000" b="1" dirty="0"/>
              <a:t>MERCATO,</a:t>
            </a:r>
            <a:r>
              <a:rPr lang="it-IT" sz="2000" dirty="0"/>
              <a:t> insieme delle transazioni relative ad un determinato bene o servizio effettuato da una molteplicità di venditori o compratori. Esiste un mercato se acquirenti e offerenti sono in </a:t>
            </a:r>
            <a:r>
              <a:rPr lang="it-IT" sz="2000" b="1" dirty="0"/>
              <a:t>contatto</a:t>
            </a:r>
            <a:r>
              <a:rPr lang="it-IT" sz="2000" dirty="0"/>
              <a:t> fra di loro con un flusso costante di informazioni (prezzo del bene)</a:t>
            </a:r>
            <a:br>
              <a:rPr lang="it-IT" sz="2000" dirty="0"/>
            </a:br>
            <a:br>
              <a:rPr lang="it-IT" sz="2000" dirty="0"/>
            </a:br>
            <a:r>
              <a:rPr lang="it-IT" sz="2000" b="1" dirty="0"/>
              <a:t>IL PREZZO</a:t>
            </a:r>
            <a:r>
              <a:rPr lang="it-IT" sz="2000" dirty="0"/>
              <a:t> di un bene è la quantità di moneta necessaria per acquistare una unità del bene (o prezzo normale)</a:t>
            </a:r>
            <a:br>
              <a:rPr lang="it-IT" sz="2000" dirty="0"/>
            </a:br>
            <a:endParaRPr lang="it-IT" sz="2000" dirty="0"/>
          </a:p>
        </p:txBody>
      </p:sp>
      <p:sp>
        <p:nvSpPr>
          <p:cNvPr id="139270" name="Rectangle 6"/>
          <p:cNvSpPr>
            <a:spLocks noGrp="1" noChangeArrowheads="1"/>
          </p:cNvSpPr>
          <p:nvPr>
            <p:ph type="subTitle" idx="1"/>
          </p:nvPr>
        </p:nvSpPr>
        <p:spPr>
          <a:xfrm>
            <a:off x="1439069" y="3971657"/>
            <a:ext cx="6400800" cy="1752600"/>
          </a:xfrm>
        </p:spPr>
        <p:txBody>
          <a:bodyPr rtlCol="0">
            <a:normAutofit/>
          </a:bodyPr>
          <a:lstStyle/>
          <a:p>
            <a:pPr marL="0" indent="0" algn="ctr" fontAlgn="auto">
              <a:spcAft>
                <a:spcPts val="0"/>
              </a:spcAft>
              <a:buFontTx/>
              <a:buNone/>
              <a:defRPr/>
            </a:pPr>
            <a:endParaRPr lang="it-IT" sz="1800" dirty="0">
              <a:latin typeface="+mj-lt"/>
            </a:endParaRPr>
          </a:p>
          <a:p>
            <a:pPr marL="0" indent="0" algn="ctr" fontAlgn="auto">
              <a:spcAft>
                <a:spcPts val="0"/>
              </a:spcAft>
              <a:buFontTx/>
              <a:buNone/>
              <a:defRPr/>
            </a:pPr>
            <a:endParaRPr lang="it-IT" sz="1800" dirty="0">
              <a:latin typeface="+mj-lt"/>
            </a:endParaRPr>
          </a:p>
        </p:txBody>
      </p:sp>
      <p:sp>
        <p:nvSpPr>
          <p:cNvPr id="2052" name="Line 3"/>
          <p:cNvSpPr>
            <a:spLocks noChangeShapeType="1"/>
          </p:cNvSpPr>
          <p:nvPr/>
        </p:nvSpPr>
        <p:spPr bwMode="auto">
          <a:xfrm>
            <a:off x="0" y="814388"/>
            <a:ext cx="9144000"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it-IT">
              <a:solidFill>
                <a:prstClr val="black"/>
              </a:solidFill>
              <a:cs typeface="Arial" charset="0"/>
            </a:endParaRPr>
          </a:p>
        </p:txBody>
      </p:sp>
      <p:sp>
        <p:nvSpPr>
          <p:cNvPr id="2055" name="Rectangle 7"/>
          <p:cNvSpPr>
            <a:spLocks noChangeArrowheads="1"/>
          </p:cNvSpPr>
          <p:nvPr/>
        </p:nvSpPr>
        <p:spPr bwMode="auto">
          <a:xfrm>
            <a:off x="900113" y="5445274"/>
            <a:ext cx="7343775" cy="576014"/>
          </a:xfrm>
          <a:prstGeom prst="rect">
            <a:avLst/>
          </a:prstGeom>
          <a:noFill/>
          <a:ln w="9525">
            <a:noFill/>
            <a:miter lim="800000"/>
            <a:headEnd/>
            <a:tailEnd/>
          </a:ln>
          <a:effectLst/>
        </p:spPr>
        <p:txBody>
          <a:bodyPr/>
          <a:lstStyle/>
          <a:p>
            <a:pPr marL="342900" lvl="1" indent="-342900" algn="ctr">
              <a:spcBef>
                <a:spcPct val="20000"/>
              </a:spcBef>
              <a:defRPr/>
            </a:pPr>
            <a:endParaRPr lang="it-IT" sz="1600" dirty="0">
              <a:solidFill>
                <a:prstClr val="black"/>
              </a:solidFill>
            </a:endParaRPr>
          </a:p>
          <a:p>
            <a:pPr marL="342900" lvl="1" indent="-342900" algn="ctr">
              <a:spcBef>
                <a:spcPct val="20000"/>
              </a:spcBef>
              <a:defRPr/>
            </a:pPr>
            <a:r>
              <a:rPr lang="it-IT" sz="1400" dirty="0">
                <a:solidFill>
                  <a:prstClr val="black"/>
                </a:solidFill>
              </a:rPr>
              <a:t>Brescia, 4 luglio 2018</a:t>
            </a:r>
          </a:p>
          <a:p>
            <a:pPr marL="342900" indent="-342900" algn="ctr">
              <a:spcBef>
                <a:spcPct val="20000"/>
              </a:spcBef>
              <a:defRPr/>
            </a:pPr>
            <a:endParaRPr lang="it-IT" sz="1600" dirty="0">
              <a:solidFill>
                <a:prstClr val="black"/>
              </a:solidFill>
            </a:endParaRPr>
          </a:p>
          <a:p>
            <a:pPr marL="342900" indent="-342900" algn="ctr">
              <a:spcBef>
                <a:spcPct val="20000"/>
              </a:spcBef>
              <a:defRPr/>
            </a:pPr>
            <a:endParaRPr lang="it-IT" sz="1000" dirty="0">
              <a:solidFill>
                <a:prstClr val="black"/>
              </a:solidFill>
            </a:endParaRPr>
          </a:p>
          <a:p>
            <a:pPr marL="342900" indent="-342900" algn="ctr">
              <a:spcBef>
                <a:spcPct val="20000"/>
              </a:spcBef>
              <a:defRPr/>
            </a:pPr>
            <a:endParaRPr lang="it-IT" sz="1600" dirty="0">
              <a:solidFill>
                <a:prstClr val="black"/>
              </a:solidFill>
            </a:endParaRPr>
          </a:p>
        </p:txBody>
      </p:sp>
      <p:pic>
        <p:nvPicPr>
          <p:cNvPr id="2"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252413"/>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ttangolo 2"/>
          <p:cNvSpPr/>
          <p:nvPr/>
        </p:nvSpPr>
        <p:spPr>
          <a:xfrm>
            <a:off x="2879725" y="249238"/>
            <a:ext cx="3519488" cy="801687"/>
          </a:xfrm>
          <a:prstGeom prst="rect">
            <a:avLst/>
          </a:prstGeom>
        </p:spPr>
        <p:txBody>
          <a:bodyPr>
            <a:spAutoFit/>
          </a:bodyPr>
          <a:lstStyle/>
          <a:p>
            <a:pPr algn="ctr">
              <a:defRPr/>
            </a:pPr>
            <a:r>
              <a:rPr lang="it-IT" sz="1600" dirty="0">
                <a:solidFill>
                  <a:prstClr val="black"/>
                </a:solidFill>
              </a:rPr>
              <a:t>CAPRIOLI   ROSSINI   SEGALA</a:t>
            </a:r>
          </a:p>
          <a:p>
            <a:pPr algn="ctr">
              <a:defRPr/>
            </a:pPr>
            <a:r>
              <a:rPr lang="it-IT" sz="1200" cap="small" dirty="0">
                <a:solidFill>
                  <a:prstClr val="black"/>
                </a:solidFill>
              </a:rPr>
              <a:t>dottori commercialisti associati</a:t>
            </a:r>
            <a:endParaRPr lang="it-IT" sz="1200" dirty="0">
              <a:solidFill>
                <a:prstClr val="black"/>
              </a:solidFill>
            </a:endParaRPr>
          </a:p>
          <a:p>
            <a:pPr>
              <a:defRPr/>
            </a:pPr>
            <a:endParaRPr lang="it-IT" dirty="0">
              <a:solidFill>
                <a:prstClr val="black"/>
              </a:solidFill>
            </a:endParaRPr>
          </a:p>
        </p:txBody>
      </p:sp>
      <p:cxnSp>
        <p:nvCxnSpPr>
          <p:cNvPr id="4" name="Connettore 1 3"/>
          <p:cNvCxnSpPr/>
          <p:nvPr/>
        </p:nvCxnSpPr>
        <p:spPr>
          <a:xfrm>
            <a:off x="0" y="944563"/>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
        <p:nvSpPr>
          <p:cNvPr id="7" name="CasellaDiTesto 6"/>
          <p:cNvSpPr txBox="1"/>
          <p:nvPr/>
        </p:nvSpPr>
        <p:spPr>
          <a:xfrm>
            <a:off x="535013" y="6093296"/>
            <a:ext cx="8208912" cy="369332"/>
          </a:xfrm>
          <a:prstGeom prst="rect">
            <a:avLst/>
          </a:prstGeom>
          <a:noFill/>
        </p:spPr>
        <p:txBody>
          <a:bodyPr wrap="square" rtlCol="0">
            <a:spAutoFit/>
          </a:bodyPr>
          <a:lstStyle/>
          <a:p>
            <a:pPr lvl="0" algn="just"/>
            <a:r>
              <a:rPr lang="it-IT" sz="900" dirty="0">
                <a:solidFill>
                  <a:prstClr val="black"/>
                </a:solidFill>
              </a:rPr>
              <a:t>I testi e gli schemi rappresentati sono delle esemplificazioni relative agli argomenti trattati. Nessuna responsabilità legata ad una decisione assunta sulla base delle  informazioni ivi rese, pertanto, potrà essere attribuita al relatore e allo studio Caprioli Rossini Segala, che resta a disposizione per ogni approfondimento al riguardo.</a:t>
            </a:r>
          </a:p>
        </p:txBody>
      </p:sp>
      <p:sp>
        <p:nvSpPr>
          <p:cNvPr id="11" name="Segnaposto numero diapositiva 1"/>
          <p:cNvSpPr>
            <a:spLocks noGrp="1"/>
          </p:cNvSpPr>
          <p:nvPr>
            <p:ph type="sldNum" sz="quarter" idx="12"/>
          </p:nvPr>
        </p:nvSpPr>
        <p:spPr>
          <a:xfrm>
            <a:off x="6553200" y="6376243"/>
            <a:ext cx="2133600" cy="365125"/>
          </a:xfrm>
        </p:spPr>
        <p:txBody>
          <a:bodyPr/>
          <a:lstStyle/>
          <a:p>
            <a:pPr>
              <a:defRPr/>
            </a:pPr>
            <a:fld id="{F35568D5-DB88-4060-9B49-24E91B15ADC1}" type="slidenum">
              <a:rPr lang="it-IT" smtClean="0">
                <a:solidFill>
                  <a:prstClr val="black">
                    <a:tint val="75000"/>
                  </a:prstClr>
                </a:solidFill>
              </a:rPr>
              <a:pPr>
                <a:defRPr/>
              </a:pPr>
              <a:t>2</a:t>
            </a:fld>
            <a:endParaRPr lang="it-IT" dirty="0">
              <a:solidFill>
                <a:prstClr val="black">
                  <a:tint val="75000"/>
                </a:prstClr>
              </a:solidFill>
            </a:endParaRPr>
          </a:p>
        </p:txBody>
      </p:sp>
    </p:spTree>
    <p:extLst>
      <p:ext uri="{BB962C8B-B14F-4D97-AF65-F5344CB8AC3E}">
        <p14:creationId xmlns:p14="http://schemas.microsoft.com/office/powerpoint/2010/main" val="25256988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nettore 1 40"/>
          <p:cNvCxnSpPr/>
          <p:nvPr/>
        </p:nvCxnSpPr>
        <p:spPr>
          <a:xfrm>
            <a:off x="0" y="944563"/>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
        <p:nvSpPr>
          <p:cNvPr id="42" name="Titolo 41"/>
          <p:cNvSpPr>
            <a:spLocks noGrp="1"/>
          </p:cNvSpPr>
          <p:nvPr>
            <p:ph type="title"/>
          </p:nvPr>
        </p:nvSpPr>
        <p:spPr>
          <a:prstGeom prst="rect">
            <a:avLst/>
          </a:prstGeom>
        </p:spPr>
        <p:txBody>
          <a:bodyPr>
            <a:spAutoFit/>
          </a:bodyPr>
          <a:lstStyle/>
          <a:p>
            <a:pPr algn="ctr">
              <a:defRPr/>
            </a:pPr>
            <a:r>
              <a:rPr lang="it-IT" sz="1600" dirty="0">
                <a:solidFill>
                  <a:prstClr val="black"/>
                </a:solidFill>
                <a:cs typeface="Arial" charset="0"/>
              </a:rPr>
              <a:t>CAPRIOLI   ROSSINI   SEGALA</a:t>
            </a:r>
          </a:p>
          <a:p>
            <a:pPr algn="ctr">
              <a:defRPr/>
            </a:pPr>
            <a:r>
              <a:rPr lang="it-IT" sz="1200" cap="small" dirty="0">
                <a:solidFill>
                  <a:prstClr val="black"/>
                </a:solidFill>
                <a:cs typeface="Arial" charset="0"/>
              </a:rPr>
              <a:t>dottori commercialisti associati</a:t>
            </a:r>
            <a:endParaRPr lang="it-IT" sz="1200" dirty="0">
              <a:solidFill>
                <a:prstClr val="black"/>
              </a:solidFill>
              <a:cs typeface="Arial" charset="0"/>
            </a:endParaRPr>
          </a:p>
          <a:p>
            <a:pPr>
              <a:defRPr/>
            </a:pPr>
            <a:endParaRPr lang="it-IT" dirty="0">
              <a:solidFill>
                <a:prstClr val="black"/>
              </a:solidFill>
              <a:cs typeface="Arial" charset="0"/>
            </a:endParaRPr>
          </a:p>
        </p:txBody>
      </p:sp>
      <p:sp>
        <p:nvSpPr>
          <p:cNvPr id="14" name="Segnaposto contenuto 13"/>
          <p:cNvSpPr>
            <a:spLocks noGrp="1"/>
          </p:cNvSpPr>
          <p:nvPr>
            <p:ph idx="1"/>
          </p:nvPr>
        </p:nvSpPr>
        <p:spPr>
          <a:xfrm>
            <a:off x="456405" y="1700808"/>
            <a:ext cx="8229600" cy="4785395"/>
          </a:xfrm>
        </p:spPr>
        <p:txBody>
          <a:bodyPr/>
          <a:lstStyle/>
          <a:p>
            <a:pPr marL="0" lvl="0" indent="0" algn="just" fontAlgn="auto">
              <a:spcAft>
                <a:spcPts val="0"/>
              </a:spcAft>
              <a:buNone/>
              <a:defRPr/>
            </a:pPr>
            <a:r>
              <a:rPr lang="it-IT" sz="2000" b="1" dirty="0">
                <a:solidFill>
                  <a:prstClr val="black"/>
                </a:solidFill>
              </a:rPr>
              <a:t>Presupposto soggettivo: </a:t>
            </a:r>
            <a:r>
              <a:rPr lang="it-IT" sz="2000" dirty="0">
                <a:solidFill>
                  <a:prstClr val="black"/>
                </a:solidFill>
              </a:rPr>
              <a:t>Rapporto di controllo diretto o indiretto tra l’impresa residente e una società non residente e in ipotesi che entrambi i soggetti siano sotto posti a comune controllo.</a:t>
            </a:r>
          </a:p>
          <a:p>
            <a:pPr marL="0" lvl="0" indent="0" algn="ctr" fontAlgn="auto">
              <a:lnSpc>
                <a:spcPct val="200000"/>
              </a:lnSpc>
              <a:spcAft>
                <a:spcPts val="0"/>
              </a:spcAft>
              <a:buNone/>
              <a:defRPr/>
            </a:pPr>
            <a:r>
              <a:rPr lang="it-IT" sz="2000" b="1" dirty="0">
                <a:solidFill>
                  <a:prstClr val="black"/>
                </a:solidFill>
              </a:rPr>
              <a:t>Ante D.M</a:t>
            </a:r>
          </a:p>
          <a:p>
            <a:pPr marL="0" lvl="0" indent="0" algn="just" fontAlgn="auto">
              <a:lnSpc>
                <a:spcPct val="150000"/>
              </a:lnSpc>
              <a:spcAft>
                <a:spcPts val="0"/>
              </a:spcAft>
              <a:buNone/>
              <a:defRPr/>
            </a:pPr>
            <a:r>
              <a:rPr lang="it-IT" sz="2000" b="1" dirty="0">
                <a:solidFill>
                  <a:prstClr val="black"/>
                </a:solidFill>
              </a:rPr>
              <a:t>Circ. Min. n. 32/80: ogni ipotesi di influenza economica, potenziale o attuale -comunanza organi amministrativi, relazioni di famiglia tra le parti, dipendenza finanziaria - senza aver riguardo unicamente al disposto dell’Art. 2359 c.c. (controllo di diritto; controllo di fatto in ragione di voti o concorrenza contrattuale).</a:t>
            </a:r>
          </a:p>
          <a:p>
            <a:pPr marL="0" lvl="0" indent="0" algn="just" fontAlgn="auto">
              <a:lnSpc>
                <a:spcPts val="2600"/>
              </a:lnSpc>
              <a:spcAft>
                <a:spcPts val="0"/>
              </a:spcAft>
              <a:buNone/>
              <a:defRPr/>
            </a:pPr>
            <a:endParaRPr lang="it-IT" sz="2000" dirty="0">
              <a:solidFill>
                <a:prstClr val="black"/>
              </a:solidFill>
            </a:endParaRPr>
          </a:p>
        </p:txBody>
      </p:sp>
      <p:sp>
        <p:nvSpPr>
          <p:cNvPr id="2" name="Segnaposto numero diapositiva 1"/>
          <p:cNvSpPr>
            <a:spLocks noGrp="1"/>
          </p:cNvSpPr>
          <p:nvPr>
            <p:ph type="sldNum" sz="quarter" idx="12"/>
          </p:nvPr>
        </p:nvSpPr>
        <p:spPr/>
        <p:txBody>
          <a:bodyPr/>
          <a:lstStyle/>
          <a:p>
            <a:pPr>
              <a:defRPr/>
            </a:pPr>
            <a:fld id="{F35568D5-DB88-4060-9B49-24E91B15ADC1}" type="slidenum">
              <a:rPr lang="it-IT" smtClean="0">
                <a:solidFill>
                  <a:prstClr val="black">
                    <a:tint val="75000"/>
                  </a:prstClr>
                </a:solidFill>
              </a:rPr>
              <a:pPr>
                <a:defRPr/>
              </a:pPr>
              <a:t>20</a:t>
            </a:fld>
            <a:endParaRPr lang="it-IT" dirty="0">
              <a:solidFill>
                <a:prstClr val="black">
                  <a:tint val="75000"/>
                </a:prstClr>
              </a:solidFill>
            </a:endParaRPr>
          </a:p>
        </p:txBody>
      </p:sp>
      <p:pic>
        <p:nvPicPr>
          <p:cNvPr id="4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252413"/>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ttangolo 26"/>
          <p:cNvSpPr/>
          <p:nvPr/>
        </p:nvSpPr>
        <p:spPr>
          <a:xfrm>
            <a:off x="2339975" y="6021288"/>
            <a:ext cx="4572000" cy="566737"/>
          </a:xfrm>
          <a:prstGeom prst="rect">
            <a:avLst/>
          </a:prstGeom>
        </p:spPr>
        <p:txBody>
          <a:bodyPr>
            <a:spAutoFit/>
          </a:bodyPr>
          <a:lstStyle/>
          <a:p>
            <a:pPr marL="342900" lvl="1" indent="-342900" algn="ctr">
              <a:spcBef>
                <a:spcPct val="20000"/>
              </a:spcBef>
              <a:defRPr/>
            </a:pPr>
            <a:endParaRPr lang="it-IT" sz="1400" dirty="0">
              <a:solidFill>
                <a:prstClr val="black"/>
              </a:solidFill>
              <a:cs typeface="Arial" charset="0"/>
            </a:endParaRPr>
          </a:p>
          <a:p>
            <a:pPr marL="342900" lvl="1" indent="-342900" algn="ctr">
              <a:spcBef>
                <a:spcPct val="20000"/>
              </a:spcBef>
              <a:defRPr/>
            </a:pPr>
            <a:r>
              <a:rPr lang="it-IT" sz="1400" dirty="0">
                <a:solidFill>
                  <a:prstClr val="black"/>
                </a:solidFill>
              </a:rPr>
              <a:t>Brescia, 4 luglio 2018</a:t>
            </a:r>
          </a:p>
        </p:txBody>
      </p:sp>
      <p:sp>
        <p:nvSpPr>
          <p:cNvPr id="10" name="CasellaDiTesto 9">
            <a:extLst>
              <a:ext uri="{FF2B5EF4-FFF2-40B4-BE49-F238E27FC236}">
                <a16:creationId xmlns:a16="http://schemas.microsoft.com/office/drawing/2014/main" id="{3C63565A-281D-C740-8F5A-C8133B1C54F7}"/>
              </a:ext>
            </a:extLst>
          </p:cNvPr>
          <p:cNvSpPr txBox="1"/>
          <p:nvPr/>
        </p:nvSpPr>
        <p:spPr>
          <a:xfrm>
            <a:off x="1007604" y="1068705"/>
            <a:ext cx="7128792" cy="707886"/>
          </a:xfrm>
          <a:prstGeom prst="rect">
            <a:avLst/>
          </a:prstGeom>
          <a:noFill/>
        </p:spPr>
        <p:txBody>
          <a:bodyPr wrap="square" rtlCol="0">
            <a:spAutoFit/>
          </a:bodyPr>
          <a:lstStyle/>
          <a:p>
            <a:pPr algn="ctr"/>
            <a:r>
              <a:rPr lang="it-IT" sz="2000" b="1" dirty="0"/>
              <a:t>Presupposto soggettivo </a:t>
            </a:r>
          </a:p>
          <a:p>
            <a:pPr algn="ctr"/>
            <a:endParaRPr lang="it-IT" sz="2000" b="1" dirty="0"/>
          </a:p>
        </p:txBody>
      </p:sp>
    </p:spTree>
    <p:extLst>
      <p:ext uri="{BB962C8B-B14F-4D97-AF65-F5344CB8AC3E}">
        <p14:creationId xmlns:p14="http://schemas.microsoft.com/office/powerpoint/2010/main" val="26825690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nettore 1 40"/>
          <p:cNvCxnSpPr/>
          <p:nvPr/>
        </p:nvCxnSpPr>
        <p:spPr>
          <a:xfrm>
            <a:off x="0" y="944563"/>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
        <p:nvSpPr>
          <p:cNvPr id="42" name="Titolo 41"/>
          <p:cNvSpPr>
            <a:spLocks noGrp="1"/>
          </p:cNvSpPr>
          <p:nvPr>
            <p:ph type="title"/>
          </p:nvPr>
        </p:nvSpPr>
        <p:spPr>
          <a:prstGeom prst="rect">
            <a:avLst/>
          </a:prstGeom>
        </p:spPr>
        <p:txBody>
          <a:bodyPr>
            <a:spAutoFit/>
          </a:bodyPr>
          <a:lstStyle/>
          <a:p>
            <a:pPr algn="ctr">
              <a:defRPr/>
            </a:pPr>
            <a:r>
              <a:rPr lang="it-IT" sz="1600" dirty="0">
                <a:solidFill>
                  <a:prstClr val="black"/>
                </a:solidFill>
                <a:cs typeface="Arial" charset="0"/>
              </a:rPr>
              <a:t>CAPRIOLI   ROSSINI   SEGALA</a:t>
            </a:r>
          </a:p>
          <a:p>
            <a:pPr algn="ctr">
              <a:defRPr/>
            </a:pPr>
            <a:r>
              <a:rPr lang="it-IT" sz="1200" cap="small" dirty="0">
                <a:solidFill>
                  <a:prstClr val="black"/>
                </a:solidFill>
                <a:cs typeface="Arial" charset="0"/>
              </a:rPr>
              <a:t>dottori commercialisti associati</a:t>
            </a:r>
            <a:endParaRPr lang="it-IT" sz="1200" dirty="0">
              <a:solidFill>
                <a:prstClr val="black"/>
              </a:solidFill>
              <a:cs typeface="Arial" charset="0"/>
            </a:endParaRPr>
          </a:p>
          <a:p>
            <a:pPr>
              <a:defRPr/>
            </a:pPr>
            <a:endParaRPr lang="it-IT" dirty="0">
              <a:solidFill>
                <a:prstClr val="black"/>
              </a:solidFill>
              <a:cs typeface="Arial" charset="0"/>
            </a:endParaRPr>
          </a:p>
        </p:txBody>
      </p:sp>
      <p:sp>
        <p:nvSpPr>
          <p:cNvPr id="14" name="Segnaposto contenuto 13"/>
          <p:cNvSpPr>
            <a:spLocks noGrp="1"/>
          </p:cNvSpPr>
          <p:nvPr>
            <p:ph idx="1"/>
          </p:nvPr>
        </p:nvSpPr>
        <p:spPr>
          <a:xfrm>
            <a:off x="457200" y="1227653"/>
            <a:ext cx="8229600" cy="4785395"/>
          </a:xfrm>
        </p:spPr>
        <p:txBody>
          <a:bodyPr/>
          <a:lstStyle/>
          <a:p>
            <a:pPr marL="0" lvl="0" indent="0" algn="ctr" fontAlgn="auto">
              <a:lnSpc>
                <a:spcPct val="200000"/>
              </a:lnSpc>
              <a:spcAft>
                <a:spcPts val="0"/>
              </a:spcAft>
              <a:buNone/>
              <a:defRPr/>
            </a:pPr>
            <a:r>
              <a:rPr lang="it-IT" sz="2000" b="1" dirty="0">
                <a:solidFill>
                  <a:prstClr val="black"/>
                </a:solidFill>
              </a:rPr>
              <a:t>Post D.M 14 maggio 2018</a:t>
            </a:r>
          </a:p>
          <a:p>
            <a:pPr marL="0" indent="0">
              <a:buNone/>
            </a:pPr>
            <a:r>
              <a:rPr lang="it-IT" sz="1900" dirty="0"/>
              <a:t>Art. 2. Ai fini del presente decreto si intende per:</a:t>
            </a:r>
          </a:p>
          <a:p>
            <a:pPr marL="263525" lvl="0" indent="-263525">
              <a:buFont typeface="+mj-lt"/>
              <a:buAutoNum type="alphaLcParenR"/>
            </a:pPr>
            <a:r>
              <a:rPr lang="it-IT" sz="1900" b="1" dirty="0"/>
              <a:t>imprese associate: </a:t>
            </a:r>
            <a:r>
              <a:rPr lang="it-IT" sz="1900" dirty="0"/>
              <a:t>l’impresa residente nel territorio dello Stato e le società non residenti allorché:</a:t>
            </a:r>
          </a:p>
          <a:p>
            <a:pPr marL="630238" lvl="0" indent="-274638">
              <a:buFont typeface="+mj-lt"/>
              <a:buAutoNum type="arabicPeriod"/>
            </a:pPr>
            <a:r>
              <a:rPr lang="it-IT" sz="1900" dirty="0"/>
              <a:t>una di esse partecipa, direttamente o indirettamente, nella gestione, nel controllo o nel capitale dell’altra, o</a:t>
            </a:r>
          </a:p>
          <a:p>
            <a:pPr marL="630238" lvl="0" indent="-274638">
              <a:buFont typeface="+mj-lt"/>
              <a:buAutoNum type="arabicPeriod"/>
            </a:pPr>
            <a:r>
              <a:rPr lang="it-IT" sz="1900" dirty="0"/>
              <a:t>lo stesso soggetto partecipa, direttamente o indirettamente, nella gestione, nel controllo o nel capitale di entrambe le imprese;</a:t>
            </a:r>
          </a:p>
          <a:p>
            <a:pPr marL="0" lvl="0" indent="0">
              <a:buNone/>
            </a:pPr>
            <a:r>
              <a:rPr lang="it-IT" sz="1900" dirty="0"/>
              <a:t>b) </a:t>
            </a:r>
            <a:r>
              <a:rPr lang="it-IT" sz="1900" b="1" dirty="0"/>
              <a:t>partecipazione nella gestione, nel controllo o nel capitale:</a:t>
            </a:r>
          </a:p>
          <a:p>
            <a:pPr marL="630238" lvl="0" indent="-284163">
              <a:buFont typeface="+mj-lt"/>
              <a:buAutoNum type="alphaLcParenR"/>
            </a:pPr>
            <a:r>
              <a:rPr lang="it-IT" sz="1900" dirty="0"/>
              <a:t>la partecipazione per oltre il 50 per cento nel capitale, nei diritti di voto, o negli utili di un’altra impresa; oppure </a:t>
            </a:r>
          </a:p>
          <a:p>
            <a:pPr marL="630238" lvl="0" indent="-284163">
              <a:buFont typeface="+mj-lt"/>
              <a:buAutoNum type="alphaLcParenR"/>
            </a:pPr>
            <a:r>
              <a:rPr lang="it-IT" sz="1900" dirty="0"/>
              <a:t>l’influenza dominante sulla gestione di un’altra impresa, sulla base di vincoli azionari o contrattuali; </a:t>
            </a:r>
          </a:p>
          <a:p>
            <a:pPr marL="346075" lvl="0" indent="0">
              <a:buNone/>
            </a:pPr>
            <a:r>
              <a:rPr lang="it-IT" sz="1900" b="1" dirty="0"/>
              <a:t>Imprese indipendenti: </a:t>
            </a:r>
            <a:r>
              <a:rPr lang="it-IT" sz="1900" dirty="0"/>
              <a:t>le imprese che non sono qualificabili come imprese associate.</a:t>
            </a:r>
          </a:p>
          <a:p>
            <a:pPr marL="0" lvl="0" indent="0" algn="just" fontAlgn="auto">
              <a:lnSpc>
                <a:spcPct val="200000"/>
              </a:lnSpc>
              <a:spcAft>
                <a:spcPts val="0"/>
              </a:spcAft>
              <a:buNone/>
              <a:defRPr/>
            </a:pPr>
            <a:endParaRPr lang="it-IT" sz="2000" b="1" dirty="0">
              <a:solidFill>
                <a:prstClr val="black"/>
              </a:solidFill>
            </a:endParaRPr>
          </a:p>
        </p:txBody>
      </p:sp>
      <p:sp>
        <p:nvSpPr>
          <p:cNvPr id="2" name="Segnaposto numero diapositiva 1"/>
          <p:cNvSpPr>
            <a:spLocks noGrp="1"/>
          </p:cNvSpPr>
          <p:nvPr>
            <p:ph type="sldNum" sz="quarter" idx="12"/>
          </p:nvPr>
        </p:nvSpPr>
        <p:spPr/>
        <p:txBody>
          <a:bodyPr/>
          <a:lstStyle/>
          <a:p>
            <a:pPr>
              <a:defRPr/>
            </a:pPr>
            <a:fld id="{F35568D5-DB88-4060-9B49-24E91B15ADC1}" type="slidenum">
              <a:rPr lang="it-IT" smtClean="0">
                <a:solidFill>
                  <a:prstClr val="black">
                    <a:tint val="75000"/>
                  </a:prstClr>
                </a:solidFill>
              </a:rPr>
              <a:pPr>
                <a:defRPr/>
              </a:pPr>
              <a:t>21</a:t>
            </a:fld>
            <a:endParaRPr lang="it-IT">
              <a:solidFill>
                <a:prstClr val="black">
                  <a:tint val="75000"/>
                </a:prstClr>
              </a:solidFill>
            </a:endParaRPr>
          </a:p>
        </p:txBody>
      </p:sp>
      <p:pic>
        <p:nvPicPr>
          <p:cNvPr id="4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252413"/>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ttangolo 26"/>
          <p:cNvSpPr/>
          <p:nvPr/>
        </p:nvSpPr>
        <p:spPr>
          <a:xfrm>
            <a:off x="2339975" y="6021288"/>
            <a:ext cx="4572000" cy="566737"/>
          </a:xfrm>
          <a:prstGeom prst="rect">
            <a:avLst/>
          </a:prstGeom>
        </p:spPr>
        <p:txBody>
          <a:bodyPr>
            <a:spAutoFit/>
          </a:bodyPr>
          <a:lstStyle/>
          <a:p>
            <a:pPr marL="342900" lvl="1" indent="-342900" algn="ctr">
              <a:spcBef>
                <a:spcPct val="20000"/>
              </a:spcBef>
              <a:defRPr/>
            </a:pPr>
            <a:endParaRPr lang="it-IT" sz="1400" dirty="0">
              <a:solidFill>
                <a:prstClr val="black"/>
              </a:solidFill>
              <a:cs typeface="Arial" charset="0"/>
            </a:endParaRPr>
          </a:p>
          <a:p>
            <a:pPr marL="342900" lvl="1" indent="-342900" algn="ctr">
              <a:spcBef>
                <a:spcPct val="20000"/>
              </a:spcBef>
              <a:defRPr/>
            </a:pPr>
            <a:r>
              <a:rPr lang="it-IT" sz="1400" dirty="0">
                <a:solidFill>
                  <a:prstClr val="black"/>
                </a:solidFill>
              </a:rPr>
              <a:t>Brescia, 4 luglio 2018</a:t>
            </a:r>
          </a:p>
        </p:txBody>
      </p:sp>
      <p:sp>
        <p:nvSpPr>
          <p:cNvPr id="3" name="CasellaDiTesto 2"/>
          <p:cNvSpPr txBox="1"/>
          <p:nvPr/>
        </p:nvSpPr>
        <p:spPr>
          <a:xfrm>
            <a:off x="1007604" y="1068705"/>
            <a:ext cx="7128792" cy="400110"/>
          </a:xfrm>
          <a:prstGeom prst="rect">
            <a:avLst/>
          </a:prstGeom>
          <a:noFill/>
        </p:spPr>
        <p:txBody>
          <a:bodyPr wrap="square" rtlCol="0">
            <a:spAutoFit/>
          </a:bodyPr>
          <a:lstStyle/>
          <a:p>
            <a:pPr algn="ctr"/>
            <a:r>
              <a:rPr lang="it-IT" sz="2000" b="1" dirty="0"/>
              <a:t>Presupposto soggettivo (segue)</a:t>
            </a:r>
          </a:p>
        </p:txBody>
      </p:sp>
    </p:spTree>
    <p:extLst>
      <p:ext uri="{BB962C8B-B14F-4D97-AF65-F5344CB8AC3E}">
        <p14:creationId xmlns:p14="http://schemas.microsoft.com/office/powerpoint/2010/main" val="21557875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nettore 1 40"/>
          <p:cNvCxnSpPr/>
          <p:nvPr/>
        </p:nvCxnSpPr>
        <p:spPr>
          <a:xfrm>
            <a:off x="0" y="944563"/>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
        <p:nvSpPr>
          <p:cNvPr id="42" name="Titolo 41"/>
          <p:cNvSpPr>
            <a:spLocks noGrp="1"/>
          </p:cNvSpPr>
          <p:nvPr>
            <p:ph type="title"/>
          </p:nvPr>
        </p:nvSpPr>
        <p:spPr>
          <a:prstGeom prst="rect">
            <a:avLst/>
          </a:prstGeom>
        </p:spPr>
        <p:txBody>
          <a:bodyPr>
            <a:spAutoFit/>
          </a:bodyPr>
          <a:lstStyle/>
          <a:p>
            <a:pPr algn="ctr">
              <a:defRPr/>
            </a:pPr>
            <a:r>
              <a:rPr lang="it-IT" sz="1600" dirty="0">
                <a:solidFill>
                  <a:prstClr val="black"/>
                </a:solidFill>
                <a:cs typeface="Arial" charset="0"/>
              </a:rPr>
              <a:t>CAPRIOLI   ROSSINI   SEGALA</a:t>
            </a:r>
          </a:p>
          <a:p>
            <a:pPr algn="ctr">
              <a:defRPr/>
            </a:pPr>
            <a:r>
              <a:rPr lang="it-IT" sz="1200" cap="small" dirty="0">
                <a:solidFill>
                  <a:prstClr val="black"/>
                </a:solidFill>
                <a:cs typeface="Arial" charset="0"/>
              </a:rPr>
              <a:t>dottori commercialisti associati</a:t>
            </a:r>
            <a:endParaRPr lang="it-IT" sz="1200" dirty="0">
              <a:solidFill>
                <a:prstClr val="black"/>
              </a:solidFill>
              <a:cs typeface="Arial" charset="0"/>
            </a:endParaRPr>
          </a:p>
          <a:p>
            <a:pPr>
              <a:defRPr/>
            </a:pPr>
            <a:endParaRPr lang="it-IT" dirty="0">
              <a:solidFill>
                <a:prstClr val="black"/>
              </a:solidFill>
              <a:cs typeface="Arial" charset="0"/>
            </a:endParaRPr>
          </a:p>
        </p:txBody>
      </p:sp>
      <p:sp>
        <p:nvSpPr>
          <p:cNvPr id="14" name="Segnaposto contenuto 13"/>
          <p:cNvSpPr>
            <a:spLocks noGrp="1"/>
          </p:cNvSpPr>
          <p:nvPr>
            <p:ph idx="1"/>
          </p:nvPr>
        </p:nvSpPr>
        <p:spPr>
          <a:xfrm>
            <a:off x="457200" y="1149451"/>
            <a:ext cx="8229600" cy="5258076"/>
          </a:xfrm>
        </p:spPr>
        <p:txBody>
          <a:bodyPr/>
          <a:lstStyle/>
          <a:p>
            <a:pPr marL="0" indent="0">
              <a:buNone/>
            </a:pPr>
            <a:endParaRPr lang="it-IT" sz="2000" dirty="0"/>
          </a:p>
          <a:p>
            <a:pPr marL="0" indent="0">
              <a:buNone/>
            </a:pPr>
            <a:endParaRPr lang="it-IT" sz="1900" dirty="0"/>
          </a:p>
          <a:p>
            <a:pPr marL="0" indent="0">
              <a:lnSpc>
                <a:spcPct val="150000"/>
              </a:lnSpc>
              <a:buNone/>
            </a:pPr>
            <a:r>
              <a:rPr lang="it-IT" sz="1900" b="1" dirty="0"/>
              <a:t>d) operazione controllata: </a:t>
            </a:r>
            <a:r>
              <a:rPr lang="it-IT" sz="1900" dirty="0"/>
              <a:t>qualsiasi operazione di natura commerciale o finanziaria intercorrente tra imprese associate, accuratamente delineata sulla base dei termini contrattuali, ovvero dell’effettivo comportamento tenuto dalle parti se divergente dai termini contrattuali o in assenza degli stessi;</a:t>
            </a:r>
            <a:br>
              <a:rPr lang="it-IT" sz="1900" dirty="0"/>
            </a:br>
            <a:r>
              <a:rPr lang="it-IT" sz="1900" b="1" dirty="0"/>
              <a:t>e)operazione non controllata: </a:t>
            </a:r>
            <a:r>
              <a:rPr lang="it-IT" sz="1900" dirty="0"/>
              <a:t>qualsiasi operazione di natura commerciale o finanziaria tra imprese indipendenti;</a:t>
            </a:r>
            <a:br>
              <a:rPr lang="it-IT" sz="1900" dirty="0"/>
            </a:br>
            <a:r>
              <a:rPr lang="it-IT" sz="1900" b="1" dirty="0" err="1"/>
              <a:t>f</a:t>
            </a:r>
            <a:r>
              <a:rPr lang="it-IT" sz="1900" b="1" dirty="0"/>
              <a:t>) indicatore finanziario: </a:t>
            </a:r>
            <a:r>
              <a:rPr lang="it-IT" sz="1900" dirty="0"/>
              <a:t>il prezzo, il rapporto tra il margine di profitto, lordo o netto, e un’appropriata base di commisurazione a seconda delle circostanze del caso (ivi inclusi i costi, i ricavi delle vendite e le </a:t>
            </a:r>
            <a:r>
              <a:rPr lang="it-IT" sz="1900" dirty="0" err="1"/>
              <a:t>attivita</a:t>
            </a:r>
            <a:r>
              <a:rPr lang="it-IT" sz="1900" dirty="0"/>
              <a:t>̀), </a:t>
            </a:r>
            <a:r>
              <a:rPr lang="it-IT" sz="1900" dirty="0" err="1"/>
              <a:t>nonche</a:t>
            </a:r>
            <a:r>
              <a:rPr lang="it-IT" sz="1900" dirty="0"/>
              <a:t>́ la percentuale di ripartizione di utile o perdite. </a:t>
            </a:r>
          </a:p>
          <a:p>
            <a:pPr>
              <a:buFontTx/>
              <a:buChar char="-"/>
            </a:pPr>
            <a:endParaRPr lang="it-IT" sz="2000" dirty="0"/>
          </a:p>
          <a:p>
            <a:pPr marL="0" lvl="0" indent="0" algn="just" fontAlgn="auto">
              <a:lnSpc>
                <a:spcPct val="200000"/>
              </a:lnSpc>
              <a:spcAft>
                <a:spcPts val="0"/>
              </a:spcAft>
              <a:buNone/>
              <a:defRPr/>
            </a:pPr>
            <a:endParaRPr lang="it-IT" sz="2000" b="1" dirty="0">
              <a:solidFill>
                <a:prstClr val="black"/>
              </a:solidFill>
            </a:endParaRPr>
          </a:p>
        </p:txBody>
      </p:sp>
      <p:sp>
        <p:nvSpPr>
          <p:cNvPr id="2" name="Segnaposto numero diapositiva 1"/>
          <p:cNvSpPr>
            <a:spLocks noGrp="1"/>
          </p:cNvSpPr>
          <p:nvPr>
            <p:ph type="sldNum" sz="quarter" idx="12"/>
          </p:nvPr>
        </p:nvSpPr>
        <p:spPr/>
        <p:txBody>
          <a:bodyPr/>
          <a:lstStyle/>
          <a:p>
            <a:pPr>
              <a:defRPr/>
            </a:pPr>
            <a:fld id="{F35568D5-DB88-4060-9B49-24E91B15ADC1}" type="slidenum">
              <a:rPr lang="it-IT" smtClean="0">
                <a:solidFill>
                  <a:prstClr val="black">
                    <a:tint val="75000"/>
                  </a:prstClr>
                </a:solidFill>
              </a:rPr>
              <a:pPr>
                <a:defRPr/>
              </a:pPr>
              <a:t>22</a:t>
            </a:fld>
            <a:endParaRPr lang="it-IT">
              <a:solidFill>
                <a:prstClr val="black">
                  <a:tint val="75000"/>
                </a:prstClr>
              </a:solidFill>
            </a:endParaRPr>
          </a:p>
        </p:txBody>
      </p:sp>
      <p:pic>
        <p:nvPicPr>
          <p:cNvPr id="4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252413"/>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ttangolo 26"/>
          <p:cNvSpPr/>
          <p:nvPr/>
        </p:nvSpPr>
        <p:spPr>
          <a:xfrm>
            <a:off x="2339975" y="6021288"/>
            <a:ext cx="4572000" cy="566737"/>
          </a:xfrm>
          <a:prstGeom prst="rect">
            <a:avLst/>
          </a:prstGeom>
        </p:spPr>
        <p:txBody>
          <a:bodyPr>
            <a:spAutoFit/>
          </a:bodyPr>
          <a:lstStyle/>
          <a:p>
            <a:pPr marL="342900" lvl="1" indent="-342900" algn="ctr">
              <a:spcBef>
                <a:spcPct val="20000"/>
              </a:spcBef>
              <a:defRPr/>
            </a:pPr>
            <a:endParaRPr lang="it-IT" sz="1400" dirty="0">
              <a:solidFill>
                <a:prstClr val="black"/>
              </a:solidFill>
              <a:cs typeface="Arial" charset="0"/>
            </a:endParaRPr>
          </a:p>
          <a:p>
            <a:pPr marL="342900" lvl="1" indent="-342900" algn="ctr">
              <a:spcBef>
                <a:spcPct val="20000"/>
              </a:spcBef>
              <a:defRPr/>
            </a:pPr>
            <a:r>
              <a:rPr lang="it-IT" sz="1400" dirty="0">
                <a:solidFill>
                  <a:prstClr val="black"/>
                </a:solidFill>
              </a:rPr>
              <a:t>Brescia, 4 luglio 2018</a:t>
            </a:r>
          </a:p>
        </p:txBody>
      </p:sp>
      <p:sp>
        <p:nvSpPr>
          <p:cNvPr id="3" name="CasellaDiTesto 2"/>
          <p:cNvSpPr txBox="1"/>
          <p:nvPr/>
        </p:nvSpPr>
        <p:spPr>
          <a:xfrm>
            <a:off x="1007604" y="1068705"/>
            <a:ext cx="7128792" cy="553998"/>
          </a:xfrm>
          <a:prstGeom prst="rect">
            <a:avLst/>
          </a:prstGeom>
          <a:noFill/>
        </p:spPr>
        <p:txBody>
          <a:bodyPr wrap="square" rtlCol="0">
            <a:spAutoFit/>
          </a:bodyPr>
          <a:lstStyle/>
          <a:p>
            <a:pPr algn="ctr"/>
            <a:r>
              <a:rPr lang="it-IT" sz="3000" b="1" dirty="0"/>
              <a:t>Altre Definizioni</a:t>
            </a:r>
          </a:p>
        </p:txBody>
      </p:sp>
    </p:spTree>
    <p:extLst>
      <p:ext uri="{BB962C8B-B14F-4D97-AF65-F5344CB8AC3E}">
        <p14:creationId xmlns:p14="http://schemas.microsoft.com/office/powerpoint/2010/main" val="39008343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nettore 1 40"/>
          <p:cNvCxnSpPr/>
          <p:nvPr/>
        </p:nvCxnSpPr>
        <p:spPr>
          <a:xfrm>
            <a:off x="0" y="944563"/>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
        <p:nvSpPr>
          <p:cNvPr id="42" name="Titolo 41"/>
          <p:cNvSpPr>
            <a:spLocks noGrp="1"/>
          </p:cNvSpPr>
          <p:nvPr>
            <p:ph type="title"/>
          </p:nvPr>
        </p:nvSpPr>
        <p:spPr>
          <a:xfrm>
            <a:off x="457200" y="-1230033"/>
            <a:ext cx="8229600" cy="3293209"/>
          </a:xfrm>
          <a:prstGeom prst="rect">
            <a:avLst/>
          </a:prstGeom>
        </p:spPr>
        <p:txBody>
          <a:bodyPr>
            <a:spAutoFit/>
          </a:bodyPr>
          <a:lstStyle/>
          <a:p>
            <a:pPr algn="ctr">
              <a:defRPr/>
            </a:pP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r>
              <a:rPr lang="it-IT" sz="1600" dirty="0">
                <a:solidFill>
                  <a:prstClr val="black"/>
                </a:solidFill>
                <a:cs typeface="Arial" charset="0"/>
              </a:rPr>
              <a:t>CAPRIOLI   ROSSINI   SEGALA</a:t>
            </a:r>
          </a:p>
          <a:p>
            <a:pPr algn="ctr">
              <a:defRPr/>
            </a:pPr>
            <a:r>
              <a:rPr lang="it-IT" sz="1200" cap="small" dirty="0">
                <a:solidFill>
                  <a:prstClr val="black"/>
                </a:solidFill>
                <a:cs typeface="Arial" charset="0"/>
              </a:rPr>
              <a:t>dottori commercialisti associati</a:t>
            </a:r>
            <a:endParaRPr lang="it-IT" sz="1200" dirty="0">
              <a:solidFill>
                <a:prstClr val="black"/>
              </a:solidFill>
              <a:cs typeface="Arial" charset="0"/>
            </a:endParaRPr>
          </a:p>
          <a:p>
            <a:pPr>
              <a:defRPr/>
            </a:pPr>
            <a:br>
              <a:rPr lang="it-IT" sz="2800" dirty="0">
                <a:solidFill>
                  <a:prstClr val="black"/>
                </a:solidFill>
                <a:cs typeface="Arial" charset="0"/>
              </a:rPr>
            </a:br>
            <a:br>
              <a:rPr lang="it-IT" sz="2800" dirty="0">
                <a:solidFill>
                  <a:prstClr val="black"/>
                </a:solidFill>
                <a:cs typeface="Arial" charset="0"/>
              </a:rPr>
            </a:br>
            <a:endParaRPr lang="it-IT" sz="2800" dirty="0">
              <a:solidFill>
                <a:prstClr val="black"/>
              </a:solidFill>
              <a:cs typeface="Arial" charset="0"/>
            </a:endParaRPr>
          </a:p>
        </p:txBody>
      </p:sp>
      <p:sp>
        <p:nvSpPr>
          <p:cNvPr id="2" name="Segnaposto numero diapositiva 1"/>
          <p:cNvSpPr>
            <a:spLocks noGrp="1"/>
          </p:cNvSpPr>
          <p:nvPr>
            <p:ph type="sldNum" sz="quarter" idx="12"/>
          </p:nvPr>
        </p:nvSpPr>
        <p:spPr/>
        <p:txBody>
          <a:bodyPr/>
          <a:lstStyle/>
          <a:p>
            <a:pPr>
              <a:defRPr/>
            </a:pPr>
            <a:fld id="{F35568D5-DB88-4060-9B49-24E91B15ADC1}" type="slidenum">
              <a:rPr lang="it-IT" smtClean="0">
                <a:solidFill>
                  <a:prstClr val="black">
                    <a:tint val="75000"/>
                  </a:prstClr>
                </a:solidFill>
              </a:rPr>
              <a:pPr>
                <a:defRPr/>
              </a:pPr>
              <a:t>23</a:t>
            </a:fld>
            <a:endParaRPr lang="it-IT" dirty="0">
              <a:solidFill>
                <a:prstClr val="black">
                  <a:tint val="75000"/>
                </a:prstClr>
              </a:solidFill>
            </a:endParaRPr>
          </a:p>
        </p:txBody>
      </p:sp>
      <p:pic>
        <p:nvPicPr>
          <p:cNvPr id="4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252413"/>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ttangolo 26"/>
          <p:cNvSpPr/>
          <p:nvPr/>
        </p:nvSpPr>
        <p:spPr>
          <a:xfrm>
            <a:off x="2339975" y="6021288"/>
            <a:ext cx="4572000" cy="566737"/>
          </a:xfrm>
          <a:prstGeom prst="rect">
            <a:avLst/>
          </a:prstGeom>
        </p:spPr>
        <p:txBody>
          <a:bodyPr>
            <a:spAutoFit/>
          </a:bodyPr>
          <a:lstStyle/>
          <a:p>
            <a:pPr marL="342900" lvl="1" indent="-342900" algn="ctr">
              <a:spcBef>
                <a:spcPct val="20000"/>
              </a:spcBef>
              <a:defRPr/>
            </a:pPr>
            <a:endParaRPr lang="it-IT" sz="1400" dirty="0">
              <a:solidFill>
                <a:prstClr val="black"/>
              </a:solidFill>
              <a:cs typeface="Arial" charset="0"/>
            </a:endParaRPr>
          </a:p>
          <a:p>
            <a:pPr marL="342900" lvl="1" indent="-342900" algn="ctr">
              <a:spcBef>
                <a:spcPct val="20000"/>
              </a:spcBef>
              <a:defRPr/>
            </a:pPr>
            <a:r>
              <a:rPr lang="it-IT" sz="1400" dirty="0">
                <a:solidFill>
                  <a:prstClr val="black"/>
                </a:solidFill>
              </a:rPr>
              <a:t>Brescia, 4 luglio 2018</a:t>
            </a:r>
          </a:p>
        </p:txBody>
      </p:sp>
      <p:sp>
        <p:nvSpPr>
          <p:cNvPr id="3" name="Segnaposto contenuto 2"/>
          <p:cNvSpPr>
            <a:spLocks noGrp="1"/>
          </p:cNvSpPr>
          <p:nvPr>
            <p:ph idx="1"/>
          </p:nvPr>
        </p:nvSpPr>
        <p:spPr>
          <a:xfrm>
            <a:off x="323850" y="1268760"/>
            <a:ext cx="8568630" cy="4857403"/>
          </a:xfrm>
        </p:spPr>
        <p:txBody>
          <a:bodyPr/>
          <a:lstStyle/>
          <a:p>
            <a:pPr marL="0" lvl="0" indent="0" algn="ctr" fontAlgn="auto">
              <a:spcAft>
                <a:spcPts val="0"/>
              </a:spcAft>
              <a:buNone/>
              <a:defRPr/>
            </a:pPr>
            <a:r>
              <a:rPr lang="it-IT" sz="2800" b="1" dirty="0">
                <a:solidFill>
                  <a:prstClr val="black"/>
                </a:solidFill>
              </a:rPr>
              <a:t>Dovendo applicarsi un valore il più prossimo al prezzo “di libera concorrenza” diventa imprescindibile il ricorso alla comparabilità delle transazioni infragruppo.</a:t>
            </a:r>
          </a:p>
          <a:p>
            <a:pPr marL="0" lvl="0" indent="0" algn="ctr" fontAlgn="auto">
              <a:spcAft>
                <a:spcPts val="0"/>
              </a:spcAft>
              <a:buNone/>
              <a:defRPr/>
            </a:pPr>
            <a:endParaRPr lang="it-IT" sz="2000" dirty="0">
              <a:solidFill>
                <a:prstClr val="black"/>
              </a:solidFill>
            </a:endParaRPr>
          </a:p>
          <a:p>
            <a:pPr marL="0" lvl="0" indent="0" algn="just" fontAlgn="auto">
              <a:spcAft>
                <a:spcPts val="0"/>
              </a:spcAft>
              <a:buNone/>
              <a:defRPr/>
            </a:pPr>
            <a:r>
              <a:rPr lang="it-IT" sz="2000" dirty="0">
                <a:solidFill>
                  <a:prstClr val="black"/>
                </a:solidFill>
              </a:rPr>
              <a:t>Secondo le </a:t>
            </a:r>
            <a:r>
              <a:rPr lang="it-IT" sz="2000" dirty="0" err="1">
                <a:solidFill>
                  <a:prstClr val="black"/>
                </a:solidFill>
              </a:rPr>
              <a:t>Guidelines</a:t>
            </a:r>
            <a:r>
              <a:rPr lang="it-IT" sz="2000" dirty="0">
                <a:solidFill>
                  <a:prstClr val="black"/>
                </a:solidFill>
              </a:rPr>
              <a:t> OCSE </a:t>
            </a:r>
            <a:r>
              <a:rPr lang="it-IT" sz="2000" b="1" dirty="0">
                <a:solidFill>
                  <a:prstClr val="black"/>
                </a:solidFill>
              </a:rPr>
              <a:t>due transazioni sono comparabili</a:t>
            </a:r>
            <a:r>
              <a:rPr lang="it-IT" sz="2000" dirty="0">
                <a:solidFill>
                  <a:prstClr val="black"/>
                </a:solidFill>
              </a:rPr>
              <a:t>, se viene soddisfatta almeno una delle seguenti condizioni:</a:t>
            </a:r>
          </a:p>
          <a:p>
            <a:pPr marL="0" lvl="0" indent="0" algn="just" fontAlgn="auto">
              <a:spcAft>
                <a:spcPts val="0"/>
              </a:spcAft>
              <a:buNone/>
              <a:defRPr/>
            </a:pPr>
            <a:endParaRPr lang="it-IT" sz="2000" dirty="0">
              <a:solidFill>
                <a:prstClr val="black"/>
              </a:solidFill>
            </a:endParaRPr>
          </a:p>
          <a:p>
            <a:pPr lvl="0" algn="just" fontAlgn="auto">
              <a:spcAft>
                <a:spcPts val="0"/>
              </a:spcAft>
              <a:buFont typeface="Arial" panose="020B0604020202020204" pitchFamily="34" charset="0"/>
              <a:buChar char="•"/>
              <a:defRPr/>
            </a:pPr>
            <a:r>
              <a:rPr lang="it-IT" sz="2000" dirty="0">
                <a:solidFill>
                  <a:prstClr val="black"/>
                </a:solidFill>
              </a:rPr>
              <a:t>Nessuna delle differenze, ove esistano, tra le transazioni comparate può sostanzialmente influenzare il prezzo riconosciuto alla transazione;</a:t>
            </a:r>
          </a:p>
          <a:p>
            <a:pPr lvl="0" algn="just" fontAlgn="auto">
              <a:spcAft>
                <a:spcPts val="0"/>
              </a:spcAft>
              <a:buFont typeface="Arial" panose="020B0604020202020204" pitchFamily="34" charset="0"/>
              <a:buChar char="•"/>
              <a:defRPr/>
            </a:pPr>
            <a:endParaRPr lang="it-IT" sz="2000" dirty="0">
              <a:solidFill>
                <a:prstClr val="black"/>
              </a:solidFill>
            </a:endParaRPr>
          </a:p>
          <a:p>
            <a:pPr lvl="0" algn="just" fontAlgn="auto">
              <a:spcAft>
                <a:spcPts val="0"/>
              </a:spcAft>
              <a:buFont typeface="Arial" panose="020B0604020202020204" pitchFamily="34" charset="0"/>
              <a:buChar char="•"/>
              <a:defRPr/>
            </a:pPr>
            <a:r>
              <a:rPr lang="it-IT" sz="2000" dirty="0">
                <a:solidFill>
                  <a:prstClr val="black"/>
                </a:solidFill>
              </a:rPr>
              <a:t>L’effetto di tali differenze, se significativo ai fini della determinazione del prezzo, può essere eliminato con opportune correzioni.</a:t>
            </a:r>
          </a:p>
          <a:p>
            <a:pPr marL="0" lvl="0" indent="0" algn="ctr" fontAlgn="auto">
              <a:spcAft>
                <a:spcPts val="0"/>
              </a:spcAft>
              <a:buNone/>
              <a:defRPr/>
            </a:pPr>
            <a:endParaRPr lang="it-IT" sz="2000" dirty="0">
              <a:solidFill>
                <a:prstClr val="black"/>
              </a:solidFill>
            </a:endParaRPr>
          </a:p>
        </p:txBody>
      </p:sp>
    </p:spTree>
    <p:extLst>
      <p:ext uri="{BB962C8B-B14F-4D97-AF65-F5344CB8AC3E}">
        <p14:creationId xmlns:p14="http://schemas.microsoft.com/office/powerpoint/2010/main" val="12588994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nettore 1 40"/>
          <p:cNvCxnSpPr/>
          <p:nvPr/>
        </p:nvCxnSpPr>
        <p:spPr>
          <a:xfrm>
            <a:off x="0" y="944563"/>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
        <p:nvSpPr>
          <p:cNvPr id="42" name="Titolo 41"/>
          <p:cNvSpPr>
            <a:spLocks noGrp="1"/>
          </p:cNvSpPr>
          <p:nvPr>
            <p:ph type="title"/>
          </p:nvPr>
        </p:nvSpPr>
        <p:spPr>
          <a:xfrm>
            <a:off x="457200" y="-1230033"/>
            <a:ext cx="8229600" cy="3293209"/>
          </a:xfrm>
          <a:prstGeom prst="rect">
            <a:avLst/>
          </a:prstGeom>
        </p:spPr>
        <p:txBody>
          <a:bodyPr>
            <a:spAutoFit/>
          </a:bodyPr>
          <a:lstStyle/>
          <a:p>
            <a:pPr algn="ctr">
              <a:defRPr/>
            </a:pP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r>
              <a:rPr lang="it-IT" sz="1600" dirty="0">
                <a:solidFill>
                  <a:prstClr val="black"/>
                </a:solidFill>
                <a:cs typeface="Arial" charset="0"/>
              </a:rPr>
              <a:t>CAPRIOLI   ROSSINI   SEGALA</a:t>
            </a:r>
          </a:p>
          <a:p>
            <a:pPr algn="ctr">
              <a:defRPr/>
            </a:pPr>
            <a:r>
              <a:rPr lang="it-IT" sz="1200" cap="small" dirty="0">
                <a:solidFill>
                  <a:prstClr val="black"/>
                </a:solidFill>
                <a:cs typeface="Arial" charset="0"/>
              </a:rPr>
              <a:t>dottori commercialisti associati</a:t>
            </a:r>
            <a:endParaRPr lang="it-IT" sz="1200" dirty="0">
              <a:solidFill>
                <a:prstClr val="black"/>
              </a:solidFill>
              <a:cs typeface="Arial" charset="0"/>
            </a:endParaRPr>
          </a:p>
          <a:p>
            <a:pPr>
              <a:defRPr/>
            </a:pPr>
            <a:br>
              <a:rPr lang="it-IT" sz="2800" dirty="0">
                <a:solidFill>
                  <a:prstClr val="black"/>
                </a:solidFill>
                <a:cs typeface="Arial" charset="0"/>
              </a:rPr>
            </a:br>
            <a:br>
              <a:rPr lang="it-IT" sz="2800" dirty="0">
                <a:solidFill>
                  <a:prstClr val="black"/>
                </a:solidFill>
                <a:cs typeface="Arial" charset="0"/>
              </a:rPr>
            </a:br>
            <a:endParaRPr lang="it-IT" sz="2800" dirty="0">
              <a:solidFill>
                <a:prstClr val="black"/>
              </a:solidFill>
              <a:cs typeface="Arial" charset="0"/>
            </a:endParaRPr>
          </a:p>
        </p:txBody>
      </p:sp>
      <p:sp>
        <p:nvSpPr>
          <p:cNvPr id="2" name="Segnaposto numero diapositiva 1"/>
          <p:cNvSpPr>
            <a:spLocks noGrp="1"/>
          </p:cNvSpPr>
          <p:nvPr>
            <p:ph type="sldNum" sz="quarter" idx="12"/>
          </p:nvPr>
        </p:nvSpPr>
        <p:spPr/>
        <p:txBody>
          <a:bodyPr/>
          <a:lstStyle/>
          <a:p>
            <a:pPr>
              <a:defRPr/>
            </a:pPr>
            <a:fld id="{F35568D5-DB88-4060-9B49-24E91B15ADC1}" type="slidenum">
              <a:rPr lang="it-IT" smtClean="0">
                <a:solidFill>
                  <a:prstClr val="black">
                    <a:tint val="75000"/>
                  </a:prstClr>
                </a:solidFill>
              </a:rPr>
              <a:pPr>
                <a:defRPr/>
              </a:pPr>
              <a:t>24</a:t>
            </a:fld>
            <a:endParaRPr lang="it-IT" dirty="0">
              <a:solidFill>
                <a:prstClr val="black">
                  <a:tint val="75000"/>
                </a:prstClr>
              </a:solidFill>
            </a:endParaRPr>
          </a:p>
        </p:txBody>
      </p:sp>
      <p:pic>
        <p:nvPicPr>
          <p:cNvPr id="4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252413"/>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ttangolo 26"/>
          <p:cNvSpPr/>
          <p:nvPr/>
        </p:nvSpPr>
        <p:spPr>
          <a:xfrm>
            <a:off x="2339975" y="6021288"/>
            <a:ext cx="4572000" cy="566737"/>
          </a:xfrm>
          <a:prstGeom prst="rect">
            <a:avLst/>
          </a:prstGeom>
        </p:spPr>
        <p:txBody>
          <a:bodyPr>
            <a:spAutoFit/>
          </a:bodyPr>
          <a:lstStyle/>
          <a:p>
            <a:pPr marL="342900" lvl="1" indent="-342900" algn="ctr">
              <a:spcBef>
                <a:spcPct val="20000"/>
              </a:spcBef>
              <a:defRPr/>
            </a:pPr>
            <a:endParaRPr lang="it-IT" sz="1400" dirty="0">
              <a:solidFill>
                <a:prstClr val="black"/>
              </a:solidFill>
              <a:cs typeface="Arial" charset="0"/>
            </a:endParaRPr>
          </a:p>
          <a:p>
            <a:pPr marL="342900" lvl="1" indent="-342900" algn="ctr">
              <a:spcBef>
                <a:spcPct val="20000"/>
              </a:spcBef>
              <a:defRPr/>
            </a:pPr>
            <a:r>
              <a:rPr lang="it-IT" sz="1400" dirty="0">
                <a:solidFill>
                  <a:prstClr val="black"/>
                </a:solidFill>
              </a:rPr>
              <a:t>Brescia, 4 luglio 2018</a:t>
            </a:r>
          </a:p>
        </p:txBody>
      </p:sp>
      <p:sp>
        <p:nvSpPr>
          <p:cNvPr id="3" name="Segnaposto contenuto 2"/>
          <p:cNvSpPr>
            <a:spLocks noGrp="1"/>
          </p:cNvSpPr>
          <p:nvPr>
            <p:ph idx="1"/>
          </p:nvPr>
        </p:nvSpPr>
        <p:spPr>
          <a:xfrm>
            <a:off x="323850" y="1268760"/>
            <a:ext cx="8568630" cy="4857403"/>
          </a:xfrm>
        </p:spPr>
        <p:txBody>
          <a:bodyPr/>
          <a:lstStyle/>
          <a:p>
            <a:pPr marL="0" lvl="0" indent="0" algn="ctr" fontAlgn="auto">
              <a:spcAft>
                <a:spcPts val="0"/>
              </a:spcAft>
              <a:buNone/>
              <a:defRPr/>
            </a:pPr>
            <a:r>
              <a:rPr lang="it-IT" sz="2800" b="1" dirty="0">
                <a:solidFill>
                  <a:prstClr val="black"/>
                </a:solidFill>
              </a:rPr>
              <a:t>Nozione di comparabilità (segue)</a:t>
            </a:r>
          </a:p>
          <a:p>
            <a:pPr marL="0" lvl="0" indent="0" algn="just" fontAlgn="auto">
              <a:lnSpc>
                <a:spcPct val="200000"/>
              </a:lnSpc>
              <a:spcAft>
                <a:spcPts val="0"/>
              </a:spcAft>
              <a:buNone/>
              <a:defRPr/>
            </a:pPr>
            <a:r>
              <a:rPr lang="it-IT" sz="2200" dirty="0">
                <a:solidFill>
                  <a:prstClr val="black"/>
                </a:solidFill>
              </a:rPr>
              <a:t>Gli stessi concetti di comparabilità sono ripresi dall’art. 3 del nuovo D.M. il quale al comma 2 indica le caratteristiche economicamente rilevanti o fattori di comparabilità che devono essere identificati nelle relazioni commerciali o finanziarie tra le imprese associate per delineare in modo accurato l’effettiva operazione tra di loro intercorsa, nonché per determinare se due o più operazioni siano comparabili tra loro. </a:t>
            </a:r>
          </a:p>
          <a:p>
            <a:pPr marL="0" lvl="0" indent="0" algn="just" fontAlgn="auto">
              <a:spcAft>
                <a:spcPts val="0"/>
              </a:spcAft>
              <a:buNone/>
              <a:defRPr/>
            </a:pPr>
            <a:endParaRPr lang="it-IT" sz="2000" dirty="0">
              <a:solidFill>
                <a:prstClr val="black"/>
              </a:solidFill>
            </a:endParaRPr>
          </a:p>
        </p:txBody>
      </p:sp>
    </p:spTree>
    <p:extLst>
      <p:ext uri="{BB962C8B-B14F-4D97-AF65-F5344CB8AC3E}">
        <p14:creationId xmlns:p14="http://schemas.microsoft.com/office/powerpoint/2010/main" val="30449856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nettore 1 40"/>
          <p:cNvCxnSpPr/>
          <p:nvPr/>
        </p:nvCxnSpPr>
        <p:spPr>
          <a:xfrm>
            <a:off x="0" y="944563"/>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
        <p:nvSpPr>
          <p:cNvPr id="42" name="Titolo 41"/>
          <p:cNvSpPr>
            <a:spLocks noGrp="1"/>
          </p:cNvSpPr>
          <p:nvPr>
            <p:ph type="title"/>
          </p:nvPr>
        </p:nvSpPr>
        <p:spPr>
          <a:xfrm>
            <a:off x="457200" y="-1230033"/>
            <a:ext cx="8229600" cy="3293209"/>
          </a:xfrm>
          <a:prstGeom prst="rect">
            <a:avLst/>
          </a:prstGeom>
        </p:spPr>
        <p:txBody>
          <a:bodyPr>
            <a:spAutoFit/>
          </a:bodyPr>
          <a:lstStyle/>
          <a:p>
            <a:pPr algn="ctr">
              <a:defRPr/>
            </a:pP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r>
              <a:rPr lang="it-IT" sz="1600" dirty="0">
                <a:solidFill>
                  <a:prstClr val="black"/>
                </a:solidFill>
                <a:cs typeface="Arial" charset="0"/>
              </a:rPr>
              <a:t>CAPRIOLI   ROSSINI   SEGALA</a:t>
            </a:r>
          </a:p>
          <a:p>
            <a:pPr algn="ctr">
              <a:defRPr/>
            </a:pPr>
            <a:r>
              <a:rPr lang="it-IT" sz="1200" cap="small" dirty="0">
                <a:solidFill>
                  <a:prstClr val="black"/>
                </a:solidFill>
                <a:cs typeface="Arial" charset="0"/>
              </a:rPr>
              <a:t>dottori commercialisti associati</a:t>
            </a:r>
            <a:endParaRPr lang="it-IT" sz="1200" dirty="0">
              <a:solidFill>
                <a:prstClr val="black"/>
              </a:solidFill>
              <a:cs typeface="Arial" charset="0"/>
            </a:endParaRPr>
          </a:p>
          <a:p>
            <a:pPr>
              <a:defRPr/>
            </a:pPr>
            <a:br>
              <a:rPr lang="it-IT" sz="2800" dirty="0">
                <a:solidFill>
                  <a:prstClr val="black"/>
                </a:solidFill>
                <a:cs typeface="Arial" charset="0"/>
              </a:rPr>
            </a:br>
            <a:br>
              <a:rPr lang="it-IT" sz="2800" dirty="0">
                <a:solidFill>
                  <a:prstClr val="black"/>
                </a:solidFill>
                <a:cs typeface="Arial" charset="0"/>
              </a:rPr>
            </a:br>
            <a:endParaRPr lang="it-IT" sz="2800" dirty="0">
              <a:solidFill>
                <a:prstClr val="black"/>
              </a:solidFill>
              <a:cs typeface="Arial" charset="0"/>
            </a:endParaRPr>
          </a:p>
        </p:txBody>
      </p:sp>
      <p:sp>
        <p:nvSpPr>
          <p:cNvPr id="2" name="Segnaposto numero diapositiva 1"/>
          <p:cNvSpPr>
            <a:spLocks noGrp="1"/>
          </p:cNvSpPr>
          <p:nvPr>
            <p:ph type="sldNum" sz="quarter" idx="12"/>
          </p:nvPr>
        </p:nvSpPr>
        <p:spPr/>
        <p:txBody>
          <a:bodyPr/>
          <a:lstStyle/>
          <a:p>
            <a:pPr>
              <a:defRPr/>
            </a:pPr>
            <a:fld id="{F35568D5-DB88-4060-9B49-24E91B15ADC1}" type="slidenum">
              <a:rPr lang="it-IT" smtClean="0">
                <a:solidFill>
                  <a:prstClr val="black">
                    <a:tint val="75000"/>
                  </a:prstClr>
                </a:solidFill>
              </a:rPr>
              <a:pPr>
                <a:defRPr/>
              </a:pPr>
              <a:t>25</a:t>
            </a:fld>
            <a:endParaRPr lang="it-IT" dirty="0">
              <a:solidFill>
                <a:prstClr val="black">
                  <a:tint val="75000"/>
                </a:prstClr>
              </a:solidFill>
            </a:endParaRPr>
          </a:p>
        </p:txBody>
      </p:sp>
      <p:pic>
        <p:nvPicPr>
          <p:cNvPr id="4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252413"/>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ttangolo 26"/>
          <p:cNvSpPr/>
          <p:nvPr/>
        </p:nvSpPr>
        <p:spPr>
          <a:xfrm>
            <a:off x="2339975" y="6021288"/>
            <a:ext cx="4572000" cy="566737"/>
          </a:xfrm>
          <a:prstGeom prst="rect">
            <a:avLst/>
          </a:prstGeom>
        </p:spPr>
        <p:txBody>
          <a:bodyPr>
            <a:spAutoFit/>
          </a:bodyPr>
          <a:lstStyle/>
          <a:p>
            <a:pPr marL="342900" lvl="1" indent="-342900" algn="ctr">
              <a:spcBef>
                <a:spcPct val="20000"/>
              </a:spcBef>
              <a:defRPr/>
            </a:pPr>
            <a:endParaRPr lang="it-IT" sz="1400" dirty="0">
              <a:solidFill>
                <a:prstClr val="black"/>
              </a:solidFill>
              <a:cs typeface="Arial" charset="0"/>
            </a:endParaRPr>
          </a:p>
          <a:p>
            <a:pPr marL="342900" lvl="1" indent="-342900" algn="ctr">
              <a:spcBef>
                <a:spcPct val="20000"/>
              </a:spcBef>
              <a:defRPr/>
            </a:pPr>
            <a:r>
              <a:rPr lang="it-IT" sz="1400" dirty="0">
                <a:solidFill>
                  <a:prstClr val="black"/>
                </a:solidFill>
              </a:rPr>
              <a:t>Brescia, 4 luglio 2018</a:t>
            </a:r>
          </a:p>
        </p:txBody>
      </p:sp>
      <p:sp>
        <p:nvSpPr>
          <p:cNvPr id="3" name="Segnaposto contenuto 2"/>
          <p:cNvSpPr>
            <a:spLocks noGrp="1"/>
          </p:cNvSpPr>
          <p:nvPr>
            <p:ph idx="1"/>
          </p:nvPr>
        </p:nvSpPr>
        <p:spPr>
          <a:xfrm>
            <a:off x="323850" y="1268760"/>
            <a:ext cx="8568630" cy="4857403"/>
          </a:xfrm>
        </p:spPr>
        <p:txBody>
          <a:bodyPr/>
          <a:lstStyle/>
          <a:p>
            <a:pPr marL="0" lvl="0" indent="0" algn="ctr" fontAlgn="auto">
              <a:spcAft>
                <a:spcPts val="0"/>
              </a:spcAft>
              <a:buNone/>
              <a:defRPr/>
            </a:pPr>
            <a:r>
              <a:rPr lang="it-IT" sz="2800" b="1" dirty="0">
                <a:solidFill>
                  <a:prstClr val="black"/>
                </a:solidFill>
              </a:rPr>
              <a:t>Nozione di comparabilità (segue)</a:t>
            </a:r>
          </a:p>
          <a:p>
            <a:pPr marL="0" lvl="0" indent="0" algn="just" fontAlgn="auto">
              <a:spcAft>
                <a:spcPts val="0"/>
              </a:spcAft>
              <a:buNone/>
              <a:defRPr/>
            </a:pPr>
            <a:r>
              <a:rPr lang="it-IT" sz="2000" dirty="0">
                <a:solidFill>
                  <a:prstClr val="black"/>
                </a:solidFill>
              </a:rPr>
              <a:t>Nello specifico, le caratteristiche che devono essere prese in considerazione sono:</a:t>
            </a:r>
          </a:p>
          <a:p>
            <a:pPr marL="457200" lvl="0" indent="-457200" algn="just" fontAlgn="auto">
              <a:spcAft>
                <a:spcPts val="0"/>
              </a:spcAft>
              <a:buAutoNum type="alphaLcParenR"/>
              <a:defRPr/>
            </a:pPr>
            <a:r>
              <a:rPr lang="it-IT" sz="2000" dirty="0"/>
              <a:t>i termini contrattuali delle operazioni; </a:t>
            </a:r>
          </a:p>
          <a:p>
            <a:pPr marL="457200" lvl="0" indent="-457200" algn="just" fontAlgn="auto">
              <a:spcAft>
                <a:spcPts val="0"/>
              </a:spcAft>
              <a:buAutoNum type="alphaLcParenR"/>
              <a:defRPr/>
            </a:pPr>
            <a:r>
              <a:rPr lang="it-IT" sz="2000" dirty="0"/>
              <a:t>le funzioni svolte da ciascuna delle parti coinvolte nelle operazioni, tenendo conto dei beni strumentali utilizzati e dei rischi assunti, inclusi il modo in cui queste funzioni si collegano alla più ampia generazione del valore all’interno del gruppo multinazionale cui le parti appartengono, le circostanze che caratterizzano l’operazione e le consuetudini del settore; </a:t>
            </a:r>
          </a:p>
          <a:p>
            <a:pPr marL="457200" lvl="0" indent="-457200" algn="just" fontAlgn="auto">
              <a:spcAft>
                <a:spcPts val="0"/>
              </a:spcAft>
              <a:buAutoNum type="alphaLcParenR"/>
              <a:defRPr/>
            </a:pPr>
            <a:r>
              <a:rPr lang="it-IT" sz="2000" dirty="0"/>
              <a:t>le caratteristiche dei beni ceduti e dei servizi prestati; </a:t>
            </a:r>
          </a:p>
          <a:p>
            <a:pPr marL="457200" lvl="0" indent="-457200" algn="just" fontAlgn="auto">
              <a:spcAft>
                <a:spcPts val="0"/>
              </a:spcAft>
              <a:buAutoNum type="alphaLcParenR"/>
              <a:defRPr/>
            </a:pPr>
            <a:r>
              <a:rPr lang="it-IT" sz="2000" dirty="0"/>
              <a:t>le circostanze economiche delle parti e le condizioni di mercato in cui esse operano; </a:t>
            </a:r>
          </a:p>
          <a:p>
            <a:pPr marL="457200" lvl="0" indent="-457200" algn="just" fontAlgn="auto">
              <a:spcAft>
                <a:spcPts val="0"/>
              </a:spcAft>
              <a:buAutoNum type="alphaLcParenR"/>
              <a:defRPr/>
            </a:pPr>
            <a:r>
              <a:rPr lang="it-IT" sz="2000" dirty="0"/>
              <a:t>le strategie aziendali perseguite dalle parti.</a:t>
            </a:r>
            <a:endParaRPr lang="it-IT" sz="2000" b="1" dirty="0">
              <a:solidFill>
                <a:prstClr val="black"/>
              </a:solidFill>
            </a:endParaRPr>
          </a:p>
        </p:txBody>
      </p:sp>
    </p:spTree>
    <p:extLst>
      <p:ext uri="{BB962C8B-B14F-4D97-AF65-F5344CB8AC3E}">
        <p14:creationId xmlns:p14="http://schemas.microsoft.com/office/powerpoint/2010/main" val="25666193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nettore 1 40"/>
          <p:cNvCxnSpPr/>
          <p:nvPr/>
        </p:nvCxnSpPr>
        <p:spPr>
          <a:xfrm>
            <a:off x="0" y="944563"/>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
        <p:nvSpPr>
          <p:cNvPr id="42" name="Titolo 41"/>
          <p:cNvSpPr>
            <a:spLocks noGrp="1"/>
          </p:cNvSpPr>
          <p:nvPr>
            <p:ph type="title"/>
          </p:nvPr>
        </p:nvSpPr>
        <p:spPr>
          <a:xfrm>
            <a:off x="457200" y="-1230033"/>
            <a:ext cx="8229600" cy="3293209"/>
          </a:xfrm>
          <a:prstGeom prst="rect">
            <a:avLst/>
          </a:prstGeom>
        </p:spPr>
        <p:txBody>
          <a:bodyPr>
            <a:spAutoFit/>
          </a:bodyPr>
          <a:lstStyle/>
          <a:p>
            <a:pPr algn="ctr">
              <a:defRPr/>
            </a:pP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r>
              <a:rPr lang="it-IT" sz="1600" dirty="0">
                <a:solidFill>
                  <a:prstClr val="black"/>
                </a:solidFill>
                <a:cs typeface="Arial" charset="0"/>
              </a:rPr>
              <a:t>CAPRIOLI   ROSSINI   SEGALA</a:t>
            </a:r>
          </a:p>
          <a:p>
            <a:pPr algn="ctr">
              <a:defRPr/>
            </a:pPr>
            <a:r>
              <a:rPr lang="it-IT" sz="1200" cap="small" dirty="0">
                <a:solidFill>
                  <a:prstClr val="black"/>
                </a:solidFill>
                <a:cs typeface="Arial" charset="0"/>
              </a:rPr>
              <a:t>dottori commercialisti associati</a:t>
            </a:r>
            <a:endParaRPr lang="it-IT" sz="1200" dirty="0">
              <a:solidFill>
                <a:prstClr val="black"/>
              </a:solidFill>
              <a:cs typeface="Arial" charset="0"/>
            </a:endParaRPr>
          </a:p>
          <a:p>
            <a:pPr>
              <a:defRPr/>
            </a:pPr>
            <a:br>
              <a:rPr lang="it-IT" sz="2800" dirty="0">
                <a:solidFill>
                  <a:prstClr val="black"/>
                </a:solidFill>
                <a:cs typeface="Arial" charset="0"/>
              </a:rPr>
            </a:br>
            <a:br>
              <a:rPr lang="it-IT" sz="2800" dirty="0">
                <a:solidFill>
                  <a:prstClr val="black"/>
                </a:solidFill>
                <a:cs typeface="Arial" charset="0"/>
              </a:rPr>
            </a:br>
            <a:endParaRPr lang="it-IT" sz="2800" dirty="0">
              <a:solidFill>
                <a:prstClr val="black"/>
              </a:solidFill>
              <a:cs typeface="Arial" charset="0"/>
            </a:endParaRPr>
          </a:p>
        </p:txBody>
      </p:sp>
      <p:sp>
        <p:nvSpPr>
          <p:cNvPr id="2" name="Segnaposto numero diapositiva 1"/>
          <p:cNvSpPr>
            <a:spLocks noGrp="1"/>
          </p:cNvSpPr>
          <p:nvPr>
            <p:ph type="sldNum" sz="quarter" idx="12"/>
          </p:nvPr>
        </p:nvSpPr>
        <p:spPr/>
        <p:txBody>
          <a:bodyPr/>
          <a:lstStyle/>
          <a:p>
            <a:pPr>
              <a:defRPr/>
            </a:pPr>
            <a:fld id="{F35568D5-DB88-4060-9B49-24E91B15ADC1}" type="slidenum">
              <a:rPr lang="it-IT" smtClean="0">
                <a:solidFill>
                  <a:prstClr val="black">
                    <a:tint val="75000"/>
                  </a:prstClr>
                </a:solidFill>
              </a:rPr>
              <a:pPr>
                <a:defRPr/>
              </a:pPr>
              <a:t>26</a:t>
            </a:fld>
            <a:endParaRPr lang="it-IT" dirty="0">
              <a:solidFill>
                <a:prstClr val="black">
                  <a:tint val="75000"/>
                </a:prstClr>
              </a:solidFill>
            </a:endParaRPr>
          </a:p>
        </p:txBody>
      </p:sp>
      <p:pic>
        <p:nvPicPr>
          <p:cNvPr id="4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252413"/>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ttangolo 26"/>
          <p:cNvSpPr/>
          <p:nvPr/>
        </p:nvSpPr>
        <p:spPr>
          <a:xfrm>
            <a:off x="2339975" y="6021288"/>
            <a:ext cx="4572000" cy="566737"/>
          </a:xfrm>
          <a:prstGeom prst="rect">
            <a:avLst/>
          </a:prstGeom>
        </p:spPr>
        <p:txBody>
          <a:bodyPr>
            <a:spAutoFit/>
          </a:bodyPr>
          <a:lstStyle/>
          <a:p>
            <a:pPr marL="342900" lvl="1" indent="-342900" algn="ctr">
              <a:spcBef>
                <a:spcPct val="20000"/>
              </a:spcBef>
              <a:defRPr/>
            </a:pPr>
            <a:endParaRPr lang="it-IT" sz="1400" dirty="0">
              <a:solidFill>
                <a:prstClr val="black"/>
              </a:solidFill>
              <a:cs typeface="Arial" charset="0"/>
            </a:endParaRPr>
          </a:p>
          <a:p>
            <a:pPr marL="342900" lvl="1" indent="-342900" algn="ctr">
              <a:spcBef>
                <a:spcPct val="20000"/>
              </a:spcBef>
              <a:defRPr/>
            </a:pPr>
            <a:r>
              <a:rPr lang="it-IT" sz="1400" dirty="0">
                <a:solidFill>
                  <a:prstClr val="black"/>
                </a:solidFill>
              </a:rPr>
              <a:t>Brescia, 4 luglio 2018</a:t>
            </a:r>
          </a:p>
        </p:txBody>
      </p:sp>
      <p:sp>
        <p:nvSpPr>
          <p:cNvPr id="3" name="Segnaposto contenuto 2"/>
          <p:cNvSpPr>
            <a:spLocks noGrp="1"/>
          </p:cNvSpPr>
          <p:nvPr>
            <p:ph idx="1"/>
          </p:nvPr>
        </p:nvSpPr>
        <p:spPr>
          <a:xfrm>
            <a:off x="457200" y="1124744"/>
            <a:ext cx="8229600" cy="5001419"/>
          </a:xfrm>
        </p:spPr>
        <p:txBody>
          <a:bodyPr/>
          <a:lstStyle/>
          <a:p>
            <a:pPr marL="0" indent="0" algn="ctr" fontAlgn="auto">
              <a:lnSpc>
                <a:spcPct val="150000"/>
              </a:lnSpc>
              <a:spcAft>
                <a:spcPts val="0"/>
              </a:spcAft>
              <a:buNone/>
              <a:defRPr/>
            </a:pPr>
            <a:r>
              <a:rPr lang="it-IT" sz="3000" b="1" dirty="0">
                <a:solidFill>
                  <a:prstClr val="black"/>
                </a:solidFill>
              </a:rPr>
              <a:t>Processo di selezione</a:t>
            </a:r>
          </a:p>
          <a:p>
            <a:pPr marL="0" indent="0" algn="just" fontAlgn="auto">
              <a:lnSpc>
                <a:spcPct val="150000"/>
              </a:lnSpc>
              <a:spcAft>
                <a:spcPts val="0"/>
              </a:spcAft>
              <a:buNone/>
              <a:defRPr/>
            </a:pPr>
            <a:r>
              <a:rPr lang="it-IT" sz="2400" dirty="0">
                <a:solidFill>
                  <a:prstClr val="black"/>
                </a:solidFill>
              </a:rPr>
              <a:t>L’analisi di comparabilità è propedeutica alla:</a:t>
            </a:r>
          </a:p>
          <a:p>
            <a:pPr algn="just" fontAlgn="auto">
              <a:spcAft>
                <a:spcPts val="0"/>
              </a:spcAft>
              <a:defRPr/>
            </a:pPr>
            <a:r>
              <a:rPr lang="it-IT" sz="2400" dirty="0">
                <a:solidFill>
                  <a:prstClr val="black"/>
                </a:solidFill>
              </a:rPr>
              <a:t>scelta della metodologia di analisi dei prezzi di trasferimento</a:t>
            </a:r>
          </a:p>
          <a:p>
            <a:pPr algn="just" fontAlgn="auto">
              <a:spcAft>
                <a:spcPts val="0"/>
              </a:spcAft>
              <a:defRPr/>
            </a:pPr>
            <a:r>
              <a:rPr lang="it-IT" sz="2400" dirty="0">
                <a:solidFill>
                  <a:prstClr val="black"/>
                </a:solidFill>
              </a:rPr>
              <a:t>identificazione della </a:t>
            </a:r>
            <a:r>
              <a:rPr lang="it-IT" sz="2400" dirty="0" err="1">
                <a:solidFill>
                  <a:prstClr val="black"/>
                </a:solidFill>
              </a:rPr>
              <a:t>tested</a:t>
            </a:r>
            <a:r>
              <a:rPr lang="it-IT" sz="2400" dirty="0">
                <a:solidFill>
                  <a:prstClr val="black"/>
                </a:solidFill>
              </a:rPr>
              <a:t> party</a:t>
            </a:r>
          </a:p>
          <a:p>
            <a:pPr algn="just" fontAlgn="auto">
              <a:spcAft>
                <a:spcPts val="0"/>
              </a:spcAft>
              <a:defRPr/>
            </a:pPr>
            <a:r>
              <a:rPr lang="it-IT" sz="2400" dirty="0">
                <a:solidFill>
                  <a:prstClr val="black"/>
                </a:solidFill>
              </a:rPr>
              <a:t>selezione del Profit Level </a:t>
            </a:r>
            <a:r>
              <a:rPr lang="it-IT" sz="2400" dirty="0" err="1">
                <a:solidFill>
                  <a:prstClr val="black"/>
                </a:solidFill>
              </a:rPr>
              <a:t>Indicator</a:t>
            </a:r>
            <a:r>
              <a:rPr lang="it-IT" sz="2400" dirty="0">
                <a:solidFill>
                  <a:prstClr val="black"/>
                </a:solidFill>
              </a:rPr>
              <a:t> più appropriato</a:t>
            </a:r>
          </a:p>
          <a:p>
            <a:pPr algn="just" fontAlgn="auto">
              <a:spcAft>
                <a:spcPts val="0"/>
              </a:spcAft>
              <a:defRPr/>
            </a:pPr>
            <a:r>
              <a:rPr lang="it-IT" sz="2400" dirty="0">
                <a:solidFill>
                  <a:prstClr val="black"/>
                </a:solidFill>
              </a:rPr>
              <a:t>individuazione dei </a:t>
            </a:r>
            <a:r>
              <a:rPr lang="it-IT" sz="2400" dirty="0" err="1">
                <a:solidFill>
                  <a:prstClr val="black"/>
                </a:solidFill>
              </a:rPr>
              <a:t>comparables</a:t>
            </a:r>
            <a:endParaRPr lang="it-IT" sz="2400" dirty="0">
              <a:solidFill>
                <a:prstClr val="black"/>
              </a:solidFill>
            </a:endParaRPr>
          </a:p>
          <a:p>
            <a:pPr algn="just" fontAlgn="auto">
              <a:spcAft>
                <a:spcPts val="0"/>
              </a:spcAft>
              <a:defRPr/>
            </a:pPr>
            <a:r>
              <a:rPr lang="it-IT" sz="2400" dirty="0">
                <a:solidFill>
                  <a:prstClr val="black"/>
                </a:solidFill>
              </a:rPr>
              <a:t>valutazione dei risultati e conclusioni</a:t>
            </a:r>
          </a:p>
          <a:p>
            <a:pPr marL="0" indent="0" algn="ctr" fontAlgn="auto">
              <a:spcAft>
                <a:spcPts val="0"/>
              </a:spcAft>
              <a:buNone/>
              <a:defRPr/>
            </a:pPr>
            <a:r>
              <a:rPr lang="it-IT" sz="2000" dirty="0">
                <a:solidFill>
                  <a:prstClr val="black"/>
                </a:solidFill>
              </a:rPr>
              <a:t>														</a:t>
            </a:r>
          </a:p>
        </p:txBody>
      </p:sp>
      <p:graphicFrame>
        <p:nvGraphicFramePr>
          <p:cNvPr id="4" name="Diagramma 3"/>
          <p:cNvGraphicFramePr/>
          <p:nvPr>
            <p:extLst>
              <p:ext uri="{D42A27DB-BD31-4B8C-83A1-F6EECF244321}">
                <p14:modId xmlns:p14="http://schemas.microsoft.com/office/powerpoint/2010/main" val="1089478179"/>
              </p:ext>
            </p:extLst>
          </p:nvPr>
        </p:nvGraphicFramePr>
        <p:xfrm>
          <a:off x="323850" y="3861047"/>
          <a:ext cx="8496622" cy="27269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942298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nettore 1 40"/>
          <p:cNvCxnSpPr/>
          <p:nvPr/>
        </p:nvCxnSpPr>
        <p:spPr>
          <a:xfrm>
            <a:off x="0" y="944563"/>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
        <p:nvSpPr>
          <p:cNvPr id="42" name="Titolo 41"/>
          <p:cNvSpPr>
            <a:spLocks noGrp="1"/>
          </p:cNvSpPr>
          <p:nvPr>
            <p:ph type="title"/>
          </p:nvPr>
        </p:nvSpPr>
        <p:spPr>
          <a:xfrm>
            <a:off x="457200" y="-1230033"/>
            <a:ext cx="8229600" cy="3293209"/>
          </a:xfrm>
          <a:prstGeom prst="rect">
            <a:avLst/>
          </a:prstGeom>
        </p:spPr>
        <p:txBody>
          <a:bodyPr>
            <a:spAutoFit/>
          </a:bodyPr>
          <a:lstStyle/>
          <a:p>
            <a:pPr algn="ctr">
              <a:defRPr/>
            </a:pP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r>
              <a:rPr lang="it-IT" sz="1600" dirty="0">
                <a:solidFill>
                  <a:prstClr val="black"/>
                </a:solidFill>
                <a:cs typeface="Arial" charset="0"/>
              </a:rPr>
              <a:t>CAPRIOLI   ROSSINI   SEGALA</a:t>
            </a:r>
          </a:p>
          <a:p>
            <a:pPr algn="ctr">
              <a:defRPr/>
            </a:pPr>
            <a:r>
              <a:rPr lang="it-IT" sz="1200" cap="small" dirty="0">
                <a:solidFill>
                  <a:prstClr val="black"/>
                </a:solidFill>
                <a:cs typeface="Arial" charset="0"/>
              </a:rPr>
              <a:t>dottori commercialisti associati</a:t>
            </a:r>
            <a:endParaRPr lang="it-IT" sz="1200" dirty="0">
              <a:solidFill>
                <a:prstClr val="black"/>
              </a:solidFill>
              <a:cs typeface="Arial" charset="0"/>
            </a:endParaRPr>
          </a:p>
          <a:p>
            <a:pPr>
              <a:defRPr/>
            </a:pPr>
            <a:br>
              <a:rPr lang="it-IT" sz="2800" dirty="0">
                <a:solidFill>
                  <a:prstClr val="black"/>
                </a:solidFill>
                <a:cs typeface="Arial" charset="0"/>
              </a:rPr>
            </a:br>
            <a:br>
              <a:rPr lang="it-IT" sz="2800" dirty="0">
                <a:solidFill>
                  <a:prstClr val="black"/>
                </a:solidFill>
                <a:cs typeface="Arial" charset="0"/>
              </a:rPr>
            </a:br>
            <a:endParaRPr lang="it-IT" sz="2800" dirty="0">
              <a:solidFill>
                <a:prstClr val="black"/>
              </a:solidFill>
              <a:cs typeface="Arial" charset="0"/>
            </a:endParaRPr>
          </a:p>
        </p:txBody>
      </p:sp>
      <p:sp>
        <p:nvSpPr>
          <p:cNvPr id="2" name="Segnaposto numero diapositiva 1"/>
          <p:cNvSpPr>
            <a:spLocks noGrp="1"/>
          </p:cNvSpPr>
          <p:nvPr>
            <p:ph type="sldNum" sz="quarter" idx="12"/>
          </p:nvPr>
        </p:nvSpPr>
        <p:spPr/>
        <p:txBody>
          <a:bodyPr/>
          <a:lstStyle/>
          <a:p>
            <a:pPr>
              <a:defRPr/>
            </a:pPr>
            <a:fld id="{F35568D5-DB88-4060-9B49-24E91B15ADC1}" type="slidenum">
              <a:rPr lang="it-IT" smtClean="0">
                <a:solidFill>
                  <a:prstClr val="black">
                    <a:tint val="75000"/>
                  </a:prstClr>
                </a:solidFill>
              </a:rPr>
              <a:pPr>
                <a:defRPr/>
              </a:pPr>
              <a:t>27</a:t>
            </a:fld>
            <a:endParaRPr lang="it-IT" dirty="0">
              <a:solidFill>
                <a:prstClr val="black">
                  <a:tint val="75000"/>
                </a:prstClr>
              </a:solidFill>
            </a:endParaRPr>
          </a:p>
        </p:txBody>
      </p:sp>
      <p:pic>
        <p:nvPicPr>
          <p:cNvPr id="4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252413"/>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ttangolo 26"/>
          <p:cNvSpPr/>
          <p:nvPr/>
        </p:nvSpPr>
        <p:spPr>
          <a:xfrm>
            <a:off x="2339975" y="6348770"/>
            <a:ext cx="4572000" cy="307777"/>
          </a:xfrm>
          <a:prstGeom prst="rect">
            <a:avLst/>
          </a:prstGeom>
        </p:spPr>
        <p:txBody>
          <a:bodyPr>
            <a:spAutoFit/>
          </a:bodyPr>
          <a:lstStyle/>
          <a:p>
            <a:pPr marL="342900" lvl="1" indent="-342900" algn="ctr">
              <a:spcBef>
                <a:spcPct val="20000"/>
              </a:spcBef>
              <a:defRPr/>
            </a:pPr>
            <a:r>
              <a:rPr lang="it-IT" sz="1400" dirty="0">
                <a:solidFill>
                  <a:prstClr val="black"/>
                </a:solidFill>
              </a:rPr>
              <a:t>Brescia, 4 luglio 2018</a:t>
            </a:r>
          </a:p>
        </p:txBody>
      </p:sp>
      <p:sp>
        <p:nvSpPr>
          <p:cNvPr id="3" name="Segnaposto contenuto 2"/>
          <p:cNvSpPr>
            <a:spLocks noGrp="1"/>
          </p:cNvSpPr>
          <p:nvPr>
            <p:ph idx="1"/>
          </p:nvPr>
        </p:nvSpPr>
        <p:spPr>
          <a:xfrm>
            <a:off x="457200" y="944564"/>
            <a:ext cx="8229600" cy="5181600"/>
          </a:xfrm>
        </p:spPr>
        <p:txBody>
          <a:bodyPr/>
          <a:lstStyle/>
          <a:p>
            <a:pPr marL="0" lvl="0" indent="0" fontAlgn="auto">
              <a:spcAft>
                <a:spcPts val="0"/>
              </a:spcAft>
              <a:buNone/>
              <a:defRPr/>
            </a:pPr>
            <a:r>
              <a:rPr lang="it-IT" sz="2000" u="sng" dirty="0">
                <a:solidFill>
                  <a:prstClr val="black"/>
                </a:solidFill>
              </a:rPr>
              <a:t>Al fine di determinare il grado di comparabilità è dunque necessario valutare:</a:t>
            </a:r>
            <a:endParaRPr lang="it-IT" sz="2400" u="sng" dirty="0">
              <a:solidFill>
                <a:prstClr val="black"/>
              </a:solidFill>
            </a:endParaRPr>
          </a:p>
          <a:p>
            <a:pPr lvl="0" algn="just" fontAlgn="auto">
              <a:spcAft>
                <a:spcPts val="0"/>
              </a:spcAft>
              <a:buFont typeface="Arial" panose="020B0604020202020204" pitchFamily="34" charset="0"/>
              <a:buChar char="•"/>
              <a:defRPr/>
            </a:pPr>
            <a:r>
              <a:rPr lang="it-IT" sz="2000" dirty="0">
                <a:solidFill>
                  <a:prstClr val="black"/>
                </a:solidFill>
              </a:rPr>
              <a:t>Confronto delle caratteristiche intrinseche delle transazioni in oggetto di valutazione</a:t>
            </a:r>
          </a:p>
          <a:p>
            <a:pPr lvl="0" algn="just" fontAlgn="auto">
              <a:spcAft>
                <a:spcPts val="0"/>
              </a:spcAft>
              <a:buFont typeface="Arial" panose="020B0604020202020204" pitchFamily="34" charset="0"/>
              <a:buChar char="•"/>
              <a:defRPr/>
            </a:pPr>
            <a:r>
              <a:rPr lang="it-IT" sz="2000" dirty="0">
                <a:solidFill>
                  <a:prstClr val="black"/>
                </a:solidFill>
              </a:rPr>
              <a:t>Confronto tra le imprese coinvolte</a:t>
            </a:r>
            <a:endParaRPr lang="it-IT" sz="2400" dirty="0">
              <a:solidFill>
                <a:prstClr val="black"/>
              </a:solidFill>
            </a:endParaRPr>
          </a:p>
          <a:p>
            <a:pPr marL="0" lvl="0" indent="0" algn="just" fontAlgn="auto">
              <a:spcAft>
                <a:spcPts val="0"/>
              </a:spcAft>
              <a:buNone/>
              <a:defRPr/>
            </a:pPr>
            <a:r>
              <a:rPr lang="it-IT" sz="2000" dirty="0">
                <a:solidFill>
                  <a:prstClr val="black"/>
                </a:solidFill>
              </a:rPr>
              <a:t>E’ necessario un confronto tra prezzi, margini, indicatori di redditività (PLI):</a:t>
            </a:r>
          </a:p>
          <a:p>
            <a:pPr marL="0" lvl="0" indent="0" algn="just" fontAlgn="auto">
              <a:spcAft>
                <a:spcPts val="0"/>
              </a:spcAft>
              <a:buNone/>
              <a:defRPr/>
            </a:pPr>
            <a:endParaRPr lang="it-IT" sz="2000" dirty="0">
              <a:solidFill>
                <a:prstClr val="black"/>
              </a:solidFill>
            </a:endParaRPr>
          </a:p>
          <a:p>
            <a:pPr marL="0" lvl="0" indent="0" algn="just" fontAlgn="auto">
              <a:spcAft>
                <a:spcPts val="0"/>
              </a:spcAft>
              <a:buNone/>
              <a:defRPr/>
            </a:pPr>
            <a:endParaRPr lang="it-IT" sz="2000" dirty="0">
              <a:solidFill>
                <a:prstClr val="black"/>
              </a:solidFill>
            </a:endParaRPr>
          </a:p>
          <a:p>
            <a:pPr marL="0" lvl="0" indent="0" algn="just" fontAlgn="auto">
              <a:spcAft>
                <a:spcPts val="0"/>
              </a:spcAft>
              <a:buNone/>
              <a:defRPr/>
            </a:pPr>
            <a:r>
              <a:rPr lang="it-IT" sz="2000" dirty="0">
                <a:solidFill>
                  <a:prstClr val="black"/>
                </a:solidFill>
              </a:rPr>
              <a:t>Transazioni infragruppo             società del gruppo                   società esterne</a:t>
            </a:r>
          </a:p>
          <a:p>
            <a:pPr marL="0" lvl="0" indent="0" algn="just" fontAlgn="auto">
              <a:spcAft>
                <a:spcPts val="0"/>
              </a:spcAft>
              <a:buNone/>
              <a:defRPr/>
            </a:pPr>
            <a:r>
              <a:rPr lang="it-IT" sz="2000" dirty="0">
                <a:solidFill>
                  <a:prstClr val="black"/>
                </a:solidFill>
              </a:rPr>
              <a:t>                                                    ed entità indipendenti           tra loro indipendenti</a:t>
            </a:r>
          </a:p>
          <a:p>
            <a:pPr marL="0" lvl="0" indent="0" algn="just" fontAlgn="auto">
              <a:spcAft>
                <a:spcPts val="0"/>
              </a:spcAft>
              <a:buNone/>
              <a:defRPr/>
            </a:pPr>
            <a:r>
              <a:rPr lang="it-IT" sz="2000" dirty="0">
                <a:solidFill>
                  <a:prstClr val="black"/>
                </a:solidFill>
              </a:rPr>
              <a:t>                                                      (confronto interno)               (confronto esterno)</a:t>
            </a:r>
            <a:endParaRPr lang="it-IT" sz="2400" dirty="0">
              <a:solidFill>
                <a:prstClr val="black"/>
              </a:solidFill>
            </a:endParaRPr>
          </a:p>
          <a:p>
            <a:pPr marL="0" lvl="0" indent="0" algn="just" fontAlgn="auto">
              <a:spcAft>
                <a:spcPts val="0"/>
              </a:spcAft>
              <a:buNone/>
              <a:defRPr/>
            </a:pPr>
            <a:endParaRPr lang="it-IT" sz="2000" dirty="0">
              <a:solidFill>
                <a:prstClr val="black"/>
              </a:solidFill>
            </a:endParaRPr>
          </a:p>
          <a:p>
            <a:pPr marL="0" lvl="0" indent="0" algn="just" fontAlgn="auto">
              <a:spcAft>
                <a:spcPts val="0"/>
              </a:spcAft>
              <a:buNone/>
              <a:defRPr/>
            </a:pPr>
            <a:r>
              <a:rPr lang="it-IT" sz="2000" dirty="0">
                <a:solidFill>
                  <a:prstClr val="black"/>
                </a:solidFill>
              </a:rPr>
              <a:t>In assenza di transazioni dell’impresa verso terzi “indipendenti” che possono valere quale identificazione di </a:t>
            </a:r>
            <a:r>
              <a:rPr lang="it-IT" sz="2000" i="1" dirty="0" err="1">
                <a:solidFill>
                  <a:prstClr val="black"/>
                </a:solidFill>
              </a:rPr>
              <a:t>comparables</a:t>
            </a:r>
            <a:r>
              <a:rPr lang="it-IT" sz="2000" dirty="0">
                <a:solidFill>
                  <a:prstClr val="black"/>
                </a:solidFill>
              </a:rPr>
              <a:t> è normalmente operato un riferimento individuando un campione di entità comparabili estraendolo da banche dati aziendali </a:t>
            </a:r>
            <a:r>
              <a:rPr lang="it-IT" sz="2000" b="1" dirty="0">
                <a:solidFill>
                  <a:prstClr val="black"/>
                </a:solidFill>
              </a:rPr>
              <a:t>(Amadeus, AIDA, ORBIS).</a:t>
            </a:r>
          </a:p>
          <a:p>
            <a:pPr marL="0" lvl="0" indent="0" algn="ctr" fontAlgn="auto">
              <a:spcAft>
                <a:spcPts val="0"/>
              </a:spcAft>
              <a:buNone/>
              <a:defRPr/>
            </a:pPr>
            <a:endParaRPr lang="it-IT" sz="2000" dirty="0">
              <a:solidFill>
                <a:prstClr val="black"/>
              </a:solidFill>
            </a:endParaRPr>
          </a:p>
        </p:txBody>
      </p:sp>
      <p:cxnSp>
        <p:nvCxnSpPr>
          <p:cNvPr id="5" name="Connettore 2 4"/>
          <p:cNvCxnSpPr/>
          <p:nvPr/>
        </p:nvCxnSpPr>
        <p:spPr>
          <a:xfrm>
            <a:off x="1547664" y="3068960"/>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Connettore 2 6"/>
          <p:cNvCxnSpPr/>
          <p:nvPr/>
        </p:nvCxnSpPr>
        <p:spPr>
          <a:xfrm>
            <a:off x="4572000" y="3068960"/>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Connettore 2 8"/>
          <p:cNvCxnSpPr/>
          <p:nvPr/>
        </p:nvCxnSpPr>
        <p:spPr>
          <a:xfrm>
            <a:off x="7236296" y="3051944"/>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41773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nettore 1 40"/>
          <p:cNvCxnSpPr/>
          <p:nvPr/>
        </p:nvCxnSpPr>
        <p:spPr>
          <a:xfrm>
            <a:off x="0" y="944563"/>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
        <p:nvSpPr>
          <p:cNvPr id="42" name="Titolo 41"/>
          <p:cNvSpPr>
            <a:spLocks noGrp="1"/>
          </p:cNvSpPr>
          <p:nvPr>
            <p:ph type="title"/>
          </p:nvPr>
        </p:nvSpPr>
        <p:spPr>
          <a:xfrm>
            <a:off x="457200" y="-1230033"/>
            <a:ext cx="8229600" cy="3293209"/>
          </a:xfrm>
          <a:prstGeom prst="rect">
            <a:avLst/>
          </a:prstGeom>
        </p:spPr>
        <p:txBody>
          <a:bodyPr>
            <a:spAutoFit/>
          </a:bodyPr>
          <a:lstStyle/>
          <a:p>
            <a:pPr algn="ctr">
              <a:defRPr/>
            </a:pP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r>
              <a:rPr lang="it-IT" sz="1600" dirty="0">
                <a:solidFill>
                  <a:prstClr val="black"/>
                </a:solidFill>
                <a:cs typeface="Arial" charset="0"/>
              </a:rPr>
              <a:t>CAPRIOLI   ROSSINI   SEGALA</a:t>
            </a:r>
          </a:p>
          <a:p>
            <a:pPr algn="ctr">
              <a:defRPr/>
            </a:pPr>
            <a:r>
              <a:rPr lang="it-IT" sz="1200" cap="small" dirty="0">
                <a:solidFill>
                  <a:prstClr val="black"/>
                </a:solidFill>
                <a:cs typeface="Arial" charset="0"/>
              </a:rPr>
              <a:t>dottori commercialisti associati</a:t>
            </a:r>
            <a:endParaRPr lang="it-IT" sz="1200" dirty="0">
              <a:solidFill>
                <a:prstClr val="black"/>
              </a:solidFill>
              <a:cs typeface="Arial" charset="0"/>
            </a:endParaRPr>
          </a:p>
          <a:p>
            <a:pPr>
              <a:defRPr/>
            </a:pPr>
            <a:br>
              <a:rPr lang="it-IT" sz="2800" dirty="0">
                <a:solidFill>
                  <a:prstClr val="black"/>
                </a:solidFill>
                <a:cs typeface="Arial" charset="0"/>
              </a:rPr>
            </a:br>
            <a:br>
              <a:rPr lang="it-IT" sz="2800" dirty="0">
                <a:solidFill>
                  <a:prstClr val="black"/>
                </a:solidFill>
                <a:cs typeface="Arial" charset="0"/>
              </a:rPr>
            </a:br>
            <a:endParaRPr lang="it-IT" sz="2800" dirty="0">
              <a:solidFill>
                <a:prstClr val="black"/>
              </a:solidFill>
              <a:cs typeface="Arial" charset="0"/>
            </a:endParaRPr>
          </a:p>
        </p:txBody>
      </p:sp>
      <p:sp>
        <p:nvSpPr>
          <p:cNvPr id="2" name="Segnaposto numero diapositiva 1"/>
          <p:cNvSpPr>
            <a:spLocks noGrp="1"/>
          </p:cNvSpPr>
          <p:nvPr>
            <p:ph type="sldNum" sz="quarter" idx="12"/>
          </p:nvPr>
        </p:nvSpPr>
        <p:spPr/>
        <p:txBody>
          <a:bodyPr/>
          <a:lstStyle/>
          <a:p>
            <a:pPr>
              <a:defRPr/>
            </a:pPr>
            <a:fld id="{F35568D5-DB88-4060-9B49-24E91B15ADC1}" type="slidenum">
              <a:rPr lang="it-IT" smtClean="0">
                <a:solidFill>
                  <a:prstClr val="black">
                    <a:tint val="75000"/>
                  </a:prstClr>
                </a:solidFill>
              </a:rPr>
              <a:pPr>
                <a:defRPr/>
              </a:pPr>
              <a:t>28</a:t>
            </a:fld>
            <a:endParaRPr lang="it-IT" dirty="0">
              <a:solidFill>
                <a:prstClr val="black">
                  <a:tint val="75000"/>
                </a:prstClr>
              </a:solidFill>
            </a:endParaRPr>
          </a:p>
        </p:txBody>
      </p:sp>
      <p:pic>
        <p:nvPicPr>
          <p:cNvPr id="4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252413"/>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ttangolo 26"/>
          <p:cNvSpPr/>
          <p:nvPr/>
        </p:nvSpPr>
        <p:spPr>
          <a:xfrm>
            <a:off x="2339975" y="6021288"/>
            <a:ext cx="4572000" cy="566737"/>
          </a:xfrm>
          <a:prstGeom prst="rect">
            <a:avLst/>
          </a:prstGeom>
        </p:spPr>
        <p:txBody>
          <a:bodyPr>
            <a:spAutoFit/>
          </a:bodyPr>
          <a:lstStyle/>
          <a:p>
            <a:pPr marL="342900" lvl="1" indent="-342900" algn="ctr">
              <a:spcBef>
                <a:spcPct val="20000"/>
              </a:spcBef>
              <a:defRPr/>
            </a:pPr>
            <a:endParaRPr lang="it-IT" sz="1400" dirty="0">
              <a:solidFill>
                <a:prstClr val="black"/>
              </a:solidFill>
              <a:cs typeface="Arial" charset="0"/>
            </a:endParaRPr>
          </a:p>
          <a:p>
            <a:pPr marL="342900" lvl="1" indent="-342900" algn="ctr">
              <a:spcBef>
                <a:spcPct val="20000"/>
              </a:spcBef>
              <a:defRPr/>
            </a:pPr>
            <a:r>
              <a:rPr lang="it-IT" sz="1400" dirty="0">
                <a:solidFill>
                  <a:prstClr val="black"/>
                </a:solidFill>
              </a:rPr>
              <a:t>Brescia, 4 luglio 2018</a:t>
            </a:r>
          </a:p>
        </p:txBody>
      </p:sp>
      <p:sp>
        <p:nvSpPr>
          <p:cNvPr id="3" name="Segnaposto contenuto 2"/>
          <p:cNvSpPr>
            <a:spLocks noGrp="1"/>
          </p:cNvSpPr>
          <p:nvPr>
            <p:ph idx="1"/>
          </p:nvPr>
        </p:nvSpPr>
        <p:spPr>
          <a:xfrm>
            <a:off x="457200" y="1124744"/>
            <a:ext cx="8229600" cy="5001419"/>
          </a:xfrm>
        </p:spPr>
        <p:txBody>
          <a:bodyPr/>
          <a:lstStyle/>
          <a:p>
            <a:pPr marL="0" indent="0" algn="ctr" fontAlgn="auto">
              <a:spcAft>
                <a:spcPts val="0"/>
              </a:spcAft>
              <a:buNone/>
              <a:defRPr/>
            </a:pPr>
            <a:r>
              <a:rPr lang="it-IT" sz="3000" b="1" dirty="0">
                <a:solidFill>
                  <a:prstClr val="black"/>
                </a:solidFill>
              </a:rPr>
              <a:t>SEMPLIFICANDO:</a:t>
            </a:r>
          </a:p>
          <a:p>
            <a:pPr marL="0" indent="0" algn="ctr" fontAlgn="auto">
              <a:spcAft>
                <a:spcPts val="0"/>
              </a:spcAft>
              <a:buNone/>
              <a:defRPr/>
            </a:pPr>
            <a:r>
              <a:rPr lang="it-IT" sz="2000" b="1" u="sng" dirty="0">
                <a:solidFill>
                  <a:prstClr val="black"/>
                </a:solidFill>
              </a:rPr>
              <a:t>Individuazione transazione che si intende mettere in discussione</a:t>
            </a:r>
          </a:p>
          <a:p>
            <a:pPr marL="0" indent="0" algn="just" fontAlgn="auto">
              <a:spcAft>
                <a:spcPts val="0"/>
              </a:spcAft>
              <a:buNone/>
              <a:defRPr/>
            </a:pPr>
            <a:endParaRPr lang="it-IT" sz="2000" b="1" u="sng" dirty="0">
              <a:solidFill>
                <a:prstClr val="black"/>
              </a:solidFill>
            </a:endParaRPr>
          </a:p>
          <a:p>
            <a:pPr marL="0" indent="0" algn="just" fontAlgn="auto">
              <a:spcAft>
                <a:spcPts val="0"/>
              </a:spcAft>
              <a:buNone/>
              <a:defRPr/>
            </a:pPr>
            <a:r>
              <a:rPr lang="it-IT" sz="2000" b="1" u="sng" dirty="0">
                <a:solidFill>
                  <a:prstClr val="black"/>
                </a:solidFill>
              </a:rPr>
              <a:t> </a:t>
            </a:r>
          </a:p>
          <a:p>
            <a:pPr marL="0" lvl="0" indent="0" algn="ctr" fontAlgn="auto">
              <a:spcAft>
                <a:spcPts val="0"/>
              </a:spcAft>
              <a:buNone/>
              <a:defRPr/>
            </a:pPr>
            <a:r>
              <a:rPr lang="it-IT" sz="2000" b="1" u="sng" dirty="0">
                <a:solidFill>
                  <a:prstClr val="black"/>
                </a:solidFill>
              </a:rPr>
              <a:t>Analisi di comparabilità</a:t>
            </a:r>
          </a:p>
          <a:p>
            <a:pPr marL="0" lvl="0" indent="0" algn="ctr" fontAlgn="auto">
              <a:spcAft>
                <a:spcPts val="0"/>
              </a:spcAft>
              <a:buNone/>
              <a:defRPr/>
            </a:pPr>
            <a:endParaRPr lang="it-IT" sz="2000" dirty="0">
              <a:solidFill>
                <a:prstClr val="black"/>
              </a:solidFill>
            </a:endParaRPr>
          </a:p>
          <a:p>
            <a:pPr marL="0" lvl="0" indent="0" algn="ctr" fontAlgn="auto">
              <a:spcAft>
                <a:spcPts val="0"/>
              </a:spcAft>
              <a:buNone/>
              <a:defRPr/>
            </a:pPr>
            <a:endParaRPr lang="it-IT" sz="2000" dirty="0">
              <a:solidFill>
                <a:prstClr val="black"/>
              </a:solidFill>
            </a:endParaRPr>
          </a:p>
          <a:p>
            <a:pPr marL="0" lvl="0" indent="0" algn="ctr" fontAlgn="auto">
              <a:spcAft>
                <a:spcPts val="0"/>
              </a:spcAft>
              <a:buNone/>
              <a:defRPr/>
            </a:pPr>
            <a:r>
              <a:rPr lang="it-IT" sz="2000" b="1" u="sng" dirty="0">
                <a:solidFill>
                  <a:prstClr val="black"/>
                </a:solidFill>
              </a:rPr>
              <a:t>Individuazione di un campione comparabile</a:t>
            </a:r>
          </a:p>
          <a:p>
            <a:pPr marL="0" lvl="0" indent="0" fontAlgn="auto">
              <a:spcAft>
                <a:spcPts val="0"/>
              </a:spcAft>
              <a:buNone/>
              <a:defRPr/>
            </a:pPr>
            <a:endParaRPr lang="it-IT" sz="1200" i="1" u="sng" dirty="0">
              <a:solidFill>
                <a:prstClr val="black"/>
              </a:solidFill>
            </a:endParaRPr>
          </a:p>
          <a:p>
            <a:pPr marL="0" lvl="0" indent="0" fontAlgn="auto">
              <a:spcAft>
                <a:spcPts val="0"/>
              </a:spcAft>
              <a:buNone/>
              <a:defRPr/>
            </a:pPr>
            <a:r>
              <a:rPr lang="it-IT" sz="2000" i="1" u="sng" dirty="0">
                <a:solidFill>
                  <a:prstClr val="black"/>
                </a:solidFill>
              </a:rPr>
              <a:t>Ipotesi campione:</a:t>
            </a:r>
          </a:p>
          <a:p>
            <a:pPr marL="457200" lvl="0" indent="-457200" fontAlgn="auto">
              <a:spcAft>
                <a:spcPts val="0"/>
              </a:spcAft>
              <a:buAutoNum type="alphaLcParenR"/>
              <a:defRPr/>
            </a:pPr>
            <a:r>
              <a:rPr lang="it-IT" sz="2000" dirty="0">
                <a:solidFill>
                  <a:prstClr val="black"/>
                </a:solidFill>
              </a:rPr>
              <a:t>Campione relativo alla prestazione di un’impresa indipendentemente dal luogo del prestatore (generalmente per finanziamenti)</a:t>
            </a:r>
          </a:p>
          <a:p>
            <a:pPr marL="457200" lvl="0" indent="-457200" fontAlgn="auto">
              <a:spcAft>
                <a:spcPts val="0"/>
              </a:spcAft>
              <a:buAutoNum type="alphaLcParenR"/>
              <a:defRPr/>
            </a:pPr>
            <a:r>
              <a:rPr lang="it-IT" sz="2000" dirty="0">
                <a:solidFill>
                  <a:prstClr val="black"/>
                </a:solidFill>
              </a:rPr>
              <a:t>Campione relativo alla prestazione nel luogo del destinatario (per i beni) 														</a:t>
            </a:r>
          </a:p>
        </p:txBody>
      </p:sp>
      <p:sp>
        <p:nvSpPr>
          <p:cNvPr id="8" name="Freccia in giù 7"/>
          <p:cNvSpPr/>
          <p:nvPr/>
        </p:nvSpPr>
        <p:spPr>
          <a:xfrm>
            <a:off x="4423650" y="2132856"/>
            <a:ext cx="296700"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in giù 8"/>
          <p:cNvSpPr/>
          <p:nvPr/>
        </p:nvSpPr>
        <p:spPr>
          <a:xfrm>
            <a:off x="4423650" y="3212976"/>
            <a:ext cx="296700"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1436228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nettore 1 40"/>
          <p:cNvCxnSpPr/>
          <p:nvPr/>
        </p:nvCxnSpPr>
        <p:spPr>
          <a:xfrm>
            <a:off x="0" y="944563"/>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
        <p:nvSpPr>
          <p:cNvPr id="42" name="Titolo 41"/>
          <p:cNvSpPr>
            <a:spLocks noGrp="1"/>
          </p:cNvSpPr>
          <p:nvPr>
            <p:ph type="title"/>
          </p:nvPr>
        </p:nvSpPr>
        <p:spPr>
          <a:xfrm>
            <a:off x="457200" y="-1230033"/>
            <a:ext cx="8229600" cy="3293209"/>
          </a:xfrm>
          <a:prstGeom prst="rect">
            <a:avLst/>
          </a:prstGeom>
        </p:spPr>
        <p:txBody>
          <a:bodyPr>
            <a:spAutoFit/>
          </a:bodyPr>
          <a:lstStyle/>
          <a:p>
            <a:pPr algn="ctr">
              <a:defRPr/>
            </a:pP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r>
              <a:rPr lang="it-IT" sz="1600" dirty="0">
                <a:solidFill>
                  <a:prstClr val="black"/>
                </a:solidFill>
                <a:cs typeface="Arial" charset="0"/>
              </a:rPr>
              <a:t>CAPRIOLI   ROSSINI   SEGALA</a:t>
            </a:r>
          </a:p>
          <a:p>
            <a:pPr algn="ctr">
              <a:defRPr/>
            </a:pPr>
            <a:r>
              <a:rPr lang="it-IT" sz="1200" cap="small" dirty="0">
                <a:solidFill>
                  <a:prstClr val="black"/>
                </a:solidFill>
                <a:cs typeface="Arial" charset="0"/>
              </a:rPr>
              <a:t>dottori commercialisti associati</a:t>
            </a:r>
            <a:endParaRPr lang="it-IT" sz="1200" dirty="0">
              <a:solidFill>
                <a:prstClr val="black"/>
              </a:solidFill>
              <a:cs typeface="Arial" charset="0"/>
            </a:endParaRPr>
          </a:p>
          <a:p>
            <a:pPr>
              <a:defRPr/>
            </a:pPr>
            <a:br>
              <a:rPr lang="it-IT" sz="2800" dirty="0">
                <a:solidFill>
                  <a:prstClr val="black"/>
                </a:solidFill>
                <a:cs typeface="Arial" charset="0"/>
              </a:rPr>
            </a:br>
            <a:br>
              <a:rPr lang="it-IT" sz="2800" dirty="0">
                <a:solidFill>
                  <a:prstClr val="black"/>
                </a:solidFill>
                <a:cs typeface="Arial" charset="0"/>
              </a:rPr>
            </a:br>
            <a:endParaRPr lang="it-IT" sz="2800" dirty="0">
              <a:solidFill>
                <a:prstClr val="black"/>
              </a:solidFill>
              <a:cs typeface="Arial" charset="0"/>
            </a:endParaRPr>
          </a:p>
        </p:txBody>
      </p:sp>
      <p:sp>
        <p:nvSpPr>
          <p:cNvPr id="2" name="Segnaposto numero diapositiva 1"/>
          <p:cNvSpPr>
            <a:spLocks noGrp="1"/>
          </p:cNvSpPr>
          <p:nvPr>
            <p:ph type="sldNum" sz="quarter" idx="12"/>
          </p:nvPr>
        </p:nvSpPr>
        <p:spPr/>
        <p:txBody>
          <a:bodyPr/>
          <a:lstStyle/>
          <a:p>
            <a:pPr>
              <a:defRPr/>
            </a:pPr>
            <a:fld id="{F35568D5-DB88-4060-9B49-24E91B15ADC1}" type="slidenum">
              <a:rPr lang="it-IT" smtClean="0">
                <a:solidFill>
                  <a:prstClr val="black">
                    <a:tint val="75000"/>
                  </a:prstClr>
                </a:solidFill>
              </a:rPr>
              <a:pPr>
                <a:defRPr/>
              </a:pPr>
              <a:t>29</a:t>
            </a:fld>
            <a:endParaRPr lang="it-IT" dirty="0">
              <a:solidFill>
                <a:prstClr val="black">
                  <a:tint val="75000"/>
                </a:prstClr>
              </a:solidFill>
            </a:endParaRPr>
          </a:p>
        </p:txBody>
      </p:sp>
      <p:pic>
        <p:nvPicPr>
          <p:cNvPr id="4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252413"/>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ttangolo 26"/>
          <p:cNvSpPr/>
          <p:nvPr/>
        </p:nvSpPr>
        <p:spPr>
          <a:xfrm>
            <a:off x="2339975" y="6021288"/>
            <a:ext cx="4572000" cy="566737"/>
          </a:xfrm>
          <a:prstGeom prst="rect">
            <a:avLst/>
          </a:prstGeom>
        </p:spPr>
        <p:txBody>
          <a:bodyPr>
            <a:spAutoFit/>
          </a:bodyPr>
          <a:lstStyle/>
          <a:p>
            <a:pPr marL="342900" lvl="1" indent="-342900" algn="ctr">
              <a:spcBef>
                <a:spcPct val="20000"/>
              </a:spcBef>
              <a:defRPr/>
            </a:pPr>
            <a:endParaRPr lang="it-IT" sz="1400" dirty="0">
              <a:solidFill>
                <a:prstClr val="black"/>
              </a:solidFill>
              <a:cs typeface="Arial" charset="0"/>
            </a:endParaRPr>
          </a:p>
          <a:p>
            <a:pPr marL="342900" lvl="1" indent="-342900" algn="ctr">
              <a:spcBef>
                <a:spcPct val="20000"/>
              </a:spcBef>
              <a:defRPr/>
            </a:pPr>
            <a:r>
              <a:rPr lang="it-IT" sz="1400" dirty="0">
                <a:solidFill>
                  <a:prstClr val="black"/>
                </a:solidFill>
              </a:rPr>
              <a:t>Brescia, 4 luglio 2018</a:t>
            </a:r>
          </a:p>
        </p:txBody>
      </p:sp>
      <p:sp>
        <p:nvSpPr>
          <p:cNvPr id="3" name="Segnaposto contenuto 2"/>
          <p:cNvSpPr>
            <a:spLocks noGrp="1"/>
          </p:cNvSpPr>
          <p:nvPr>
            <p:ph idx="1"/>
          </p:nvPr>
        </p:nvSpPr>
        <p:spPr>
          <a:xfrm>
            <a:off x="457200" y="1124744"/>
            <a:ext cx="8229600" cy="5001419"/>
          </a:xfrm>
        </p:spPr>
        <p:txBody>
          <a:bodyPr/>
          <a:lstStyle/>
          <a:p>
            <a:pPr marL="0" indent="0" algn="ctr" fontAlgn="auto">
              <a:spcAft>
                <a:spcPts val="0"/>
              </a:spcAft>
              <a:buNone/>
              <a:defRPr/>
            </a:pPr>
            <a:r>
              <a:rPr lang="it-IT" sz="3000" b="1" dirty="0">
                <a:solidFill>
                  <a:prstClr val="black"/>
                </a:solidFill>
              </a:rPr>
              <a:t>Metodi per la determinazione dei prezzi di trasferimento (art. 4 D.M.)</a:t>
            </a:r>
          </a:p>
          <a:p>
            <a:pPr marL="0" indent="0" algn="just" fontAlgn="auto">
              <a:spcAft>
                <a:spcPts val="0"/>
              </a:spcAft>
              <a:buNone/>
              <a:defRPr/>
            </a:pPr>
            <a:r>
              <a:rPr lang="it-IT" sz="2000" dirty="0">
                <a:solidFill>
                  <a:prstClr val="black"/>
                </a:solidFill>
              </a:rPr>
              <a:t>In relazione ai metodi per la determinazione dei prezzi di trasferimento, la novità più rilevante contenuta nel comma 3 dell’art. 4 è l’utilizzo del termine "è preferibile" in luogo di «deve»; in tal modo viene superata quella sorta di "gerarchia" tra metodi tradizionali e reddituali che, non rispecchiando le indicazioni provenienti dall'OCSE, configurava un irrigidimento non motivato;</a:t>
            </a:r>
          </a:p>
          <a:p>
            <a:pPr marL="0" indent="0" algn="just" fontAlgn="auto">
              <a:spcAft>
                <a:spcPts val="0"/>
              </a:spcAft>
              <a:buNone/>
              <a:defRPr/>
            </a:pPr>
            <a:endParaRPr lang="it-IT" sz="2000" dirty="0">
              <a:solidFill>
                <a:prstClr val="black"/>
              </a:solidFill>
            </a:endParaRPr>
          </a:p>
          <a:p>
            <a:pPr marL="0" indent="0" algn="just" fontAlgn="auto">
              <a:spcAft>
                <a:spcPts val="0"/>
              </a:spcAft>
              <a:buNone/>
              <a:defRPr/>
            </a:pPr>
            <a:r>
              <a:rPr lang="it-IT" sz="2000" dirty="0">
                <a:solidFill>
                  <a:prstClr val="black"/>
                </a:solidFill>
              </a:rPr>
              <a:t>Inoltre, è stato meglio definito il metodo transazionale di ripartizione degli utili (c.d. </a:t>
            </a:r>
            <a:r>
              <a:rPr lang="it-IT" sz="2000" dirty="0" err="1">
                <a:solidFill>
                  <a:prstClr val="black"/>
                </a:solidFill>
              </a:rPr>
              <a:t>Transactional</a:t>
            </a:r>
            <a:r>
              <a:rPr lang="it-IT" sz="2000" dirty="0">
                <a:solidFill>
                  <a:prstClr val="black"/>
                </a:solidFill>
              </a:rPr>
              <a:t> Profit Split Method) nei suoi due diversi approcci (analisi "contributiva" e analisi "residuale", c.d. </a:t>
            </a:r>
            <a:r>
              <a:rPr lang="it-IT" sz="2000" dirty="0" err="1">
                <a:solidFill>
                  <a:prstClr val="black"/>
                </a:solidFill>
              </a:rPr>
              <a:t>contribution</a:t>
            </a:r>
            <a:r>
              <a:rPr lang="it-IT" sz="2000" dirty="0">
                <a:solidFill>
                  <a:prstClr val="black"/>
                </a:solidFill>
              </a:rPr>
              <a:t> </a:t>
            </a:r>
            <a:r>
              <a:rPr lang="it-IT" sz="2000" dirty="0" err="1">
                <a:solidFill>
                  <a:prstClr val="black"/>
                </a:solidFill>
              </a:rPr>
              <a:t>analysis</a:t>
            </a:r>
            <a:r>
              <a:rPr lang="it-IT" sz="2000" dirty="0">
                <a:solidFill>
                  <a:prstClr val="black"/>
                </a:solidFill>
              </a:rPr>
              <a:t> e </a:t>
            </a:r>
            <a:r>
              <a:rPr lang="it-IT" sz="2000" dirty="0" err="1">
                <a:solidFill>
                  <a:prstClr val="black"/>
                </a:solidFill>
              </a:rPr>
              <a:t>residual</a:t>
            </a:r>
            <a:r>
              <a:rPr lang="it-IT" sz="2000" dirty="0">
                <a:solidFill>
                  <a:prstClr val="black"/>
                </a:solidFill>
              </a:rPr>
              <a:t> </a:t>
            </a:r>
            <a:r>
              <a:rPr lang="it-IT" sz="2000" dirty="0" err="1">
                <a:solidFill>
                  <a:prstClr val="black"/>
                </a:solidFill>
              </a:rPr>
              <a:t>analysis</a:t>
            </a:r>
            <a:r>
              <a:rPr lang="it-IT" sz="2000" dirty="0">
                <a:solidFill>
                  <a:prstClr val="black"/>
                </a:solidFill>
              </a:rPr>
              <a:t>). </a:t>
            </a:r>
          </a:p>
        </p:txBody>
      </p:sp>
    </p:spTree>
    <p:extLst>
      <p:ext uri="{BB962C8B-B14F-4D97-AF65-F5344CB8AC3E}">
        <p14:creationId xmlns:p14="http://schemas.microsoft.com/office/powerpoint/2010/main" val="1887086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nettore 1 40"/>
          <p:cNvCxnSpPr/>
          <p:nvPr/>
        </p:nvCxnSpPr>
        <p:spPr>
          <a:xfrm>
            <a:off x="0" y="944563"/>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
        <p:nvSpPr>
          <p:cNvPr id="42" name="Titolo 41"/>
          <p:cNvSpPr>
            <a:spLocks noGrp="1"/>
          </p:cNvSpPr>
          <p:nvPr>
            <p:ph type="title"/>
          </p:nvPr>
        </p:nvSpPr>
        <p:spPr>
          <a:xfrm>
            <a:off x="457200" y="-92579"/>
            <a:ext cx="8229600" cy="1877437"/>
          </a:xfrm>
          <a:prstGeom prst="rect">
            <a:avLst/>
          </a:prstGeom>
        </p:spPr>
        <p:txBody>
          <a:bodyPr>
            <a:spAutoFit/>
          </a:bodyPr>
          <a:lstStyle/>
          <a:p>
            <a:pPr algn="ctr">
              <a:defRPr/>
            </a:pPr>
            <a:br>
              <a:rPr lang="it-IT" sz="1600" dirty="0">
                <a:solidFill>
                  <a:prstClr val="black"/>
                </a:solidFill>
                <a:cs typeface="Arial" charset="0"/>
              </a:rPr>
            </a:br>
            <a:br>
              <a:rPr lang="it-IT" sz="1600" dirty="0">
                <a:solidFill>
                  <a:prstClr val="black"/>
                </a:solidFill>
                <a:cs typeface="Arial" charset="0"/>
              </a:rPr>
            </a:br>
            <a:r>
              <a:rPr lang="it-IT" sz="1600" dirty="0">
                <a:solidFill>
                  <a:prstClr val="black"/>
                </a:solidFill>
                <a:cs typeface="Arial" charset="0"/>
              </a:rPr>
              <a:t>CAPRIOLI   ROSSINI   SEGALA</a:t>
            </a:r>
          </a:p>
          <a:p>
            <a:pPr algn="ctr">
              <a:defRPr/>
            </a:pPr>
            <a:r>
              <a:rPr lang="it-IT" sz="1200" cap="small" dirty="0">
                <a:solidFill>
                  <a:prstClr val="black"/>
                </a:solidFill>
                <a:cs typeface="Arial" charset="0"/>
              </a:rPr>
              <a:t>dottori commercialisti associati</a:t>
            </a:r>
            <a:endParaRPr lang="it-IT" sz="1200" dirty="0">
              <a:solidFill>
                <a:prstClr val="black"/>
              </a:solidFill>
              <a:cs typeface="Arial" charset="0"/>
            </a:endParaRPr>
          </a:p>
          <a:p>
            <a:pPr>
              <a:defRPr/>
            </a:pPr>
            <a:br>
              <a:rPr lang="it-IT" sz="2800" dirty="0">
                <a:solidFill>
                  <a:prstClr val="black"/>
                </a:solidFill>
                <a:cs typeface="Arial" charset="0"/>
              </a:rPr>
            </a:br>
            <a:r>
              <a:rPr lang="it-IT" sz="2800" b="1" dirty="0">
                <a:solidFill>
                  <a:prstClr val="black"/>
                </a:solidFill>
                <a:cs typeface="Arial" charset="0"/>
              </a:rPr>
              <a:t>TRANSFER PRICE</a:t>
            </a:r>
          </a:p>
        </p:txBody>
      </p:sp>
      <p:sp>
        <p:nvSpPr>
          <p:cNvPr id="14" name="Segnaposto contenuto 13"/>
          <p:cNvSpPr>
            <a:spLocks noGrp="1"/>
          </p:cNvSpPr>
          <p:nvPr>
            <p:ph idx="1"/>
          </p:nvPr>
        </p:nvSpPr>
        <p:spPr>
          <a:xfrm>
            <a:off x="323850" y="1916832"/>
            <a:ext cx="8568630" cy="4021907"/>
          </a:xfrm>
        </p:spPr>
        <p:txBody>
          <a:bodyPr/>
          <a:lstStyle/>
          <a:p>
            <a:pPr marL="0" lvl="0" indent="0" algn="just" fontAlgn="auto">
              <a:spcAft>
                <a:spcPts val="0"/>
              </a:spcAft>
              <a:buNone/>
              <a:defRPr/>
            </a:pPr>
            <a:r>
              <a:rPr lang="it-IT" sz="1800" b="1" dirty="0">
                <a:solidFill>
                  <a:prstClr val="black"/>
                </a:solidFill>
              </a:rPr>
              <a:t> </a:t>
            </a:r>
            <a:r>
              <a:rPr lang="it-IT" sz="2800" b="1" dirty="0">
                <a:solidFill>
                  <a:prstClr val="black"/>
                </a:solidFill>
              </a:rPr>
              <a:t>Corrispettivo di una transazione </a:t>
            </a:r>
            <a:r>
              <a:rPr lang="it-IT" sz="2800" b="1" u="sng" dirty="0">
                <a:solidFill>
                  <a:prstClr val="black"/>
                </a:solidFill>
              </a:rPr>
              <a:t>(anche non palese)</a:t>
            </a:r>
            <a:r>
              <a:rPr lang="it-IT" sz="2800" b="1" dirty="0">
                <a:solidFill>
                  <a:prstClr val="black"/>
                </a:solidFill>
              </a:rPr>
              <a:t> tra:</a:t>
            </a:r>
          </a:p>
          <a:p>
            <a:pPr marL="0" lvl="0" indent="0" algn="just" fontAlgn="auto">
              <a:spcAft>
                <a:spcPts val="0"/>
              </a:spcAft>
              <a:buNone/>
              <a:defRPr/>
            </a:pPr>
            <a:endParaRPr lang="it-IT" sz="1500" b="1" dirty="0">
              <a:solidFill>
                <a:prstClr val="black"/>
              </a:solidFill>
            </a:endParaRPr>
          </a:p>
          <a:p>
            <a:pPr marL="0" lvl="0" indent="0" algn="ctr" fontAlgn="auto">
              <a:spcAft>
                <a:spcPts val="0"/>
              </a:spcAft>
              <a:buNone/>
              <a:defRPr/>
            </a:pPr>
            <a:endParaRPr lang="it-IT" sz="2800" b="1" dirty="0">
              <a:solidFill>
                <a:prstClr val="black"/>
              </a:solidFill>
            </a:endParaRPr>
          </a:p>
          <a:p>
            <a:pPr marL="0" lvl="0" indent="0" algn="ctr" fontAlgn="auto">
              <a:spcAft>
                <a:spcPts val="0"/>
              </a:spcAft>
              <a:buNone/>
              <a:defRPr/>
            </a:pPr>
            <a:r>
              <a:rPr lang="it-IT" sz="2800" b="1" dirty="0">
                <a:solidFill>
                  <a:prstClr val="black"/>
                </a:solidFill>
              </a:rPr>
              <a:t>Soggetti giuridicamente distinti ma appartenenti al medesimo soggetto economico</a:t>
            </a:r>
          </a:p>
          <a:p>
            <a:pPr marL="0" lvl="0" indent="0" algn="ctr" fontAlgn="auto">
              <a:spcAft>
                <a:spcPts val="0"/>
              </a:spcAft>
              <a:buNone/>
              <a:defRPr/>
            </a:pPr>
            <a:endParaRPr lang="it-IT" sz="2000" dirty="0">
              <a:solidFill>
                <a:prstClr val="black"/>
              </a:solidFill>
            </a:endParaRPr>
          </a:p>
          <a:p>
            <a:pPr marL="0" lvl="0" indent="0" algn="ctr" fontAlgn="auto">
              <a:spcAft>
                <a:spcPts val="0"/>
              </a:spcAft>
              <a:buNone/>
              <a:defRPr/>
            </a:pPr>
            <a:r>
              <a:rPr lang="it-IT" sz="2800" dirty="0">
                <a:solidFill>
                  <a:prstClr val="black"/>
                </a:solidFill>
              </a:rPr>
              <a:t>Necessità di un’attenta analisi funzionale e della </a:t>
            </a:r>
            <a:r>
              <a:rPr lang="it-IT" sz="2800" i="1" dirty="0" err="1">
                <a:solidFill>
                  <a:prstClr val="black"/>
                </a:solidFill>
              </a:rPr>
              <a:t>value</a:t>
            </a:r>
            <a:r>
              <a:rPr lang="it-IT" sz="2800" i="1" dirty="0">
                <a:solidFill>
                  <a:prstClr val="black"/>
                </a:solidFill>
              </a:rPr>
              <a:t> </a:t>
            </a:r>
            <a:r>
              <a:rPr lang="it-IT" sz="2800" i="1" dirty="0" err="1">
                <a:solidFill>
                  <a:prstClr val="black"/>
                </a:solidFill>
              </a:rPr>
              <a:t>chain</a:t>
            </a:r>
            <a:r>
              <a:rPr lang="it-IT" sz="2800" dirty="0">
                <a:solidFill>
                  <a:prstClr val="black"/>
                </a:solidFill>
              </a:rPr>
              <a:t> (individuazione delle attività che generano valore e dei margini di profitto)</a:t>
            </a:r>
          </a:p>
          <a:p>
            <a:pPr marL="514350" lvl="0" indent="-514350" algn="just" fontAlgn="auto">
              <a:spcAft>
                <a:spcPts val="0"/>
              </a:spcAft>
              <a:buAutoNum type="arabicParenR" startAt="2"/>
              <a:defRPr/>
            </a:pPr>
            <a:endParaRPr lang="it-IT" sz="2800" b="1" dirty="0">
              <a:solidFill>
                <a:prstClr val="black"/>
              </a:solidFill>
            </a:endParaRPr>
          </a:p>
          <a:p>
            <a:pPr marL="0" lvl="0" indent="0" algn="just" fontAlgn="auto">
              <a:spcAft>
                <a:spcPts val="0"/>
              </a:spcAft>
              <a:buNone/>
              <a:defRPr/>
            </a:pPr>
            <a:endParaRPr lang="it-IT" sz="1800" b="1" dirty="0">
              <a:solidFill>
                <a:prstClr val="black"/>
              </a:solidFill>
            </a:endParaRPr>
          </a:p>
        </p:txBody>
      </p:sp>
      <p:sp>
        <p:nvSpPr>
          <p:cNvPr id="2" name="Segnaposto numero diapositiva 1"/>
          <p:cNvSpPr>
            <a:spLocks noGrp="1"/>
          </p:cNvSpPr>
          <p:nvPr>
            <p:ph type="sldNum" sz="quarter" idx="12"/>
          </p:nvPr>
        </p:nvSpPr>
        <p:spPr/>
        <p:txBody>
          <a:bodyPr/>
          <a:lstStyle/>
          <a:p>
            <a:pPr>
              <a:defRPr/>
            </a:pPr>
            <a:fld id="{F35568D5-DB88-4060-9B49-24E91B15ADC1}" type="slidenum">
              <a:rPr lang="it-IT" smtClean="0">
                <a:solidFill>
                  <a:prstClr val="black">
                    <a:tint val="75000"/>
                  </a:prstClr>
                </a:solidFill>
              </a:rPr>
              <a:pPr>
                <a:defRPr/>
              </a:pPr>
              <a:t>3</a:t>
            </a:fld>
            <a:endParaRPr lang="it-IT">
              <a:solidFill>
                <a:prstClr val="black">
                  <a:tint val="75000"/>
                </a:prstClr>
              </a:solidFill>
            </a:endParaRPr>
          </a:p>
        </p:txBody>
      </p:sp>
      <p:pic>
        <p:nvPicPr>
          <p:cNvPr id="4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252413"/>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ttangolo 26"/>
          <p:cNvSpPr/>
          <p:nvPr/>
        </p:nvSpPr>
        <p:spPr>
          <a:xfrm>
            <a:off x="2339975" y="6021288"/>
            <a:ext cx="4572000" cy="566737"/>
          </a:xfrm>
          <a:prstGeom prst="rect">
            <a:avLst/>
          </a:prstGeom>
        </p:spPr>
        <p:txBody>
          <a:bodyPr>
            <a:spAutoFit/>
          </a:bodyPr>
          <a:lstStyle/>
          <a:p>
            <a:pPr marL="342900" lvl="1" indent="-342900" algn="ctr">
              <a:spcBef>
                <a:spcPct val="20000"/>
              </a:spcBef>
              <a:defRPr/>
            </a:pPr>
            <a:endParaRPr lang="it-IT" sz="1400" dirty="0">
              <a:solidFill>
                <a:prstClr val="black"/>
              </a:solidFill>
              <a:cs typeface="Arial" charset="0"/>
            </a:endParaRPr>
          </a:p>
          <a:p>
            <a:pPr marL="342900" lvl="1" indent="-342900" algn="ctr">
              <a:spcBef>
                <a:spcPct val="20000"/>
              </a:spcBef>
              <a:defRPr/>
            </a:pPr>
            <a:r>
              <a:rPr lang="it-IT" sz="1400" dirty="0">
                <a:solidFill>
                  <a:prstClr val="black"/>
                </a:solidFill>
              </a:rPr>
              <a:t>Brescia, 4 luglio 2018</a:t>
            </a:r>
          </a:p>
        </p:txBody>
      </p:sp>
      <p:sp>
        <p:nvSpPr>
          <p:cNvPr id="3" name="Freccia in giù 2"/>
          <p:cNvSpPr/>
          <p:nvPr/>
        </p:nvSpPr>
        <p:spPr>
          <a:xfrm>
            <a:off x="4355976" y="2420888"/>
            <a:ext cx="360040"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7374440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nettore 1 40"/>
          <p:cNvCxnSpPr/>
          <p:nvPr/>
        </p:nvCxnSpPr>
        <p:spPr>
          <a:xfrm>
            <a:off x="0" y="944563"/>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
        <p:nvSpPr>
          <p:cNvPr id="42" name="Titolo 41"/>
          <p:cNvSpPr>
            <a:spLocks noGrp="1"/>
          </p:cNvSpPr>
          <p:nvPr>
            <p:ph type="title"/>
          </p:nvPr>
        </p:nvSpPr>
        <p:spPr>
          <a:xfrm>
            <a:off x="457200" y="-1827584"/>
            <a:ext cx="8229600" cy="5755422"/>
          </a:xfrm>
          <a:prstGeom prst="rect">
            <a:avLst/>
          </a:prstGeom>
        </p:spPr>
        <p:txBody>
          <a:bodyPr>
            <a:spAutoFit/>
          </a:bodyPr>
          <a:lstStyle/>
          <a:p>
            <a:pPr algn="ctr">
              <a:defRPr/>
            </a:pP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r>
              <a:rPr lang="it-IT" sz="1600" dirty="0">
                <a:solidFill>
                  <a:prstClr val="black"/>
                </a:solidFill>
                <a:cs typeface="Arial" charset="0"/>
              </a:rPr>
              <a:t>CAPRIOLI   ROSSINI   SEGALA</a:t>
            </a:r>
          </a:p>
          <a:p>
            <a:pPr algn="ctr">
              <a:defRPr/>
            </a:pPr>
            <a:r>
              <a:rPr lang="it-IT" sz="1200" cap="small" dirty="0">
                <a:solidFill>
                  <a:prstClr val="black"/>
                </a:solidFill>
                <a:cs typeface="Arial" charset="0"/>
              </a:rPr>
              <a:t>dottori commercialisti associati</a:t>
            </a:r>
            <a:endParaRPr lang="it-IT" sz="1200" dirty="0">
              <a:solidFill>
                <a:prstClr val="black"/>
              </a:solidFill>
              <a:cs typeface="Arial" charset="0"/>
            </a:endParaRPr>
          </a:p>
          <a:p>
            <a:pPr lvl="0">
              <a:defRPr/>
            </a:pPr>
            <a:br>
              <a:rPr lang="it-IT" sz="2800" dirty="0">
                <a:solidFill>
                  <a:prstClr val="black"/>
                </a:solidFill>
                <a:cs typeface="Arial" charset="0"/>
              </a:rPr>
            </a:br>
            <a:r>
              <a:rPr lang="it-IT" sz="3000" b="1" dirty="0">
                <a:solidFill>
                  <a:prstClr val="black"/>
                </a:solidFill>
              </a:rPr>
              <a:t>Metodi per la determinazione dei prezzi di trasferimento</a:t>
            </a:r>
            <a:br>
              <a:rPr lang="it-IT" sz="2000" dirty="0">
                <a:solidFill>
                  <a:prstClr val="black"/>
                </a:solidFill>
              </a:rPr>
            </a:br>
            <a:br>
              <a:rPr lang="it-IT" sz="2000" dirty="0">
                <a:solidFill>
                  <a:prstClr val="black"/>
                </a:solidFill>
              </a:rPr>
            </a:br>
            <a:br>
              <a:rPr lang="it-IT" sz="2000" dirty="0">
                <a:solidFill>
                  <a:prstClr val="black"/>
                </a:solidFill>
              </a:rPr>
            </a:br>
            <a:br>
              <a:rPr lang="it-IT" sz="2400" dirty="0">
                <a:solidFill>
                  <a:prstClr val="black"/>
                </a:solidFill>
              </a:rPr>
            </a:br>
            <a:br>
              <a:rPr lang="it-IT" sz="2800" dirty="0">
                <a:solidFill>
                  <a:prstClr val="black"/>
                </a:solidFill>
                <a:cs typeface="Arial" charset="0"/>
              </a:rPr>
            </a:br>
            <a:endParaRPr lang="it-IT" sz="2800" dirty="0">
              <a:solidFill>
                <a:prstClr val="black"/>
              </a:solidFill>
              <a:cs typeface="Arial" charset="0"/>
            </a:endParaRPr>
          </a:p>
        </p:txBody>
      </p:sp>
      <p:sp>
        <p:nvSpPr>
          <p:cNvPr id="4" name="Segnaposto testo 3"/>
          <p:cNvSpPr>
            <a:spLocks noGrp="1"/>
          </p:cNvSpPr>
          <p:nvPr>
            <p:ph type="body" idx="1"/>
          </p:nvPr>
        </p:nvSpPr>
        <p:spPr>
          <a:xfrm>
            <a:off x="530716" y="2204864"/>
            <a:ext cx="4040188" cy="639762"/>
          </a:xfrm>
        </p:spPr>
        <p:txBody>
          <a:bodyPr/>
          <a:lstStyle/>
          <a:p>
            <a:pPr algn="ctr"/>
            <a:endParaRPr lang="it-IT" dirty="0"/>
          </a:p>
          <a:p>
            <a:pPr algn="ctr"/>
            <a:endParaRPr lang="it-IT" dirty="0"/>
          </a:p>
          <a:p>
            <a:pPr algn="ctr"/>
            <a:r>
              <a:rPr lang="it-IT" dirty="0"/>
              <a:t>METODI TRADIZIONALI</a:t>
            </a:r>
          </a:p>
        </p:txBody>
      </p:sp>
      <p:sp>
        <p:nvSpPr>
          <p:cNvPr id="3" name="Segnaposto contenuto 2"/>
          <p:cNvSpPr>
            <a:spLocks noGrp="1"/>
          </p:cNvSpPr>
          <p:nvPr>
            <p:ph sz="half" idx="2"/>
          </p:nvPr>
        </p:nvSpPr>
        <p:spPr>
          <a:xfrm>
            <a:off x="467544" y="2780928"/>
            <a:ext cx="4040188" cy="3951288"/>
          </a:xfrm>
        </p:spPr>
        <p:txBody>
          <a:bodyPr/>
          <a:lstStyle/>
          <a:p>
            <a:pPr lvl="0" algn="just" fontAlgn="auto">
              <a:spcAft>
                <a:spcPts val="0"/>
              </a:spcAft>
              <a:buFont typeface="Arial" panose="020B0604020202020204" pitchFamily="34" charset="0"/>
              <a:buChar char="•"/>
              <a:defRPr/>
            </a:pPr>
            <a:endParaRPr lang="it-IT" sz="2400" dirty="0">
              <a:solidFill>
                <a:prstClr val="black"/>
              </a:solidFill>
            </a:endParaRPr>
          </a:p>
          <a:p>
            <a:pPr lvl="0" algn="just" fontAlgn="auto">
              <a:spcAft>
                <a:spcPts val="0"/>
              </a:spcAft>
              <a:buFont typeface="Arial" panose="020B0604020202020204" pitchFamily="34" charset="0"/>
              <a:buChar char="•"/>
              <a:defRPr/>
            </a:pPr>
            <a:r>
              <a:rPr lang="it-IT" sz="2400" dirty="0">
                <a:solidFill>
                  <a:prstClr val="black"/>
                </a:solidFill>
              </a:rPr>
              <a:t>Confronto del prezzo </a:t>
            </a:r>
            <a:r>
              <a:rPr lang="it-IT" sz="2400" i="1" dirty="0">
                <a:solidFill>
                  <a:prstClr val="black"/>
                </a:solidFill>
              </a:rPr>
              <a:t>(CUP)</a:t>
            </a:r>
          </a:p>
          <a:p>
            <a:pPr lvl="0" algn="just" fontAlgn="auto">
              <a:spcAft>
                <a:spcPts val="0"/>
              </a:spcAft>
              <a:buFont typeface="Arial" panose="020B0604020202020204" pitchFamily="34" charset="0"/>
              <a:buChar char="•"/>
              <a:defRPr/>
            </a:pPr>
            <a:endParaRPr lang="it-IT" dirty="0">
              <a:solidFill>
                <a:prstClr val="black"/>
              </a:solidFill>
            </a:endParaRPr>
          </a:p>
          <a:p>
            <a:pPr lvl="0" algn="just" fontAlgn="auto">
              <a:spcAft>
                <a:spcPts val="0"/>
              </a:spcAft>
              <a:buFont typeface="Arial" panose="020B0604020202020204" pitchFamily="34" charset="0"/>
              <a:buChar char="•"/>
              <a:defRPr/>
            </a:pPr>
            <a:r>
              <a:rPr lang="it-IT" dirty="0">
                <a:solidFill>
                  <a:prstClr val="black"/>
                </a:solidFill>
              </a:rPr>
              <a:t>Prezzo di rivendita </a:t>
            </a:r>
            <a:r>
              <a:rPr lang="it-IT" i="1" dirty="0">
                <a:solidFill>
                  <a:prstClr val="black"/>
                </a:solidFill>
              </a:rPr>
              <a:t>(RPM)</a:t>
            </a:r>
          </a:p>
          <a:p>
            <a:pPr lvl="0" algn="just" fontAlgn="auto">
              <a:spcAft>
                <a:spcPts val="0"/>
              </a:spcAft>
              <a:buFont typeface="Arial" panose="020B0604020202020204" pitchFamily="34" charset="0"/>
              <a:buChar char="•"/>
              <a:defRPr/>
            </a:pPr>
            <a:endParaRPr lang="it-IT" sz="2400" dirty="0">
              <a:solidFill>
                <a:prstClr val="black"/>
              </a:solidFill>
            </a:endParaRPr>
          </a:p>
          <a:p>
            <a:pPr lvl="0" algn="just" fontAlgn="auto">
              <a:spcAft>
                <a:spcPts val="0"/>
              </a:spcAft>
              <a:buFont typeface="Arial" panose="020B0604020202020204" pitchFamily="34" charset="0"/>
              <a:buChar char="•"/>
              <a:defRPr/>
            </a:pPr>
            <a:r>
              <a:rPr lang="it-IT" sz="2400" dirty="0">
                <a:solidFill>
                  <a:prstClr val="black"/>
                </a:solidFill>
              </a:rPr>
              <a:t>Costo maggiorato </a:t>
            </a:r>
            <a:r>
              <a:rPr lang="it-IT" sz="2400" i="1" dirty="0">
                <a:solidFill>
                  <a:prstClr val="black"/>
                </a:solidFill>
              </a:rPr>
              <a:t>(CPM)</a:t>
            </a:r>
          </a:p>
        </p:txBody>
      </p:sp>
      <p:sp>
        <p:nvSpPr>
          <p:cNvPr id="5" name="Segnaposto testo 4"/>
          <p:cNvSpPr>
            <a:spLocks noGrp="1"/>
          </p:cNvSpPr>
          <p:nvPr>
            <p:ph type="body" sz="quarter" idx="3"/>
          </p:nvPr>
        </p:nvSpPr>
        <p:spPr>
          <a:xfrm>
            <a:off x="4625975" y="2348880"/>
            <a:ext cx="4041775" cy="639762"/>
          </a:xfrm>
        </p:spPr>
        <p:txBody>
          <a:bodyPr/>
          <a:lstStyle/>
          <a:p>
            <a:pPr algn="ctr"/>
            <a:r>
              <a:rPr lang="it-IT" dirty="0"/>
              <a:t>METODI ALTERNATIVI/REDDITUALI</a:t>
            </a:r>
          </a:p>
        </p:txBody>
      </p:sp>
      <p:sp>
        <p:nvSpPr>
          <p:cNvPr id="6" name="Segnaposto contenuto 5"/>
          <p:cNvSpPr>
            <a:spLocks noGrp="1"/>
          </p:cNvSpPr>
          <p:nvPr>
            <p:ph sz="quarter" idx="4"/>
          </p:nvPr>
        </p:nvSpPr>
        <p:spPr>
          <a:xfrm>
            <a:off x="4625975" y="2780928"/>
            <a:ext cx="4041775" cy="3951288"/>
          </a:xfrm>
        </p:spPr>
        <p:txBody>
          <a:bodyPr/>
          <a:lstStyle/>
          <a:p>
            <a:pPr marL="0" indent="0">
              <a:buNone/>
            </a:pPr>
            <a:endParaRPr lang="it-IT" dirty="0"/>
          </a:p>
          <a:p>
            <a:pPr>
              <a:spcAft>
                <a:spcPts val="600"/>
              </a:spcAft>
            </a:pPr>
            <a:r>
              <a:rPr lang="it-IT" dirty="0"/>
              <a:t>Comparazione margini netti della transazione (TNMM)</a:t>
            </a:r>
          </a:p>
          <a:p>
            <a:pPr>
              <a:spcAft>
                <a:spcPts val="600"/>
              </a:spcAft>
            </a:pPr>
            <a:r>
              <a:rPr lang="it-IT" dirty="0"/>
              <a:t>Ripartizione dei profitti</a:t>
            </a:r>
          </a:p>
          <a:p>
            <a:endParaRPr lang="it-IT" dirty="0"/>
          </a:p>
          <a:p>
            <a:r>
              <a:rPr lang="it-IT" dirty="0"/>
              <a:t>Altri metodi se i precedenti non sono affidabili</a:t>
            </a:r>
          </a:p>
        </p:txBody>
      </p:sp>
      <p:sp>
        <p:nvSpPr>
          <p:cNvPr id="2" name="Segnaposto numero diapositiva 1"/>
          <p:cNvSpPr>
            <a:spLocks noGrp="1"/>
          </p:cNvSpPr>
          <p:nvPr>
            <p:ph type="sldNum" sz="quarter" idx="12"/>
          </p:nvPr>
        </p:nvSpPr>
        <p:spPr/>
        <p:txBody>
          <a:bodyPr/>
          <a:lstStyle/>
          <a:p>
            <a:pPr>
              <a:defRPr/>
            </a:pPr>
            <a:fld id="{F35568D5-DB88-4060-9B49-24E91B15ADC1}" type="slidenum">
              <a:rPr lang="it-IT" smtClean="0">
                <a:solidFill>
                  <a:prstClr val="black">
                    <a:tint val="75000"/>
                  </a:prstClr>
                </a:solidFill>
              </a:rPr>
              <a:pPr>
                <a:defRPr/>
              </a:pPr>
              <a:t>30</a:t>
            </a:fld>
            <a:endParaRPr lang="it-IT" dirty="0">
              <a:solidFill>
                <a:prstClr val="black">
                  <a:tint val="75000"/>
                </a:prstClr>
              </a:solidFill>
            </a:endParaRPr>
          </a:p>
        </p:txBody>
      </p:sp>
      <p:pic>
        <p:nvPicPr>
          <p:cNvPr id="4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252413"/>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ttangolo 26"/>
          <p:cNvSpPr/>
          <p:nvPr/>
        </p:nvSpPr>
        <p:spPr>
          <a:xfrm>
            <a:off x="2339975" y="6021288"/>
            <a:ext cx="4572000" cy="566737"/>
          </a:xfrm>
          <a:prstGeom prst="rect">
            <a:avLst/>
          </a:prstGeom>
        </p:spPr>
        <p:txBody>
          <a:bodyPr>
            <a:spAutoFit/>
          </a:bodyPr>
          <a:lstStyle/>
          <a:p>
            <a:pPr marL="342900" lvl="1" indent="-342900" algn="ctr">
              <a:spcBef>
                <a:spcPct val="20000"/>
              </a:spcBef>
              <a:defRPr/>
            </a:pPr>
            <a:endParaRPr lang="it-IT" sz="1400" dirty="0">
              <a:solidFill>
                <a:prstClr val="black"/>
              </a:solidFill>
              <a:cs typeface="Arial" charset="0"/>
            </a:endParaRPr>
          </a:p>
          <a:p>
            <a:pPr marL="342900" lvl="1" indent="-342900" algn="ctr">
              <a:spcBef>
                <a:spcPct val="20000"/>
              </a:spcBef>
              <a:defRPr/>
            </a:pPr>
            <a:r>
              <a:rPr lang="it-IT" sz="1400" dirty="0">
                <a:solidFill>
                  <a:prstClr val="black"/>
                </a:solidFill>
              </a:rPr>
              <a:t>Brescia, 4 luglio 2018</a:t>
            </a:r>
          </a:p>
        </p:txBody>
      </p:sp>
    </p:spTree>
    <p:extLst>
      <p:ext uri="{BB962C8B-B14F-4D97-AF65-F5344CB8AC3E}">
        <p14:creationId xmlns:p14="http://schemas.microsoft.com/office/powerpoint/2010/main" val="30039675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nettore 1 40"/>
          <p:cNvCxnSpPr/>
          <p:nvPr/>
        </p:nvCxnSpPr>
        <p:spPr>
          <a:xfrm>
            <a:off x="0" y="944563"/>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
        <p:nvSpPr>
          <p:cNvPr id="42" name="Titolo 41"/>
          <p:cNvSpPr>
            <a:spLocks noGrp="1"/>
          </p:cNvSpPr>
          <p:nvPr>
            <p:ph type="title"/>
          </p:nvPr>
        </p:nvSpPr>
        <p:spPr>
          <a:xfrm>
            <a:off x="457200" y="-1230033"/>
            <a:ext cx="8229600" cy="3293209"/>
          </a:xfrm>
          <a:prstGeom prst="rect">
            <a:avLst/>
          </a:prstGeom>
        </p:spPr>
        <p:txBody>
          <a:bodyPr>
            <a:spAutoFit/>
          </a:bodyPr>
          <a:lstStyle/>
          <a:p>
            <a:pPr algn="ctr">
              <a:defRPr/>
            </a:pP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r>
              <a:rPr lang="it-IT" sz="1600" dirty="0">
                <a:solidFill>
                  <a:prstClr val="black"/>
                </a:solidFill>
                <a:cs typeface="Arial" charset="0"/>
              </a:rPr>
              <a:t>CAPRIOLI   ROSSINI   SEGALA</a:t>
            </a:r>
          </a:p>
          <a:p>
            <a:pPr algn="ctr">
              <a:defRPr/>
            </a:pPr>
            <a:r>
              <a:rPr lang="it-IT" sz="1200" cap="small" dirty="0">
                <a:solidFill>
                  <a:prstClr val="black"/>
                </a:solidFill>
                <a:cs typeface="Arial" charset="0"/>
              </a:rPr>
              <a:t>dottori commercialisti associati</a:t>
            </a:r>
            <a:endParaRPr lang="it-IT" sz="1200" dirty="0">
              <a:solidFill>
                <a:prstClr val="black"/>
              </a:solidFill>
              <a:cs typeface="Arial" charset="0"/>
            </a:endParaRPr>
          </a:p>
          <a:p>
            <a:pPr>
              <a:defRPr/>
            </a:pPr>
            <a:br>
              <a:rPr lang="it-IT" sz="2800" dirty="0">
                <a:solidFill>
                  <a:prstClr val="black"/>
                </a:solidFill>
                <a:cs typeface="Arial" charset="0"/>
              </a:rPr>
            </a:br>
            <a:br>
              <a:rPr lang="it-IT" sz="2800" dirty="0">
                <a:solidFill>
                  <a:prstClr val="black"/>
                </a:solidFill>
                <a:cs typeface="Arial" charset="0"/>
              </a:rPr>
            </a:br>
            <a:endParaRPr lang="it-IT" sz="2800" dirty="0">
              <a:solidFill>
                <a:prstClr val="black"/>
              </a:solidFill>
              <a:cs typeface="Arial" charset="0"/>
            </a:endParaRPr>
          </a:p>
        </p:txBody>
      </p:sp>
      <p:sp>
        <p:nvSpPr>
          <p:cNvPr id="2" name="Segnaposto numero diapositiva 1"/>
          <p:cNvSpPr>
            <a:spLocks noGrp="1"/>
          </p:cNvSpPr>
          <p:nvPr>
            <p:ph type="sldNum" sz="quarter" idx="12"/>
          </p:nvPr>
        </p:nvSpPr>
        <p:spPr/>
        <p:txBody>
          <a:bodyPr/>
          <a:lstStyle/>
          <a:p>
            <a:pPr>
              <a:defRPr/>
            </a:pPr>
            <a:fld id="{F35568D5-DB88-4060-9B49-24E91B15ADC1}" type="slidenum">
              <a:rPr lang="it-IT" smtClean="0">
                <a:solidFill>
                  <a:prstClr val="black">
                    <a:tint val="75000"/>
                  </a:prstClr>
                </a:solidFill>
              </a:rPr>
              <a:pPr>
                <a:defRPr/>
              </a:pPr>
              <a:t>31</a:t>
            </a:fld>
            <a:endParaRPr lang="it-IT" dirty="0">
              <a:solidFill>
                <a:prstClr val="black">
                  <a:tint val="75000"/>
                </a:prstClr>
              </a:solidFill>
            </a:endParaRPr>
          </a:p>
        </p:txBody>
      </p:sp>
      <p:pic>
        <p:nvPicPr>
          <p:cNvPr id="4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252413"/>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ttangolo 26"/>
          <p:cNvSpPr/>
          <p:nvPr/>
        </p:nvSpPr>
        <p:spPr>
          <a:xfrm>
            <a:off x="2339975" y="6021288"/>
            <a:ext cx="4572000" cy="566737"/>
          </a:xfrm>
          <a:prstGeom prst="rect">
            <a:avLst/>
          </a:prstGeom>
        </p:spPr>
        <p:txBody>
          <a:bodyPr>
            <a:spAutoFit/>
          </a:bodyPr>
          <a:lstStyle/>
          <a:p>
            <a:pPr marL="342900" lvl="1" indent="-342900" algn="ctr">
              <a:spcBef>
                <a:spcPct val="20000"/>
              </a:spcBef>
              <a:defRPr/>
            </a:pPr>
            <a:endParaRPr lang="it-IT" sz="1400" dirty="0">
              <a:solidFill>
                <a:prstClr val="black"/>
              </a:solidFill>
              <a:cs typeface="Arial" charset="0"/>
            </a:endParaRPr>
          </a:p>
          <a:p>
            <a:pPr marL="342900" lvl="1" indent="-342900" algn="ctr">
              <a:spcBef>
                <a:spcPct val="20000"/>
              </a:spcBef>
              <a:defRPr/>
            </a:pPr>
            <a:r>
              <a:rPr lang="it-IT" sz="1400" dirty="0">
                <a:solidFill>
                  <a:prstClr val="black"/>
                </a:solidFill>
              </a:rPr>
              <a:t>Brescia, 4 luglio 2018</a:t>
            </a:r>
          </a:p>
        </p:txBody>
      </p:sp>
      <p:sp>
        <p:nvSpPr>
          <p:cNvPr id="3" name="Segnaposto contenuto 2"/>
          <p:cNvSpPr>
            <a:spLocks noGrp="1"/>
          </p:cNvSpPr>
          <p:nvPr>
            <p:ph idx="1"/>
          </p:nvPr>
        </p:nvSpPr>
        <p:spPr>
          <a:xfrm>
            <a:off x="457200" y="1124744"/>
            <a:ext cx="8229600" cy="5001419"/>
          </a:xfrm>
        </p:spPr>
        <p:txBody>
          <a:bodyPr/>
          <a:lstStyle/>
          <a:p>
            <a:pPr marL="0" indent="0" algn="ctr" fontAlgn="auto">
              <a:spcAft>
                <a:spcPts val="0"/>
              </a:spcAft>
              <a:buNone/>
              <a:defRPr/>
            </a:pPr>
            <a:r>
              <a:rPr lang="it-IT" sz="3000" b="1" dirty="0">
                <a:solidFill>
                  <a:prstClr val="black"/>
                </a:solidFill>
              </a:rPr>
              <a:t>Rettifica del metodo (art. 4 c. 6 D.M.)</a:t>
            </a:r>
          </a:p>
          <a:p>
            <a:pPr marL="0" indent="0" algn="ctr" fontAlgn="auto">
              <a:spcAft>
                <a:spcPts val="0"/>
              </a:spcAft>
              <a:buNone/>
              <a:defRPr/>
            </a:pPr>
            <a:endParaRPr lang="it-IT" sz="800" b="1" dirty="0">
              <a:solidFill>
                <a:prstClr val="black"/>
              </a:solidFill>
            </a:endParaRPr>
          </a:p>
          <a:p>
            <a:pPr marL="0" indent="0" algn="just" fontAlgn="auto">
              <a:spcAft>
                <a:spcPts val="0"/>
              </a:spcAft>
              <a:buNone/>
              <a:defRPr/>
            </a:pPr>
            <a:r>
              <a:rPr lang="it-IT" sz="2000" dirty="0">
                <a:solidFill>
                  <a:prstClr val="black"/>
                </a:solidFill>
              </a:rPr>
              <a:t>Fondamentale risulta invece la previsione contenuta nel comma 6 dell’art. 4, quando prevede che:</a:t>
            </a:r>
          </a:p>
          <a:p>
            <a:pPr marL="0" indent="0" algn="just" fontAlgn="auto">
              <a:spcAft>
                <a:spcPts val="0"/>
              </a:spcAft>
              <a:buNone/>
              <a:defRPr/>
            </a:pPr>
            <a:r>
              <a:rPr lang="it-IT" sz="2000" i="1" dirty="0">
                <a:solidFill>
                  <a:prstClr val="black"/>
                </a:solidFill>
              </a:rPr>
              <a:t>"Qualora un’impresa abbia utilizzato un metodo che rispetta le disposizioni dei commi da 1 a 5 per valorizzare un’operazione controllata, la verifica da parte dell’amministrazione finanziaria sulla coerenza di detta valorizzazione con il principio di libera concorrenza si deve basare sul metodo applicato dall’impresa. "</a:t>
            </a:r>
          </a:p>
          <a:p>
            <a:pPr marL="0" indent="0" algn="just" fontAlgn="auto">
              <a:spcAft>
                <a:spcPts val="0"/>
              </a:spcAft>
              <a:buNone/>
              <a:defRPr/>
            </a:pPr>
            <a:endParaRPr lang="it-IT" sz="2000" i="1" dirty="0">
              <a:solidFill>
                <a:prstClr val="black"/>
              </a:solidFill>
            </a:endParaRPr>
          </a:p>
          <a:p>
            <a:pPr marL="0" indent="0" algn="just" fontAlgn="auto">
              <a:lnSpc>
                <a:spcPct val="150000"/>
              </a:lnSpc>
              <a:spcAft>
                <a:spcPts val="0"/>
              </a:spcAft>
              <a:buNone/>
              <a:defRPr/>
            </a:pPr>
            <a:r>
              <a:rPr lang="it-IT" sz="2000" dirty="0">
                <a:solidFill>
                  <a:prstClr val="black"/>
                </a:solidFill>
              </a:rPr>
              <a:t>Quindi, in caso di applicazione di un metodo coerente con la fattispecie analizzata, la discrezionalità dell’Amministrazione Finanziaria in sede di verifica è molto limitata.</a:t>
            </a:r>
          </a:p>
        </p:txBody>
      </p:sp>
    </p:spTree>
    <p:extLst>
      <p:ext uri="{BB962C8B-B14F-4D97-AF65-F5344CB8AC3E}">
        <p14:creationId xmlns:p14="http://schemas.microsoft.com/office/powerpoint/2010/main" val="15298145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nettore 1 40"/>
          <p:cNvCxnSpPr/>
          <p:nvPr/>
        </p:nvCxnSpPr>
        <p:spPr>
          <a:xfrm>
            <a:off x="0" y="944563"/>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
        <p:nvSpPr>
          <p:cNvPr id="42" name="Titolo 41"/>
          <p:cNvSpPr>
            <a:spLocks noGrp="1"/>
          </p:cNvSpPr>
          <p:nvPr>
            <p:ph type="title"/>
          </p:nvPr>
        </p:nvSpPr>
        <p:spPr>
          <a:xfrm>
            <a:off x="457200" y="-1230033"/>
            <a:ext cx="8229600" cy="3293209"/>
          </a:xfrm>
          <a:prstGeom prst="rect">
            <a:avLst/>
          </a:prstGeom>
        </p:spPr>
        <p:txBody>
          <a:bodyPr>
            <a:spAutoFit/>
          </a:bodyPr>
          <a:lstStyle/>
          <a:p>
            <a:pPr algn="ctr">
              <a:defRPr/>
            </a:pP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r>
              <a:rPr lang="it-IT" sz="1600" dirty="0">
                <a:solidFill>
                  <a:prstClr val="black"/>
                </a:solidFill>
                <a:cs typeface="Arial" charset="0"/>
              </a:rPr>
              <a:t>CAPRIOLI   ROSSINI   SEGALA</a:t>
            </a:r>
          </a:p>
          <a:p>
            <a:pPr algn="ctr">
              <a:defRPr/>
            </a:pPr>
            <a:r>
              <a:rPr lang="it-IT" sz="1200" cap="small" dirty="0">
                <a:solidFill>
                  <a:prstClr val="black"/>
                </a:solidFill>
                <a:cs typeface="Arial" charset="0"/>
              </a:rPr>
              <a:t>dottori commercialisti associati</a:t>
            </a:r>
            <a:endParaRPr lang="it-IT" sz="1200" dirty="0">
              <a:solidFill>
                <a:prstClr val="black"/>
              </a:solidFill>
              <a:cs typeface="Arial" charset="0"/>
            </a:endParaRPr>
          </a:p>
          <a:p>
            <a:pPr>
              <a:defRPr/>
            </a:pPr>
            <a:br>
              <a:rPr lang="it-IT" sz="2800" dirty="0">
                <a:solidFill>
                  <a:prstClr val="black"/>
                </a:solidFill>
                <a:cs typeface="Arial" charset="0"/>
              </a:rPr>
            </a:br>
            <a:br>
              <a:rPr lang="it-IT" sz="2800" dirty="0">
                <a:solidFill>
                  <a:prstClr val="black"/>
                </a:solidFill>
                <a:cs typeface="Arial" charset="0"/>
              </a:rPr>
            </a:br>
            <a:endParaRPr lang="it-IT" sz="2800" dirty="0">
              <a:solidFill>
                <a:prstClr val="black"/>
              </a:solidFill>
              <a:cs typeface="Arial" charset="0"/>
            </a:endParaRPr>
          </a:p>
        </p:txBody>
      </p:sp>
      <p:sp>
        <p:nvSpPr>
          <p:cNvPr id="2" name="Segnaposto numero diapositiva 1"/>
          <p:cNvSpPr>
            <a:spLocks noGrp="1"/>
          </p:cNvSpPr>
          <p:nvPr>
            <p:ph type="sldNum" sz="quarter" idx="12"/>
          </p:nvPr>
        </p:nvSpPr>
        <p:spPr/>
        <p:txBody>
          <a:bodyPr/>
          <a:lstStyle/>
          <a:p>
            <a:pPr>
              <a:defRPr/>
            </a:pPr>
            <a:fld id="{F35568D5-DB88-4060-9B49-24E91B15ADC1}" type="slidenum">
              <a:rPr lang="it-IT" smtClean="0">
                <a:solidFill>
                  <a:prstClr val="black">
                    <a:tint val="75000"/>
                  </a:prstClr>
                </a:solidFill>
              </a:rPr>
              <a:pPr>
                <a:defRPr/>
              </a:pPr>
              <a:t>32</a:t>
            </a:fld>
            <a:endParaRPr lang="it-IT" dirty="0">
              <a:solidFill>
                <a:prstClr val="black">
                  <a:tint val="75000"/>
                </a:prstClr>
              </a:solidFill>
            </a:endParaRPr>
          </a:p>
        </p:txBody>
      </p:sp>
      <p:pic>
        <p:nvPicPr>
          <p:cNvPr id="4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252413"/>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ttangolo 26"/>
          <p:cNvSpPr/>
          <p:nvPr/>
        </p:nvSpPr>
        <p:spPr>
          <a:xfrm>
            <a:off x="2339975" y="6021288"/>
            <a:ext cx="4572000" cy="566737"/>
          </a:xfrm>
          <a:prstGeom prst="rect">
            <a:avLst/>
          </a:prstGeom>
        </p:spPr>
        <p:txBody>
          <a:bodyPr>
            <a:spAutoFit/>
          </a:bodyPr>
          <a:lstStyle/>
          <a:p>
            <a:pPr marL="342900" lvl="1" indent="-342900" algn="ctr">
              <a:spcBef>
                <a:spcPct val="20000"/>
              </a:spcBef>
              <a:defRPr/>
            </a:pPr>
            <a:endParaRPr lang="it-IT" sz="1400" dirty="0">
              <a:solidFill>
                <a:prstClr val="black"/>
              </a:solidFill>
              <a:cs typeface="Arial" charset="0"/>
            </a:endParaRPr>
          </a:p>
          <a:p>
            <a:pPr marL="342900" lvl="1" indent="-342900" algn="ctr">
              <a:spcBef>
                <a:spcPct val="20000"/>
              </a:spcBef>
              <a:defRPr/>
            </a:pPr>
            <a:r>
              <a:rPr lang="it-IT" sz="1400" dirty="0">
                <a:solidFill>
                  <a:prstClr val="black"/>
                </a:solidFill>
              </a:rPr>
              <a:t>Brescia, 4 luglio 2018</a:t>
            </a:r>
          </a:p>
        </p:txBody>
      </p:sp>
      <p:sp>
        <p:nvSpPr>
          <p:cNvPr id="3" name="Segnaposto contenuto 2"/>
          <p:cNvSpPr>
            <a:spLocks noGrp="1"/>
          </p:cNvSpPr>
          <p:nvPr>
            <p:ph idx="1"/>
          </p:nvPr>
        </p:nvSpPr>
        <p:spPr>
          <a:xfrm>
            <a:off x="457200" y="1124744"/>
            <a:ext cx="8229600" cy="5001419"/>
          </a:xfrm>
        </p:spPr>
        <p:txBody>
          <a:bodyPr/>
          <a:lstStyle/>
          <a:p>
            <a:pPr marL="0" indent="0" algn="ctr" fontAlgn="auto">
              <a:spcAft>
                <a:spcPts val="0"/>
              </a:spcAft>
              <a:buNone/>
              <a:defRPr/>
            </a:pPr>
            <a:r>
              <a:rPr lang="it-IT" sz="3000" b="1" dirty="0">
                <a:solidFill>
                  <a:prstClr val="black"/>
                </a:solidFill>
              </a:rPr>
              <a:t>Aggregazione delle operazioni (art. 5 D.M.)</a:t>
            </a:r>
          </a:p>
          <a:p>
            <a:pPr marL="0" indent="0" algn="just" fontAlgn="auto">
              <a:lnSpc>
                <a:spcPct val="150000"/>
              </a:lnSpc>
              <a:spcAft>
                <a:spcPts val="0"/>
              </a:spcAft>
              <a:buNone/>
              <a:defRPr/>
            </a:pPr>
            <a:endParaRPr lang="it-IT" sz="2000" dirty="0">
              <a:solidFill>
                <a:prstClr val="black"/>
              </a:solidFill>
            </a:endParaRPr>
          </a:p>
          <a:p>
            <a:pPr marL="0" indent="0" algn="just" fontAlgn="auto">
              <a:lnSpc>
                <a:spcPct val="150000"/>
              </a:lnSpc>
              <a:spcAft>
                <a:spcPts val="0"/>
              </a:spcAft>
              <a:buNone/>
              <a:defRPr/>
            </a:pPr>
            <a:r>
              <a:rPr lang="it-IT" sz="2000" dirty="0">
                <a:solidFill>
                  <a:prstClr val="black"/>
                </a:solidFill>
              </a:rPr>
              <a:t>Non si rilevano novità nell’art. dedicato all’aggregazione delle operazione a parte il fatto che è stato precisato, in via generale, che "il principio di libera concorrenza è applicato operazione per operazione", principio derogabile nel caso di operazioni strettamente collegate non valutabili in maniera affidabile autonomamente.</a:t>
            </a:r>
          </a:p>
        </p:txBody>
      </p:sp>
    </p:spTree>
    <p:extLst>
      <p:ext uri="{BB962C8B-B14F-4D97-AF65-F5344CB8AC3E}">
        <p14:creationId xmlns:p14="http://schemas.microsoft.com/office/powerpoint/2010/main" val="1857615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nettore 1 40"/>
          <p:cNvCxnSpPr/>
          <p:nvPr/>
        </p:nvCxnSpPr>
        <p:spPr>
          <a:xfrm>
            <a:off x="0" y="944563"/>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
        <p:nvSpPr>
          <p:cNvPr id="42" name="Titolo 41"/>
          <p:cNvSpPr>
            <a:spLocks noGrp="1"/>
          </p:cNvSpPr>
          <p:nvPr>
            <p:ph type="title"/>
          </p:nvPr>
        </p:nvSpPr>
        <p:spPr>
          <a:xfrm>
            <a:off x="457200" y="-1230033"/>
            <a:ext cx="8229600" cy="3293209"/>
          </a:xfrm>
          <a:prstGeom prst="rect">
            <a:avLst/>
          </a:prstGeom>
        </p:spPr>
        <p:txBody>
          <a:bodyPr>
            <a:spAutoFit/>
          </a:bodyPr>
          <a:lstStyle/>
          <a:p>
            <a:pPr algn="ctr">
              <a:defRPr/>
            </a:pP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r>
              <a:rPr lang="it-IT" sz="1600" dirty="0">
                <a:solidFill>
                  <a:prstClr val="black"/>
                </a:solidFill>
                <a:cs typeface="Arial" charset="0"/>
              </a:rPr>
              <a:t>CAPRIOLI   ROSSINI   SEGALA</a:t>
            </a:r>
          </a:p>
          <a:p>
            <a:pPr algn="ctr">
              <a:defRPr/>
            </a:pPr>
            <a:r>
              <a:rPr lang="it-IT" sz="1200" cap="small" dirty="0">
                <a:solidFill>
                  <a:prstClr val="black"/>
                </a:solidFill>
                <a:cs typeface="Arial" charset="0"/>
              </a:rPr>
              <a:t>dottori commercialisti associati</a:t>
            </a:r>
            <a:endParaRPr lang="it-IT" sz="1200" dirty="0">
              <a:solidFill>
                <a:prstClr val="black"/>
              </a:solidFill>
              <a:cs typeface="Arial" charset="0"/>
            </a:endParaRPr>
          </a:p>
          <a:p>
            <a:pPr>
              <a:defRPr/>
            </a:pPr>
            <a:br>
              <a:rPr lang="it-IT" sz="2800" dirty="0">
                <a:solidFill>
                  <a:prstClr val="black"/>
                </a:solidFill>
                <a:cs typeface="Arial" charset="0"/>
              </a:rPr>
            </a:br>
            <a:br>
              <a:rPr lang="it-IT" sz="2800" dirty="0">
                <a:solidFill>
                  <a:prstClr val="black"/>
                </a:solidFill>
                <a:cs typeface="Arial" charset="0"/>
              </a:rPr>
            </a:br>
            <a:endParaRPr lang="it-IT" sz="2800" dirty="0">
              <a:solidFill>
                <a:prstClr val="black"/>
              </a:solidFill>
              <a:cs typeface="Arial" charset="0"/>
            </a:endParaRPr>
          </a:p>
        </p:txBody>
      </p:sp>
      <p:sp>
        <p:nvSpPr>
          <p:cNvPr id="2" name="Segnaposto numero diapositiva 1"/>
          <p:cNvSpPr>
            <a:spLocks noGrp="1"/>
          </p:cNvSpPr>
          <p:nvPr>
            <p:ph type="sldNum" sz="quarter" idx="12"/>
          </p:nvPr>
        </p:nvSpPr>
        <p:spPr/>
        <p:txBody>
          <a:bodyPr/>
          <a:lstStyle/>
          <a:p>
            <a:pPr>
              <a:defRPr/>
            </a:pPr>
            <a:fld id="{F35568D5-DB88-4060-9B49-24E91B15ADC1}" type="slidenum">
              <a:rPr lang="it-IT" smtClean="0">
                <a:solidFill>
                  <a:prstClr val="black">
                    <a:tint val="75000"/>
                  </a:prstClr>
                </a:solidFill>
              </a:rPr>
              <a:pPr>
                <a:defRPr/>
              </a:pPr>
              <a:t>33</a:t>
            </a:fld>
            <a:endParaRPr lang="it-IT" dirty="0">
              <a:solidFill>
                <a:prstClr val="black">
                  <a:tint val="75000"/>
                </a:prstClr>
              </a:solidFill>
            </a:endParaRPr>
          </a:p>
        </p:txBody>
      </p:sp>
      <p:pic>
        <p:nvPicPr>
          <p:cNvPr id="4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252413"/>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ttangolo 26"/>
          <p:cNvSpPr/>
          <p:nvPr/>
        </p:nvSpPr>
        <p:spPr>
          <a:xfrm>
            <a:off x="2339975" y="6021288"/>
            <a:ext cx="4572000" cy="566737"/>
          </a:xfrm>
          <a:prstGeom prst="rect">
            <a:avLst/>
          </a:prstGeom>
        </p:spPr>
        <p:txBody>
          <a:bodyPr>
            <a:spAutoFit/>
          </a:bodyPr>
          <a:lstStyle/>
          <a:p>
            <a:pPr marL="342900" lvl="1" indent="-342900" algn="ctr">
              <a:spcBef>
                <a:spcPct val="20000"/>
              </a:spcBef>
              <a:defRPr/>
            </a:pPr>
            <a:endParaRPr lang="it-IT" sz="1400" dirty="0">
              <a:solidFill>
                <a:prstClr val="black"/>
              </a:solidFill>
              <a:cs typeface="Arial" charset="0"/>
            </a:endParaRPr>
          </a:p>
          <a:p>
            <a:pPr marL="342900" lvl="1" indent="-342900" algn="ctr">
              <a:spcBef>
                <a:spcPct val="20000"/>
              </a:spcBef>
              <a:defRPr/>
            </a:pPr>
            <a:r>
              <a:rPr lang="it-IT" sz="1400" dirty="0">
                <a:solidFill>
                  <a:prstClr val="black"/>
                </a:solidFill>
              </a:rPr>
              <a:t>Brescia, 4 luglio 2018</a:t>
            </a:r>
          </a:p>
        </p:txBody>
      </p:sp>
      <p:sp>
        <p:nvSpPr>
          <p:cNvPr id="3" name="Segnaposto contenuto 2"/>
          <p:cNvSpPr>
            <a:spLocks noGrp="1"/>
          </p:cNvSpPr>
          <p:nvPr>
            <p:ph idx="1"/>
          </p:nvPr>
        </p:nvSpPr>
        <p:spPr>
          <a:xfrm>
            <a:off x="457200" y="1124744"/>
            <a:ext cx="8229600" cy="5001419"/>
          </a:xfrm>
        </p:spPr>
        <p:txBody>
          <a:bodyPr/>
          <a:lstStyle/>
          <a:p>
            <a:pPr marL="0" indent="0" algn="ctr" fontAlgn="auto">
              <a:spcAft>
                <a:spcPts val="0"/>
              </a:spcAft>
              <a:buNone/>
              <a:defRPr/>
            </a:pPr>
            <a:r>
              <a:rPr lang="it-IT" sz="3000" b="1" dirty="0">
                <a:solidFill>
                  <a:prstClr val="black"/>
                </a:solidFill>
              </a:rPr>
              <a:t>Intervallo di valori conformi (art. 5 D.M.)</a:t>
            </a:r>
          </a:p>
          <a:p>
            <a:pPr marL="0" indent="0" algn="ctr" fontAlgn="auto">
              <a:spcAft>
                <a:spcPts val="0"/>
              </a:spcAft>
              <a:buNone/>
              <a:defRPr/>
            </a:pPr>
            <a:endParaRPr lang="it-IT" sz="3000" b="1" dirty="0">
              <a:solidFill>
                <a:prstClr val="black"/>
              </a:solidFill>
            </a:endParaRPr>
          </a:p>
          <a:p>
            <a:pPr marL="0" indent="0" algn="just" fontAlgn="auto">
              <a:spcAft>
                <a:spcPts val="0"/>
              </a:spcAft>
              <a:buNone/>
              <a:defRPr/>
            </a:pPr>
            <a:r>
              <a:rPr lang="it-IT" sz="2000" dirty="0">
                <a:solidFill>
                  <a:prstClr val="black"/>
                </a:solidFill>
              </a:rPr>
              <a:t>Un ulteriore profilo che merita attenzione riguarda il c.d. intervallo di valori conformi al principio di libera concorrenza di cui all'art. 6 già menzionato il quale considera comunque conforme al principio di libera concorrenza l’intervallo di valori risultante dall’indicatore finanziario selezionato (prezzo, rapporto tra margine di profitto e costi, ricavi ecc., percentuale di ripartizione di utili o perdite), se gli stessi sono riferibili a un numero di operazioni tra società indipendenti ognuna delle quali comparabile all’operazione effettuata tra imprese associate. Importante è la precisazione che se l’Amministrazione finanziaria ritiene che l’indicatore non rientri nell’intervallo di valori, l’impresa ha comunque la facoltà di dimostrare il contrario.</a:t>
            </a:r>
          </a:p>
        </p:txBody>
      </p:sp>
    </p:spTree>
    <p:extLst>
      <p:ext uri="{BB962C8B-B14F-4D97-AF65-F5344CB8AC3E}">
        <p14:creationId xmlns:p14="http://schemas.microsoft.com/office/powerpoint/2010/main" val="34871076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nettore 1 40"/>
          <p:cNvCxnSpPr/>
          <p:nvPr/>
        </p:nvCxnSpPr>
        <p:spPr>
          <a:xfrm>
            <a:off x="0" y="944563"/>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
        <p:nvSpPr>
          <p:cNvPr id="42" name="Titolo 41"/>
          <p:cNvSpPr>
            <a:spLocks noGrp="1"/>
          </p:cNvSpPr>
          <p:nvPr>
            <p:ph type="title"/>
          </p:nvPr>
        </p:nvSpPr>
        <p:spPr>
          <a:xfrm>
            <a:off x="457200" y="-1230033"/>
            <a:ext cx="8229600" cy="3293209"/>
          </a:xfrm>
          <a:prstGeom prst="rect">
            <a:avLst/>
          </a:prstGeom>
        </p:spPr>
        <p:txBody>
          <a:bodyPr>
            <a:spAutoFit/>
          </a:bodyPr>
          <a:lstStyle/>
          <a:p>
            <a:pPr algn="ctr">
              <a:defRPr/>
            </a:pP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r>
              <a:rPr lang="it-IT" sz="1600" dirty="0">
                <a:solidFill>
                  <a:prstClr val="black"/>
                </a:solidFill>
                <a:cs typeface="Arial" charset="0"/>
              </a:rPr>
              <a:t>CAPRIOLI   ROSSINI   SEGALA</a:t>
            </a:r>
          </a:p>
          <a:p>
            <a:pPr algn="ctr">
              <a:defRPr/>
            </a:pPr>
            <a:r>
              <a:rPr lang="it-IT" sz="1200" cap="small" dirty="0">
                <a:solidFill>
                  <a:prstClr val="black"/>
                </a:solidFill>
                <a:cs typeface="Arial" charset="0"/>
              </a:rPr>
              <a:t>dottori commercialisti associati</a:t>
            </a:r>
            <a:endParaRPr lang="it-IT" sz="1200" dirty="0">
              <a:solidFill>
                <a:prstClr val="black"/>
              </a:solidFill>
              <a:cs typeface="Arial" charset="0"/>
            </a:endParaRPr>
          </a:p>
          <a:p>
            <a:pPr>
              <a:defRPr/>
            </a:pPr>
            <a:br>
              <a:rPr lang="it-IT" sz="2800" dirty="0">
                <a:solidFill>
                  <a:prstClr val="black"/>
                </a:solidFill>
                <a:cs typeface="Arial" charset="0"/>
              </a:rPr>
            </a:br>
            <a:br>
              <a:rPr lang="it-IT" sz="2800" dirty="0">
                <a:solidFill>
                  <a:prstClr val="black"/>
                </a:solidFill>
                <a:cs typeface="Arial" charset="0"/>
              </a:rPr>
            </a:br>
            <a:endParaRPr lang="it-IT" sz="2800" dirty="0">
              <a:solidFill>
                <a:prstClr val="black"/>
              </a:solidFill>
              <a:cs typeface="Arial" charset="0"/>
            </a:endParaRPr>
          </a:p>
        </p:txBody>
      </p:sp>
      <p:sp>
        <p:nvSpPr>
          <p:cNvPr id="2" name="Segnaposto numero diapositiva 1"/>
          <p:cNvSpPr>
            <a:spLocks noGrp="1"/>
          </p:cNvSpPr>
          <p:nvPr>
            <p:ph type="sldNum" sz="quarter" idx="12"/>
          </p:nvPr>
        </p:nvSpPr>
        <p:spPr/>
        <p:txBody>
          <a:bodyPr/>
          <a:lstStyle/>
          <a:p>
            <a:pPr>
              <a:defRPr/>
            </a:pPr>
            <a:fld id="{F35568D5-DB88-4060-9B49-24E91B15ADC1}" type="slidenum">
              <a:rPr lang="it-IT" smtClean="0">
                <a:solidFill>
                  <a:prstClr val="black">
                    <a:tint val="75000"/>
                  </a:prstClr>
                </a:solidFill>
              </a:rPr>
              <a:pPr>
                <a:defRPr/>
              </a:pPr>
              <a:t>34</a:t>
            </a:fld>
            <a:endParaRPr lang="it-IT" dirty="0">
              <a:solidFill>
                <a:prstClr val="black">
                  <a:tint val="75000"/>
                </a:prstClr>
              </a:solidFill>
            </a:endParaRPr>
          </a:p>
        </p:txBody>
      </p:sp>
      <p:pic>
        <p:nvPicPr>
          <p:cNvPr id="4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252413"/>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ttangolo 26"/>
          <p:cNvSpPr/>
          <p:nvPr/>
        </p:nvSpPr>
        <p:spPr>
          <a:xfrm>
            <a:off x="2339975" y="6021288"/>
            <a:ext cx="4572000" cy="566737"/>
          </a:xfrm>
          <a:prstGeom prst="rect">
            <a:avLst/>
          </a:prstGeom>
        </p:spPr>
        <p:txBody>
          <a:bodyPr>
            <a:spAutoFit/>
          </a:bodyPr>
          <a:lstStyle/>
          <a:p>
            <a:pPr marL="342900" lvl="1" indent="-342900" algn="ctr">
              <a:spcBef>
                <a:spcPct val="20000"/>
              </a:spcBef>
              <a:defRPr/>
            </a:pPr>
            <a:endParaRPr lang="it-IT" sz="1400" dirty="0">
              <a:solidFill>
                <a:prstClr val="black"/>
              </a:solidFill>
              <a:cs typeface="Arial" charset="0"/>
            </a:endParaRPr>
          </a:p>
          <a:p>
            <a:pPr marL="342900" lvl="1" indent="-342900" algn="ctr">
              <a:spcBef>
                <a:spcPct val="20000"/>
              </a:spcBef>
              <a:defRPr/>
            </a:pPr>
            <a:r>
              <a:rPr lang="it-IT" sz="1400" dirty="0">
                <a:solidFill>
                  <a:prstClr val="black"/>
                </a:solidFill>
              </a:rPr>
              <a:t>Brescia, 4 luglio 2018</a:t>
            </a:r>
          </a:p>
        </p:txBody>
      </p:sp>
      <p:sp>
        <p:nvSpPr>
          <p:cNvPr id="3" name="Segnaposto contenuto 2"/>
          <p:cNvSpPr>
            <a:spLocks noGrp="1"/>
          </p:cNvSpPr>
          <p:nvPr>
            <p:ph idx="1"/>
          </p:nvPr>
        </p:nvSpPr>
        <p:spPr>
          <a:xfrm>
            <a:off x="457200" y="1124744"/>
            <a:ext cx="8229600" cy="5001419"/>
          </a:xfrm>
        </p:spPr>
        <p:txBody>
          <a:bodyPr/>
          <a:lstStyle/>
          <a:p>
            <a:pPr marL="0" indent="0" algn="ctr" fontAlgn="auto">
              <a:spcAft>
                <a:spcPts val="0"/>
              </a:spcAft>
              <a:buNone/>
              <a:defRPr/>
            </a:pPr>
            <a:r>
              <a:rPr lang="it-IT" sz="3000" b="1" dirty="0">
                <a:solidFill>
                  <a:prstClr val="black"/>
                </a:solidFill>
              </a:rPr>
              <a:t>Selezione del PLI (Profit Level </a:t>
            </a:r>
            <a:r>
              <a:rPr lang="it-IT" sz="3000" b="1" dirty="0" err="1">
                <a:solidFill>
                  <a:prstClr val="black"/>
                </a:solidFill>
              </a:rPr>
              <a:t>Indicator</a:t>
            </a:r>
            <a:r>
              <a:rPr lang="it-IT" sz="3000" b="1" dirty="0">
                <a:solidFill>
                  <a:prstClr val="black"/>
                </a:solidFill>
              </a:rPr>
              <a:t>)</a:t>
            </a:r>
          </a:p>
          <a:p>
            <a:pPr marL="0" indent="0" algn="just" fontAlgn="auto">
              <a:spcAft>
                <a:spcPts val="0"/>
              </a:spcAft>
              <a:buNone/>
              <a:defRPr/>
            </a:pPr>
            <a:r>
              <a:rPr lang="it-IT" sz="2000" dirty="0">
                <a:solidFill>
                  <a:prstClr val="black"/>
                </a:solidFill>
              </a:rPr>
              <a:t>La selezione di un indicatore finanziario è fortemente influenzata dalla natura della società che si sta analizzando, dalle caratteristiche delle società comparabili e dall’attività in concreto svolta.</a:t>
            </a:r>
          </a:p>
          <a:p>
            <a:pPr marL="0" indent="0" algn="just" fontAlgn="auto">
              <a:spcAft>
                <a:spcPts val="0"/>
              </a:spcAft>
              <a:buNone/>
              <a:defRPr/>
            </a:pPr>
            <a:r>
              <a:rPr lang="it-IT" sz="2000" dirty="0">
                <a:solidFill>
                  <a:prstClr val="black"/>
                </a:solidFill>
              </a:rPr>
              <a:t>Andranno dunque in primis individuati i driver di redditività della società target e, in seguito, selezionati gli indicatori più adeguati.</a:t>
            </a:r>
          </a:p>
          <a:p>
            <a:pPr marL="0" indent="0" algn="just" fontAlgn="auto">
              <a:spcAft>
                <a:spcPts val="0"/>
              </a:spcAft>
              <a:buNone/>
              <a:defRPr/>
            </a:pPr>
            <a:r>
              <a:rPr lang="it-IT" sz="2000" dirty="0">
                <a:solidFill>
                  <a:prstClr val="black"/>
                </a:solidFill>
              </a:rPr>
              <a:t>Se ne riportano alcuni a titolo di esempio:</a:t>
            </a:r>
          </a:p>
          <a:p>
            <a:pPr algn="just" fontAlgn="auto">
              <a:spcAft>
                <a:spcPts val="0"/>
              </a:spcAft>
              <a:defRPr/>
            </a:pPr>
            <a:r>
              <a:rPr lang="it-IT" sz="2000" dirty="0">
                <a:solidFill>
                  <a:prstClr val="black"/>
                </a:solidFill>
              </a:rPr>
              <a:t>ROS (Return on Sale – RO/V)</a:t>
            </a:r>
          </a:p>
          <a:p>
            <a:pPr algn="just" fontAlgn="auto">
              <a:spcAft>
                <a:spcPts val="0"/>
              </a:spcAft>
              <a:defRPr/>
            </a:pPr>
            <a:r>
              <a:rPr lang="it-IT" sz="2000" dirty="0" err="1">
                <a:solidFill>
                  <a:prstClr val="black"/>
                </a:solidFill>
              </a:rPr>
              <a:t>Gross</a:t>
            </a:r>
            <a:r>
              <a:rPr lang="it-IT" sz="2000" dirty="0">
                <a:solidFill>
                  <a:prstClr val="black"/>
                </a:solidFill>
              </a:rPr>
              <a:t> Profit </a:t>
            </a:r>
            <a:r>
              <a:rPr lang="it-IT" sz="2000" dirty="0" err="1">
                <a:solidFill>
                  <a:prstClr val="black"/>
                </a:solidFill>
              </a:rPr>
              <a:t>Margin</a:t>
            </a:r>
            <a:r>
              <a:rPr lang="it-IT" sz="2000" dirty="0">
                <a:solidFill>
                  <a:prstClr val="black"/>
                </a:solidFill>
              </a:rPr>
              <a:t> (COGS/V)</a:t>
            </a:r>
          </a:p>
          <a:p>
            <a:pPr algn="just" fontAlgn="auto">
              <a:spcAft>
                <a:spcPts val="0"/>
              </a:spcAft>
              <a:defRPr/>
            </a:pPr>
            <a:r>
              <a:rPr lang="it-IT" sz="2000" dirty="0" err="1">
                <a:solidFill>
                  <a:prstClr val="black"/>
                </a:solidFill>
              </a:rPr>
              <a:t>Ebitda</a:t>
            </a:r>
            <a:r>
              <a:rPr lang="it-IT" sz="2000" dirty="0">
                <a:solidFill>
                  <a:prstClr val="black"/>
                </a:solidFill>
              </a:rPr>
              <a:t> </a:t>
            </a:r>
            <a:r>
              <a:rPr lang="it-IT" sz="2000" dirty="0" err="1">
                <a:solidFill>
                  <a:prstClr val="black"/>
                </a:solidFill>
              </a:rPr>
              <a:t>Margin</a:t>
            </a:r>
            <a:r>
              <a:rPr lang="it-IT" sz="2000" dirty="0">
                <a:solidFill>
                  <a:prstClr val="black"/>
                </a:solidFill>
              </a:rPr>
              <a:t> (</a:t>
            </a:r>
            <a:r>
              <a:rPr lang="it-IT" sz="2000" dirty="0" err="1">
                <a:solidFill>
                  <a:prstClr val="black"/>
                </a:solidFill>
              </a:rPr>
              <a:t>Ebitda</a:t>
            </a:r>
            <a:r>
              <a:rPr lang="it-IT" sz="2000" dirty="0">
                <a:solidFill>
                  <a:prstClr val="black"/>
                </a:solidFill>
              </a:rPr>
              <a:t>/V)</a:t>
            </a:r>
          </a:p>
          <a:p>
            <a:pPr algn="just" fontAlgn="auto">
              <a:spcAft>
                <a:spcPts val="0"/>
              </a:spcAft>
              <a:defRPr/>
            </a:pPr>
            <a:r>
              <a:rPr lang="it-IT" sz="2000" dirty="0">
                <a:solidFill>
                  <a:prstClr val="black"/>
                </a:solidFill>
              </a:rPr>
              <a:t>ROI (RO/CI)</a:t>
            </a:r>
          </a:p>
          <a:p>
            <a:pPr algn="just" fontAlgn="auto">
              <a:spcAft>
                <a:spcPts val="0"/>
              </a:spcAft>
              <a:defRPr/>
            </a:pPr>
            <a:r>
              <a:rPr lang="it-IT" sz="2000" dirty="0">
                <a:solidFill>
                  <a:prstClr val="black"/>
                </a:solidFill>
              </a:rPr>
              <a:t>Berry Ratio (</a:t>
            </a:r>
            <a:r>
              <a:rPr lang="it-IT" sz="2000" dirty="0" err="1">
                <a:solidFill>
                  <a:prstClr val="black"/>
                </a:solidFill>
              </a:rPr>
              <a:t>Gross</a:t>
            </a:r>
            <a:r>
              <a:rPr lang="it-IT" sz="2000" dirty="0">
                <a:solidFill>
                  <a:prstClr val="black"/>
                </a:solidFill>
              </a:rPr>
              <a:t> Profit/COGS)</a:t>
            </a:r>
          </a:p>
          <a:p>
            <a:pPr algn="just" fontAlgn="auto">
              <a:spcAft>
                <a:spcPts val="0"/>
              </a:spcAft>
              <a:defRPr/>
            </a:pPr>
            <a:r>
              <a:rPr lang="it-IT" sz="2000" dirty="0">
                <a:solidFill>
                  <a:prstClr val="black"/>
                </a:solidFill>
              </a:rPr>
              <a:t>Etc.</a:t>
            </a:r>
          </a:p>
        </p:txBody>
      </p:sp>
    </p:spTree>
    <p:extLst>
      <p:ext uri="{BB962C8B-B14F-4D97-AF65-F5344CB8AC3E}">
        <p14:creationId xmlns:p14="http://schemas.microsoft.com/office/powerpoint/2010/main" val="384951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nettore 1 40"/>
          <p:cNvCxnSpPr/>
          <p:nvPr/>
        </p:nvCxnSpPr>
        <p:spPr>
          <a:xfrm>
            <a:off x="0" y="944563"/>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
        <p:nvSpPr>
          <p:cNvPr id="42" name="Titolo 41"/>
          <p:cNvSpPr>
            <a:spLocks noGrp="1"/>
          </p:cNvSpPr>
          <p:nvPr>
            <p:ph type="title"/>
          </p:nvPr>
        </p:nvSpPr>
        <p:spPr>
          <a:xfrm>
            <a:off x="457200" y="-1113205"/>
            <a:ext cx="8229600" cy="3293209"/>
          </a:xfrm>
          <a:prstGeom prst="rect">
            <a:avLst/>
          </a:prstGeom>
        </p:spPr>
        <p:txBody>
          <a:bodyPr>
            <a:spAutoFit/>
          </a:bodyPr>
          <a:lstStyle/>
          <a:p>
            <a:pPr algn="ctr">
              <a:defRPr/>
            </a:pP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r>
              <a:rPr lang="it-IT" sz="1600" dirty="0">
                <a:solidFill>
                  <a:prstClr val="black"/>
                </a:solidFill>
                <a:cs typeface="Arial" charset="0"/>
              </a:rPr>
              <a:t>CAPRIOLI   ROSSINI   SEGALA</a:t>
            </a:r>
          </a:p>
          <a:p>
            <a:pPr algn="ctr">
              <a:defRPr/>
            </a:pPr>
            <a:r>
              <a:rPr lang="it-IT" sz="1200" cap="small" dirty="0">
                <a:solidFill>
                  <a:prstClr val="black"/>
                </a:solidFill>
                <a:cs typeface="Arial" charset="0"/>
              </a:rPr>
              <a:t>dottori commercialisti associati</a:t>
            </a:r>
            <a:endParaRPr lang="it-IT" sz="1200" dirty="0">
              <a:solidFill>
                <a:prstClr val="black"/>
              </a:solidFill>
              <a:cs typeface="Arial" charset="0"/>
            </a:endParaRPr>
          </a:p>
          <a:p>
            <a:pPr>
              <a:defRPr/>
            </a:pPr>
            <a:br>
              <a:rPr lang="it-IT" sz="2800" dirty="0">
                <a:solidFill>
                  <a:prstClr val="black"/>
                </a:solidFill>
                <a:cs typeface="Arial" charset="0"/>
              </a:rPr>
            </a:br>
            <a:br>
              <a:rPr lang="it-IT" sz="2800" dirty="0">
                <a:solidFill>
                  <a:prstClr val="black"/>
                </a:solidFill>
                <a:cs typeface="Arial" charset="0"/>
              </a:rPr>
            </a:br>
            <a:endParaRPr lang="it-IT" sz="2800" dirty="0">
              <a:solidFill>
                <a:prstClr val="black"/>
              </a:solidFill>
              <a:cs typeface="Arial" charset="0"/>
            </a:endParaRPr>
          </a:p>
        </p:txBody>
      </p:sp>
      <p:sp>
        <p:nvSpPr>
          <p:cNvPr id="2" name="Segnaposto numero diapositiva 1"/>
          <p:cNvSpPr>
            <a:spLocks noGrp="1"/>
          </p:cNvSpPr>
          <p:nvPr>
            <p:ph type="sldNum" sz="quarter" idx="12"/>
          </p:nvPr>
        </p:nvSpPr>
        <p:spPr/>
        <p:txBody>
          <a:bodyPr/>
          <a:lstStyle/>
          <a:p>
            <a:pPr>
              <a:defRPr/>
            </a:pPr>
            <a:fld id="{F35568D5-DB88-4060-9B49-24E91B15ADC1}" type="slidenum">
              <a:rPr lang="it-IT" smtClean="0">
                <a:solidFill>
                  <a:prstClr val="black">
                    <a:tint val="75000"/>
                  </a:prstClr>
                </a:solidFill>
              </a:rPr>
              <a:pPr>
                <a:defRPr/>
              </a:pPr>
              <a:t>35</a:t>
            </a:fld>
            <a:endParaRPr lang="it-IT" dirty="0">
              <a:solidFill>
                <a:prstClr val="black">
                  <a:tint val="75000"/>
                </a:prstClr>
              </a:solidFill>
            </a:endParaRPr>
          </a:p>
        </p:txBody>
      </p:sp>
      <p:pic>
        <p:nvPicPr>
          <p:cNvPr id="4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252413"/>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ttangolo 26"/>
          <p:cNvSpPr/>
          <p:nvPr/>
        </p:nvSpPr>
        <p:spPr>
          <a:xfrm>
            <a:off x="2339975" y="6021288"/>
            <a:ext cx="4572000" cy="566737"/>
          </a:xfrm>
          <a:prstGeom prst="rect">
            <a:avLst/>
          </a:prstGeom>
        </p:spPr>
        <p:txBody>
          <a:bodyPr>
            <a:spAutoFit/>
          </a:bodyPr>
          <a:lstStyle/>
          <a:p>
            <a:pPr marL="342900" lvl="1" indent="-342900" algn="ctr">
              <a:spcBef>
                <a:spcPct val="20000"/>
              </a:spcBef>
              <a:defRPr/>
            </a:pPr>
            <a:endParaRPr lang="it-IT" sz="1400" dirty="0">
              <a:solidFill>
                <a:prstClr val="black"/>
              </a:solidFill>
              <a:cs typeface="Arial" charset="0"/>
            </a:endParaRPr>
          </a:p>
          <a:p>
            <a:pPr marL="342900" lvl="1" indent="-342900" algn="ctr">
              <a:spcBef>
                <a:spcPct val="20000"/>
              </a:spcBef>
              <a:defRPr/>
            </a:pPr>
            <a:r>
              <a:rPr lang="it-IT" sz="1400" dirty="0">
                <a:solidFill>
                  <a:prstClr val="black"/>
                </a:solidFill>
              </a:rPr>
              <a:t>Brescia, 4 luglio 2018</a:t>
            </a:r>
          </a:p>
        </p:txBody>
      </p:sp>
      <p:sp>
        <p:nvSpPr>
          <p:cNvPr id="3" name="Segnaposto contenuto 2"/>
          <p:cNvSpPr>
            <a:spLocks noGrp="1"/>
          </p:cNvSpPr>
          <p:nvPr>
            <p:ph idx="1"/>
          </p:nvPr>
        </p:nvSpPr>
        <p:spPr>
          <a:xfrm>
            <a:off x="457200" y="1124744"/>
            <a:ext cx="8229600" cy="5073427"/>
          </a:xfrm>
        </p:spPr>
        <p:txBody>
          <a:bodyPr/>
          <a:lstStyle/>
          <a:p>
            <a:pPr marL="0" lvl="0" indent="0" algn="ctr" fontAlgn="auto">
              <a:spcAft>
                <a:spcPts val="0"/>
              </a:spcAft>
              <a:buNone/>
              <a:defRPr/>
            </a:pPr>
            <a:r>
              <a:rPr lang="it-IT" sz="2800" b="1" dirty="0">
                <a:solidFill>
                  <a:prstClr val="black"/>
                </a:solidFill>
              </a:rPr>
              <a:t>Intervallo di valori conformi al principio di libera concorrenza (art. 6 D.M. 14 maggio 2018)</a:t>
            </a:r>
          </a:p>
          <a:p>
            <a:pPr marL="0" lvl="0" indent="0" algn="just" fontAlgn="auto">
              <a:lnSpc>
                <a:spcPct val="150000"/>
              </a:lnSpc>
              <a:spcAft>
                <a:spcPts val="0"/>
              </a:spcAft>
              <a:buNone/>
              <a:defRPr/>
            </a:pPr>
            <a:r>
              <a:rPr lang="it-IT" sz="1800" dirty="0">
                <a:solidFill>
                  <a:prstClr val="black"/>
                </a:solidFill>
              </a:rPr>
              <a:t>“1. Si considera conforme al principio di libera concorrenza l’intervallo di valori risultante dall’indicatore finanziario selezionato in applicazione del metodo più appropriato ai sensi dell’art. 4, qualora gli stessi siano riferibili a un numero di operazioni non controllate, ognuna delle quali risulti parimenti comparabile all’operazione controllata, in esito all’analisi di cui all’art. 3.</a:t>
            </a:r>
            <a:r>
              <a:rPr lang="it-IT" sz="1800" i="1" dirty="0">
                <a:solidFill>
                  <a:prstClr val="black"/>
                </a:solidFill>
              </a:rPr>
              <a:t>”</a:t>
            </a:r>
          </a:p>
          <a:p>
            <a:pPr marL="0" lvl="0" indent="0" algn="just" fontAlgn="auto">
              <a:spcAft>
                <a:spcPts val="0"/>
              </a:spcAft>
              <a:buNone/>
              <a:defRPr/>
            </a:pPr>
            <a:endParaRPr lang="it-IT" sz="1800" i="1" dirty="0">
              <a:solidFill>
                <a:prstClr val="black"/>
              </a:solidFill>
            </a:endParaRPr>
          </a:p>
          <a:p>
            <a:pPr marL="0" lvl="0" indent="0" algn="just" fontAlgn="auto">
              <a:lnSpc>
                <a:spcPct val="150000"/>
              </a:lnSpc>
              <a:spcAft>
                <a:spcPts val="0"/>
              </a:spcAft>
              <a:buNone/>
              <a:defRPr/>
            </a:pPr>
            <a:r>
              <a:rPr lang="it-IT" sz="1800" i="1" dirty="0">
                <a:solidFill>
                  <a:prstClr val="black"/>
                </a:solidFill>
              </a:rPr>
              <a:t>Art. 3</a:t>
            </a:r>
          </a:p>
          <a:p>
            <a:pPr marL="0" lvl="0" indent="0" algn="just" fontAlgn="auto">
              <a:spcAft>
                <a:spcPts val="0"/>
              </a:spcAft>
              <a:buNone/>
              <a:defRPr/>
            </a:pPr>
            <a:endParaRPr lang="it-IT" sz="1800" i="1" dirty="0">
              <a:solidFill>
                <a:prstClr val="black"/>
              </a:solidFill>
            </a:endParaRPr>
          </a:p>
          <a:p>
            <a:pPr marL="0" lvl="0" indent="0" algn="just" fontAlgn="auto">
              <a:lnSpc>
                <a:spcPct val="150000"/>
              </a:lnSpc>
              <a:spcAft>
                <a:spcPts val="0"/>
              </a:spcAft>
              <a:buNone/>
              <a:defRPr/>
            </a:pPr>
            <a:r>
              <a:rPr lang="it-IT" sz="1800" i="1" dirty="0">
                <a:solidFill>
                  <a:prstClr val="black"/>
                </a:solidFill>
              </a:rPr>
              <a:t>Art. 4 </a:t>
            </a:r>
          </a:p>
          <a:p>
            <a:pPr marL="0" lvl="0" indent="0" algn="just" fontAlgn="auto">
              <a:lnSpc>
                <a:spcPct val="150000"/>
              </a:lnSpc>
              <a:spcAft>
                <a:spcPts val="0"/>
              </a:spcAft>
              <a:buNone/>
              <a:defRPr/>
            </a:pPr>
            <a:endParaRPr lang="it-IT" sz="1800" dirty="0">
              <a:solidFill>
                <a:prstClr val="black"/>
              </a:solidFill>
            </a:endParaRPr>
          </a:p>
        </p:txBody>
      </p:sp>
      <p:sp>
        <p:nvSpPr>
          <p:cNvPr id="4" name="Freccia a destra 3"/>
          <p:cNvSpPr/>
          <p:nvPr/>
        </p:nvSpPr>
        <p:spPr>
          <a:xfrm>
            <a:off x="1331640" y="4723018"/>
            <a:ext cx="2736304"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a destra 8"/>
          <p:cNvSpPr/>
          <p:nvPr/>
        </p:nvSpPr>
        <p:spPr>
          <a:xfrm>
            <a:off x="1331640" y="5512586"/>
            <a:ext cx="2736304"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CasellaDiTesto 4"/>
          <p:cNvSpPr txBox="1"/>
          <p:nvPr/>
        </p:nvSpPr>
        <p:spPr>
          <a:xfrm>
            <a:off x="4211960" y="4610360"/>
            <a:ext cx="4536504" cy="369332"/>
          </a:xfrm>
          <a:prstGeom prst="rect">
            <a:avLst/>
          </a:prstGeom>
          <a:noFill/>
        </p:spPr>
        <p:txBody>
          <a:bodyPr wrap="square" rtlCol="0">
            <a:spAutoFit/>
          </a:bodyPr>
          <a:lstStyle/>
          <a:p>
            <a:r>
              <a:rPr lang="it-IT" dirty="0"/>
              <a:t>Nozione di comparabilità</a:t>
            </a:r>
          </a:p>
        </p:txBody>
      </p:sp>
      <p:sp>
        <p:nvSpPr>
          <p:cNvPr id="11" name="CasellaDiTesto 10"/>
          <p:cNvSpPr txBox="1"/>
          <p:nvPr/>
        </p:nvSpPr>
        <p:spPr>
          <a:xfrm>
            <a:off x="4216400" y="5386347"/>
            <a:ext cx="4536504" cy="646331"/>
          </a:xfrm>
          <a:prstGeom prst="rect">
            <a:avLst/>
          </a:prstGeom>
          <a:noFill/>
        </p:spPr>
        <p:txBody>
          <a:bodyPr wrap="square" rtlCol="0">
            <a:spAutoFit/>
          </a:bodyPr>
          <a:lstStyle/>
          <a:p>
            <a:r>
              <a:rPr lang="it-IT" dirty="0"/>
              <a:t>Metodi per la determinazione dei prezzi di trasferimento</a:t>
            </a:r>
          </a:p>
        </p:txBody>
      </p:sp>
    </p:spTree>
    <p:extLst>
      <p:ext uri="{BB962C8B-B14F-4D97-AF65-F5344CB8AC3E}">
        <p14:creationId xmlns:p14="http://schemas.microsoft.com/office/powerpoint/2010/main" val="42008123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nettore 1 40"/>
          <p:cNvCxnSpPr/>
          <p:nvPr/>
        </p:nvCxnSpPr>
        <p:spPr>
          <a:xfrm>
            <a:off x="0" y="944563"/>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
        <p:nvSpPr>
          <p:cNvPr id="42" name="Titolo 41"/>
          <p:cNvSpPr>
            <a:spLocks noGrp="1"/>
          </p:cNvSpPr>
          <p:nvPr>
            <p:ph type="title"/>
          </p:nvPr>
        </p:nvSpPr>
        <p:spPr>
          <a:xfrm>
            <a:off x="457200" y="-1230033"/>
            <a:ext cx="8229600" cy="3293209"/>
          </a:xfrm>
          <a:prstGeom prst="rect">
            <a:avLst/>
          </a:prstGeom>
        </p:spPr>
        <p:txBody>
          <a:bodyPr>
            <a:spAutoFit/>
          </a:bodyPr>
          <a:lstStyle/>
          <a:p>
            <a:pPr algn="ctr">
              <a:defRPr/>
            </a:pP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r>
              <a:rPr lang="it-IT" sz="1600" dirty="0">
                <a:solidFill>
                  <a:prstClr val="black"/>
                </a:solidFill>
                <a:cs typeface="Arial" charset="0"/>
              </a:rPr>
              <a:t>CAPRIOLI   ROSSINI   SEGALA</a:t>
            </a:r>
          </a:p>
          <a:p>
            <a:pPr algn="ctr">
              <a:defRPr/>
            </a:pPr>
            <a:r>
              <a:rPr lang="it-IT" sz="1200" cap="small" dirty="0">
                <a:solidFill>
                  <a:prstClr val="black"/>
                </a:solidFill>
                <a:cs typeface="Arial" charset="0"/>
              </a:rPr>
              <a:t>dottori commercialisti associati</a:t>
            </a:r>
            <a:endParaRPr lang="it-IT" sz="1200" dirty="0">
              <a:solidFill>
                <a:prstClr val="black"/>
              </a:solidFill>
              <a:cs typeface="Arial" charset="0"/>
            </a:endParaRPr>
          </a:p>
          <a:p>
            <a:pPr>
              <a:defRPr/>
            </a:pPr>
            <a:br>
              <a:rPr lang="it-IT" sz="2800" dirty="0">
                <a:solidFill>
                  <a:prstClr val="black"/>
                </a:solidFill>
                <a:cs typeface="Arial" charset="0"/>
              </a:rPr>
            </a:br>
            <a:br>
              <a:rPr lang="it-IT" sz="2800" dirty="0">
                <a:solidFill>
                  <a:prstClr val="black"/>
                </a:solidFill>
                <a:cs typeface="Arial" charset="0"/>
              </a:rPr>
            </a:br>
            <a:endParaRPr lang="it-IT" sz="2800" dirty="0">
              <a:solidFill>
                <a:prstClr val="black"/>
              </a:solidFill>
              <a:cs typeface="Arial" charset="0"/>
            </a:endParaRPr>
          </a:p>
        </p:txBody>
      </p:sp>
      <p:sp>
        <p:nvSpPr>
          <p:cNvPr id="2" name="Segnaposto numero diapositiva 1"/>
          <p:cNvSpPr>
            <a:spLocks noGrp="1"/>
          </p:cNvSpPr>
          <p:nvPr>
            <p:ph type="sldNum" sz="quarter" idx="12"/>
          </p:nvPr>
        </p:nvSpPr>
        <p:spPr/>
        <p:txBody>
          <a:bodyPr/>
          <a:lstStyle/>
          <a:p>
            <a:pPr>
              <a:defRPr/>
            </a:pPr>
            <a:fld id="{F35568D5-DB88-4060-9B49-24E91B15ADC1}" type="slidenum">
              <a:rPr lang="it-IT" smtClean="0">
                <a:solidFill>
                  <a:prstClr val="black">
                    <a:tint val="75000"/>
                  </a:prstClr>
                </a:solidFill>
              </a:rPr>
              <a:pPr>
                <a:defRPr/>
              </a:pPr>
              <a:t>36</a:t>
            </a:fld>
            <a:endParaRPr lang="it-IT" dirty="0">
              <a:solidFill>
                <a:prstClr val="black">
                  <a:tint val="75000"/>
                </a:prstClr>
              </a:solidFill>
            </a:endParaRPr>
          </a:p>
        </p:txBody>
      </p:sp>
      <p:pic>
        <p:nvPicPr>
          <p:cNvPr id="4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252413"/>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ttangolo 26"/>
          <p:cNvSpPr/>
          <p:nvPr/>
        </p:nvSpPr>
        <p:spPr>
          <a:xfrm>
            <a:off x="2339975" y="6021288"/>
            <a:ext cx="4572000" cy="566737"/>
          </a:xfrm>
          <a:prstGeom prst="rect">
            <a:avLst/>
          </a:prstGeom>
        </p:spPr>
        <p:txBody>
          <a:bodyPr>
            <a:spAutoFit/>
          </a:bodyPr>
          <a:lstStyle/>
          <a:p>
            <a:pPr marL="342900" lvl="1" indent="-342900" algn="ctr">
              <a:spcBef>
                <a:spcPct val="20000"/>
              </a:spcBef>
              <a:defRPr/>
            </a:pPr>
            <a:endParaRPr lang="it-IT" sz="1400" dirty="0">
              <a:solidFill>
                <a:prstClr val="black"/>
              </a:solidFill>
              <a:cs typeface="Arial" charset="0"/>
            </a:endParaRPr>
          </a:p>
          <a:p>
            <a:pPr marL="342900" lvl="1" indent="-342900" algn="ctr">
              <a:spcBef>
                <a:spcPct val="20000"/>
              </a:spcBef>
              <a:defRPr/>
            </a:pPr>
            <a:r>
              <a:rPr lang="it-IT" sz="1400" dirty="0">
                <a:solidFill>
                  <a:prstClr val="black"/>
                </a:solidFill>
              </a:rPr>
              <a:t>Brescia, 4 luglio 2018</a:t>
            </a:r>
          </a:p>
        </p:txBody>
      </p:sp>
      <p:sp>
        <p:nvSpPr>
          <p:cNvPr id="3" name="Segnaposto contenuto 2"/>
          <p:cNvSpPr>
            <a:spLocks noGrp="1"/>
          </p:cNvSpPr>
          <p:nvPr>
            <p:ph idx="1"/>
          </p:nvPr>
        </p:nvSpPr>
        <p:spPr>
          <a:xfrm>
            <a:off x="457200" y="1124744"/>
            <a:ext cx="8229600" cy="5001419"/>
          </a:xfrm>
        </p:spPr>
        <p:txBody>
          <a:bodyPr/>
          <a:lstStyle/>
          <a:p>
            <a:pPr marL="0" indent="0" algn="ctr" fontAlgn="auto">
              <a:spcAft>
                <a:spcPts val="0"/>
              </a:spcAft>
              <a:buNone/>
              <a:defRPr/>
            </a:pPr>
            <a:r>
              <a:rPr lang="it-IT" sz="3000" b="1" dirty="0">
                <a:solidFill>
                  <a:prstClr val="black"/>
                </a:solidFill>
              </a:rPr>
              <a:t>Intervallo Interquartile</a:t>
            </a:r>
          </a:p>
          <a:p>
            <a:pPr marL="0" indent="0" algn="just" fontAlgn="auto">
              <a:spcAft>
                <a:spcPts val="0"/>
              </a:spcAft>
              <a:buNone/>
              <a:defRPr/>
            </a:pPr>
            <a:r>
              <a:rPr lang="it-IT" sz="2000" dirty="0">
                <a:solidFill>
                  <a:prstClr val="black"/>
                </a:solidFill>
              </a:rPr>
              <a:t>Ai fini dell’individuazione dei valori di mercato, è molto frequente nella pratica il ricorso alla statistica descrittiva, ed in particolare allo scarto interquartile (in inglese IQR). Essendo in grado di escludere la maggior parte degli elementi anomali, l'IQR viene utilizzato spesso in relazione a un campione di dati per misurarne l'indice di dispersione.</a:t>
            </a:r>
          </a:p>
          <a:p>
            <a:pPr marL="0" indent="0" algn="just" fontAlgn="auto">
              <a:spcAft>
                <a:spcPts val="0"/>
              </a:spcAft>
              <a:buNone/>
              <a:defRPr/>
            </a:pPr>
            <a:r>
              <a:rPr lang="it-IT" sz="2000" dirty="0">
                <a:solidFill>
                  <a:prstClr val="black"/>
                </a:solidFill>
              </a:rPr>
              <a:t>L’obiettivo è quello di verificare se i risultati conseguiti dalla società Target, si collocano nello stesso intervallo di distribuzione di quelli conseguiti dalle società comparabili</a:t>
            </a:r>
          </a:p>
          <a:p>
            <a:pPr marL="0" indent="0" algn="just" fontAlgn="auto">
              <a:spcAft>
                <a:spcPts val="0"/>
              </a:spcAft>
              <a:buNone/>
              <a:defRPr/>
            </a:pPr>
            <a:r>
              <a:rPr lang="it-IT" sz="2000" dirty="0">
                <a:solidFill>
                  <a:prstClr val="black"/>
                </a:solidFill>
              </a:rPr>
              <a:t>Secondo le linee guida diffuse dall'OCSE (par. 3.62), la </a:t>
            </a:r>
            <a:r>
              <a:rPr lang="it-IT" sz="2000" u="sng" dirty="0">
                <a:solidFill>
                  <a:prstClr val="black"/>
                </a:solidFill>
              </a:rPr>
              <a:t>mediana</a:t>
            </a:r>
            <a:r>
              <a:rPr lang="it-IT" sz="2000" dirty="0">
                <a:solidFill>
                  <a:prstClr val="black"/>
                </a:solidFill>
              </a:rPr>
              <a:t> dovrebbe essere il valore più rappresentativo soprattutto nel caso in cui vi siano «difetti» nell’analisi di comparabilità non superabili mediante appositi aggiustamenti.</a:t>
            </a:r>
          </a:p>
          <a:p>
            <a:pPr marL="0" indent="0" algn="just" fontAlgn="auto">
              <a:spcAft>
                <a:spcPts val="0"/>
              </a:spcAft>
              <a:buNone/>
              <a:defRPr/>
            </a:pPr>
            <a:r>
              <a:rPr lang="it-IT" sz="2000" dirty="0">
                <a:solidFill>
                  <a:prstClr val="black"/>
                </a:solidFill>
              </a:rPr>
              <a:t>Per prassi si ritiene </a:t>
            </a:r>
            <a:r>
              <a:rPr lang="it-IT" sz="2000">
                <a:solidFill>
                  <a:prstClr val="black"/>
                </a:solidFill>
              </a:rPr>
              <a:t>tuttavia conforme, </a:t>
            </a:r>
            <a:r>
              <a:rPr lang="it-IT" sz="2000" dirty="0">
                <a:solidFill>
                  <a:prstClr val="black"/>
                </a:solidFill>
              </a:rPr>
              <a:t>un valore che si colloca tra il primo e il terzo quartile (25° e 75° percentile – cd </a:t>
            </a:r>
            <a:r>
              <a:rPr lang="it-IT" sz="2000" i="1" dirty="0">
                <a:solidFill>
                  <a:prstClr val="black"/>
                </a:solidFill>
              </a:rPr>
              <a:t>Interquartile </a:t>
            </a:r>
            <a:r>
              <a:rPr lang="it-IT" sz="2000" i="1" dirty="0" err="1">
                <a:solidFill>
                  <a:prstClr val="black"/>
                </a:solidFill>
              </a:rPr>
              <a:t>Range</a:t>
            </a:r>
            <a:r>
              <a:rPr lang="it-IT" sz="2000" dirty="0">
                <a:solidFill>
                  <a:prstClr val="black"/>
                </a:solidFill>
              </a:rPr>
              <a:t>)</a:t>
            </a:r>
          </a:p>
        </p:txBody>
      </p:sp>
    </p:spTree>
    <p:extLst>
      <p:ext uri="{BB962C8B-B14F-4D97-AF65-F5344CB8AC3E}">
        <p14:creationId xmlns:p14="http://schemas.microsoft.com/office/powerpoint/2010/main" val="6134122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nettore 1 40"/>
          <p:cNvCxnSpPr/>
          <p:nvPr/>
        </p:nvCxnSpPr>
        <p:spPr>
          <a:xfrm>
            <a:off x="0" y="944563"/>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
        <p:nvSpPr>
          <p:cNvPr id="42" name="Titolo 41"/>
          <p:cNvSpPr>
            <a:spLocks noGrp="1"/>
          </p:cNvSpPr>
          <p:nvPr>
            <p:ph type="title"/>
          </p:nvPr>
        </p:nvSpPr>
        <p:spPr>
          <a:xfrm>
            <a:off x="457200" y="-1230033"/>
            <a:ext cx="8229600" cy="3293209"/>
          </a:xfrm>
          <a:prstGeom prst="rect">
            <a:avLst/>
          </a:prstGeom>
        </p:spPr>
        <p:txBody>
          <a:bodyPr>
            <a:spAutoFit/>
          </a:bodyPr>
          <a:lstStyle/>
          <a:p>
            <a:pPr algn="ctr">
              <a:defRPr/>
            </a:pP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r>
              <a:rPr lang="it-IT" sz="1600" dirty="0">
                <a:solidFill>
                  <a:prstClr val="black"/>
                </a:solidFill>
                <a:cs typeface="Arial" charset="0"/>
              </a:rPr>
              <a:t>CAPRIOLI   ROSSINI   SEGALA</a:t>
            </a:r>
          </a:p>
          <a:p>
            <a:pPr algn="ctr">
              <a:defRPr/>
            </a:pPr>
            <a:r>
              <a:rPr lang="it-IT" sz="1200" cap="small" dirty="0">
                <a:solidFill>
                  <a:prstClr val="black"/>
                </a:solidFill>
                <a:cs typeface="Arial" charset="0"/>
              </a:rPr>
              <a:t>dottori commercialisti associati</a:t>
            </a:r>
            <a:endParaRPr lang="it-IT" sz="1200" dirty="0">
              <a:solidFill>
                <a:prstClr val="black"/>
              </a:solidFill>
              <a:cs typeface="Arial" charset="0"/>
            </a:endParaRPr>
          </a:p>
          <a:p>
            <a:pPr>
              <a:defRPr/>
            </a:pPr>
            <a:br>
              <a:rPr lang="it-IT" sz="2800" dirty="0">
                <a:solidFill>
                  <a:prstClr val="black"/>
                </a:solidFill>
                <a:cs typeface="Arial" charset="0"/>
              </a:rPr>
            </a:br>
            <a:br>
              <a:rPr lang="it-IT" sz="2800" dirty="0">
                <a:solidFill>
                  <a:prstClr val="black"/>
                </a:solidFill>
                <a:cs typeface="Arial" charset="0"/>
              </a:rPr>
            </a:br>
            <a:endParaRPr lang="it-IT" sz="2800" dirty="0">
              <a:solidFill>
                <a:prstClr val="black"/>
              </a:solidFill>
              <a:cs typeface="Arial" charset="0"/>
            </a:endParaRPr>
          </a:p>
        </p:txBody>
      </p:sp>
      <p:sp>
        <p:nvSpPr>
          <p:cNvPr id="2" name="Segnaposto numero diapositiva 1"/>
          <p:cNvSpPr>
            <a:spLocks noGrp="1"/>
          </p:cNvSpPr>
          <p:nvPr>
            <p:ph type="sldNum" sz="quarter" idx="12"/>
          </p:nvPr>
        </p:nvSpPr>
        <p:spPr/>
        <p:txBody>
          <a:bodyPr/>
          <a:lstStyle/>
          <a:p>
            <a:pPr>
              <a:defRPr/>
            </a:pPr>
            <a:fld id="{F35568D5-DB88-4060-9B49-24E91B15ADC1}" type="slidenum">
              <a:rPr lang="it-IT" smtClean="0">
                <a:solidFill>
                  <a:prstClr val="black">
                    <a:tint val="75000"/>
                  </a:prstClr>
                </a:solidFill>
              </a:rPr>
              <a:pPr>
                <a:defRPr/>
              </a:pPr>
              <a:t>37</a:t>
            </a:fld>
            <a:endParaRPr lang="it-IT" dirty="0">
              <a:solidFill>
                <a:prstClr val="black">
                  <a:tint val="75000"/>
                </a:prstClr>
              </a:solidFill>
            </a:endParaRPr>
          </a:p>
        </p:txBody>
      </p:sp>
      <p:pic>
        <p:nvPicPr>
          <p:cNvPr id="4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252413"/>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ttangolo 26"/>
          <p:cNvSpPr/>
          <p:nvPr/>
        </p:nvSpPr>
        <p:spPr>
          <a:xfrm>
            <a:off x="2339975" y="6021288"/>
            <a:ext cx="4572000" cy="566737"/>
          </a:xfrm>
          <a:prstGeom prst="rect">
            <a:avLst/>
          </a:prstGeom>
        </p:spPr>
        <p:txBody>
          <a:bodyPr>
            <a:spAutoFit/>
          </a:bodyPr>
          <a:lstStyle/>
          <a:p>
            <a:pPr marL="342900" lvl="1" indent="-342900" algn="ctr">
              <a:spcBef>
                <a:spcPct val="20000"/>
              </a:spcBef>
              <a:defRPr/>
            </a:pPr>
            <a:endParaRPr lang="it-IT" sz="1400" dirty="0">
              <a:solidFill>
                <a:prstClr val="black"/>
              </a:solidFill>
              <a:cs typeface="Arial" charset="0"/>
            </a:endParaRPr>
          </a:p>
          <a:p>
            <a:pPr marL="342900" lvl="1" indent="-342900" algn="ctr">
              <a:spcBef>
                <a:spcPct val="20000"/>
              </a:spcBef>
              <a:defRPr/>
            </a:pPr>
            <a:r>
              <a:rPr lang="it-IT" sz="1400" dirty="0">
                <a:solidFill>
                  <a:prstClr val="black"/>
                </a:solidFill>
              </a:rPr>
              <a:t>Brescia, 4 luglio 2018</a:t>
            </a:r>
          </a:p>
        </p:txBody>
      </p:sp>
      <p:sp>
        <p:nvSpPr>
          <p:cNvPr id="3" name="Segnaposto contenuto 2"/>
          <p:cNvSpPr>
            <a:spLocks noGrp="1"/>
          </p:cNvSpPr>
          <p:nvPr>
            <p:ph idx="1"/>
          </p:nvPr>
        </p:nvSpPr>
        <p:spPr>
          <a:xfrm>
            <a:off x="457200" y="1037173"/>
            <a:ext cx="8229600" cy="5001419"/>
          </a:xfrm>
        </p:spPr>
        <p:txBody>
          <a:bodyPr/>
          <a:lstStyle/>
          <a:p>
            <a:pPr marL="0" indent="0" algn="ctr" fontAlgn="auto">
              <a:spcAft>
                <a:spcPts val="0"/>
              </a:spcAft>
              <a:buNone/>
              <a:defRPr/>
            </a:pPr>
            <a:r>
              <a:rPr lang="it-IT" sz="3000" b="1" dirty="0">
                <a:solidFill>
                  <a:prstClr val="black"/>
                </a:solidFill>
              </a:rPr>
              <a:t>Servizi a basso valore aggiunto (art. 7 D.M.)</a:t>
            </a:r>
          </a:p>
          <a:p>
            <a:pPr marL="0" indent="0" algn="ctr" fontAlgn="auto">
              <a:spcAft>
                <a:spcPts val="0"/>
              </a:spcAft>
              <a:buNone/>
              <a:defRPr/>
            </a:pPr>
            <a:endParaRPr lang="it-IT" sz="3000" b="1" dirty="0">
              <a:solidFill>
                <a:prstClr val="black"/>
              </a:solidFill>
            </a:endParaRPr>
          </a:p>
          <a:p>
            <a:pPr marL="0" indent="0" algn="just" fontAlgn="auto">
              <a:spcAft>
                <a:spcPts val="0"/>
              </a:spcAft>
              <a:buNone/>
              <a:defRPr/>
            </a:pPr>
            <a:r>
              <a:rPr lang="it-IT" sz="2000" dirty="0">
                <a:solidFill>
                  <a:prstClr val="black"/>
                </a:solidFill>
              </a:rPr>
              <a:t>Di rilievo si dimostra invece la novità introdotta con l’art. 7 dedicato alle modalità di determinazione "semplificata" dei prezzi di trasferimento per i servizi c.d. a basso valore aggiunto.</a:t>
            </a:r>
          </a:p>
          <a:p>
            <a:pPr marL="0" indent="0" algn="just" fontAlgn="auto">
              <a:spcAft>
                <a:spcPts val="0"/>
              </a:spcAft>
              <a:buNone/>
              <a:defRPr/>
            </a:pPr>
            <a:endParaRPr lang="it-IT" sz="2000" dirty="0">
              <a:solidFill>
                <a:prstClr val="black"/>
              </a:solidFill>
            </a:endParaRPr>
          </a:p>
          <a:p>
            <a:pPr marL="0" indent="0" algn="just" fontAlgn="auto">
              <a:spcAft>
                <a:spcPts val="0"/>
              </a:spcAft>
              <a:buNone/>
              <a:defRPr/>
            </a:pPr>
            <a:endParaRPr lang="it-IT" sz="2000" dirty="0">
              <a:solidFill>
                <a:prstClr val="black"/>
              </a:solidFill>
            </a:endParaRPr>
          </a:p>
          <a:p>
            <a:pPr marL="0" indent="0" algn="just" fontAlgn="auto">
              <a:spcAft>
                <a:spcPts val="0"/>
              </a:spcAft>
              <a:buNone/>
              <a:defRPr/>
            </a:pPr>
            <a:endParaRPr lang="it-IT" sz="2000" dirty="0">
              <a:solidFill>
                <a:prstClr val="black"/>
              </a:solidFill>
            </a:endParaRPr>
          </a:p>
          <a:p>
            <a:pPr marL="0" indent="0" algn="just" fontAlgn="auto">
              <a:spcAft>
                <a:spcPts val="0"/>
              </a:spcAft>
              <a:buNone/>
              <a:defRPr/>
            </a:pPr>
            <a:endParaRPr lang="it-IT" sz="2000" dirty="0">
              <a:solidFill>
                <a:prstClr val="black"/>
              </a:solidFill>
            </a:endParaRPr>
          </a:p>
          <a:p>
            <a:pPr marL="0" indent="0" algn="just" fontAlgn="auto">
              <a:spcAft>
                <a:spcPts val="0"/>
              </a:spcAft>
              <a:buNone/>
              <a:defRPr/>
            </a:pPr>
            <a:r>
              <a:rPr lang="it-IT" sz="2000" dirty="0"/>
              <a:t>La valorizzazione di tali servizio è determinata aggregando la totalità dei costi diretti e indiretti connessi alla fornitura del servizio stesso, aggiungendo un margine di profitto pari al 5% dei suddetti costi.</a:t>
            </a:r>
            <a:endParaRPr lang="it-IT" sz="2000" dirty="0">
              <a:solidFill>
                <a:prstClr val="black"/>
              </a:solidFill>
            </a:endParaRPr>
          </a:p>
        </p:txBody>
      </p:sp>
      <p:sp>
        <p:nvSpPr>
          <p:cNvPr id="4" name="Freccia in giù 3"/>
          <p:cNvSpPr/>
          <p:nvPr/>
        </p:nvSpPr>
        <p:spPr>
          <a:xfrm>
            <a:off x="4319972" y="3284984"/>
            <a:ext cx="504056"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4106660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nettore 1 40"/>
          <p:cNvCxnSpPr/>
          <p:nvPr/>
        </p:nvCxnSpPr>
        <p:spPr>
          <a:xfrm>
            <a:off x="0" y="944563"/>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
        <p:nvSpPr>
          <p:cNvPr id="42" name="Titolo 41"/>
          <p:cNvSpPr>
            <a:spLocks noGrp="1"/>
          </p:cNvSpPr>
          <p:nvPr>
            <p:ph type="title"/>
          </p:nvPr>
        </p:nvSpPr>
        <p:spPr>
          <a:xfrm>
            <a:off x="457200" y="-1230033"/>
            <a:ext cx="8229600" cy="3293209"/>
          </a:xfrm>
          <a:prstGeom prst="rect">
            <a:avLst/>
          </a:prstGeom>
        </p:spPr>
        <p:txBody>
          <a:bodyPr>
            <a:spAutoFit/>
          </a:bodyPr>
          <a:lstStyle/>
          <a:p>
            <a:pPr algn="ctr">
              <a:defRPr/>
            </a:pP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r>
              <a:rPr lang="it-IT" sz="1600" dirty="0">
                <a:solidFill>
                  <a:prstClr val="black"/>
                </a:solidFill>
                <a:cs typeface="Arial" charset="0"/>
              </a:rPr>
              <a:t>CAPRIOLI   ROSSINI   SEGALA</a:t>
            </a:r>
          </a:p>
          <a:p>
            <a:pPr algn="ctr">
              <a:defRPr/>
            </a:pPr>
            <a:r>
              <a:rPr lang="it-IT" sz="1200" cap="small" dirty="0">
                <a:solidFill>
                  <a:prstClr val="black"/>
                </a:solidFill>
                <a:cs typeface="Arial" charset="0"/>
              </a:rPr>
              <a:t>dottori commercialisti associati</a:t>
            </a:r>
            <a:endParaRPr lang="it-IT" sz="1200" dirty="0">
              <a:solidFill>
                <a:prstClr val="black"/>
              </a:solidFill>
              <a:cs typeface="Arial" charset="0"/>
            </a:endParaRPr>
          </a:p>
          <a:p>
            <a:pPr>
              <a:defRPr/>
            </a:pPr>
            <a:br>
              <a:rPr lang="it-IT" sz="2800" dirty="0">
                <a:solidFill>
                  <a:prstClr val="black"/>
                </a:solidFill>
                <a:cs typeface="Arial" charset="0"/>
              </a:rPr>
            </a:br>
            <a:br>
              <a:rPr lang="it-IT" sz="2800" dirty="0">
                <a:solidFill>
                  <a:prstClr val="black"/>
                </a:solidFill>
                <a:cs typeface="Arial" charset="0"/>
              </a:rPr>
            </a:br>
            <a:endParaRPr lang="it-IT" sz="2800" dirty="0">
              <a:solidFill>
                <a:prstClr val="black"/>
              </a:solidFill>
              <a:cs typeface="Arial" charset="0"/>
            </a:endParaRPr>
          </a:p>
        </p:txBody>
      </p:sp>
      <p:sp>
        <p:nvSpPr>
          <p:cNvPr id="2" name="Segnaposto numero diapositiva 1"/>
          <p:cNvSpPr>
            <a:spLocks noGrp="1"/>
          </p:cNvSpPr>
          <p:nvPr>
            <p:ph type="sldNum" sz="quarter" idx="12"/>
          </p:nvPr>
        </p:nvSpPr>
        <p:spPr/>
        <p:txBody>
          <a:bodyPr/>
          <a:lstStyle/>
          <a:p>
            <a:pPr>
              <a:defRPr/>
            </a:pPr>
            <a:fld id="{F35568D5-DB88-4060-9B49-24E91B15ADC1}" type="slidenum">
              <a:rPr lang="it-IT" smtClean="0">
                <a:solidFill>
                  <a:prstClr val="black">
                    <a:tint val="75000"/>
                  </a:prstClr>
                </a:solidFill>
              </a:rPr>
              <a:pPr>
                <a:defRPr/>
              </a:pPr>
              <a:t>38</a:t>
            </a:fld>
            <a:endParaRPr lang="it-IT" dirty="0">
              <a:solidFill>
                <a:prstClr val="black">
                  <a:tint val="75000"/>
                </a:prstClr>
              </a:solidFill>
            </a:endParaRPr>
          </a:p>
        </p:txBody>
      </p:sp>
      <p:pic>
        <p:nvPicPr>
          <p:cNvPr id="4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252413"/>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ttangolo 26"/>
          <p:cNvSpPr/>
          <p:nvPr/>
        </p:nvSpPr>
        <p:spPr>
          <a:xfrm>
            <a:off x="2339975" y="6021288"/>
            <a:ext cx="4572000" cy="566737"/>
          </a:xfrm>
          <a:prstGeom prst="rect">
            <a:avLst/>
          </a:prstGeom>
        </p:spPr>
        <p:txBody>
          <a:bodyPr>
            <a:spAutoFit/>
          </a:bodyPr>
          <a:lstStyle/>
          <a:p>
            <a:pPr marL="342900" lvl="1" indent="-342900" algn="ctr">
              <a:spcBef>
                <a:spcPct val="20000"/>
              </a:spcBef>
              <a:defRPr/>
            </a:pPr>
            <a:endParaRPr lang="it-IT" sz="1400" dirty="0">
              <a:solidFill>
                <a:prstClr val="black"/>
              </a:solidFill>
              <a:cs typeface="Arial" charset="0"/>
            </a:endParaRPr>
          </a:p>
          <a:p>
            <a:pPr marL="342900" lvl="1" indent="-342900" algn="ctr">
              <a:spcBef>
                <a:spcPct val="20000"/>
              </a:spcBef>
              <a:defRPr/>
            </a:pPr>
            <a:r>
              <a:rPr lang="it-IT" sz="1400" dirty="0">
                <a:solidFill>
                  <a:prstClr val="black"/>
                </a:solidFill>
              </a:rPr>
              <a:t>Brescia, 4 luglio 2018</a:t>
            </a:r>
          </a:p>
        </p:txBody>
      </p:sp>
      <p:sp>
        <p:nvSpPr>
          <p:cNvPr id="3" name="Segnaposto contenuto 2"/>
          <p:cNvSpPr>
            <a:spLocks noGrp="1"/>
          </p:cNvSpPr>
          <p:nvPr>
            <p:ph idx="1"/>
          </p:nvPr>
        </p:nvSpPr>
        <p:spPr>
          <a:xfrm>
            <a:off x="457200" y="1037173"/>
            <a:ext cx="8229600" cy="5001419"/>
          </a:xfrm>
        </p:spPr>
        <p:txBody>
          <a:bodyPr/>
          <a:lstStyle/>
          <a:p>
            <a:pPr marL="0" indent="0" algn="ctr" fontAlgn="auto">
              <a:lnSpc>
                <a:spcPct val="150000"/>
              </a:lnSpc>
              <a:spcAft>
                <a:spcPts val="0"/>
              </a:spcAft>
              <a:buNone/>
              <a:defRPr/>
            </a:pPr>
            <a:r>
              <a:rPr lang="it-IT" sz="3000" b="1" dirty="0">
                <a:solidFill>
                  <a:prstClr val="black"/>
                </a:solidFill>
              </a:rPr>
              <a:t>Servizi a basso valore aggiunto (segue)</a:t>
            </a:r>
          </a:p>
          <a:p>
            <a:pPr marL="0" indent="0" algn="just" fontAlgn="auto">
              <a:spcAft>
                <a:spcPts val="0"/>
              </a:spcAft>
              <a:buNone/>
              <a:defRPr/>
            </a:pPr>
            <a:r>
              <a:rPr lang="it-IT" sz="2000" dirty="0">
                <a:solidFill>
                  <a:prstClr val="black"/>
                </a:solidFill>
              </a:rPr>
              <a:t>Il comma 2 elenca a titolo esemplificativo, alcuni servizi che sono considerati servizi a basso valore aggiunto, che sono quelli che:</a:t>
            </a:r>
          </a:p>
          <a:p>
            <a:pPr marL="630238" indent="-274638" algn="just" fontAlgn="auto">
              <a:spcAft>
                <a:spcPts val="0"/>
              </a:spcAft>
              <a:buFont typeface="+mj-lt"/>
              <a:buAutoNum type="alphaLcParenR"/>
              <a:defRPr/>
            </a:pPr>
            <a:r>
              <a:rPr lang="it-IT" sz="2000" dirty="0">
                <a:solidFill>
                  <a:prstClr val="black"/>
                </a:solidFill>
              </a:rPr>
              <a:t>hanno natura di supporto;</a:t>
            </a:r>
          </a:p>
          <a:p>
            <a:pPr marL="630238" indent="-274638" algn="just" fontAlgn="auto">
              <a:spcAft>
                <a:spcPts val="0"/>
              </a:spcAft>
              <a:buFont typeface="+mj-lt"/>
              <a:buAutoNum type="alphaLcParenR"/>
              <a:defRPr/>
            </a:pPr>
            <a:r>
              <a:rPr lang="it-IT" sz="2000" dirty="0">
                <a:solidFill>
                  <a:prstClr val="black"/>
                </a:solidFill>
              </a:rPr>
              <a:t>non sono parte delle attività principali del gruppo multinazionale;</a:t>
            </a:r>
          </a:p>
          <a:p>
            <a:pPr marL="630238" indent="-274638" algn="just" fontAlgn="auto">
              <a:spcAft>
                <a:spcPts val="0"/>
              </a:spcAft>
              <a:buFont typeface="+mj-lt"/>
              <a:buAutoNum type="alphaLcParenR"/>
              <a:defRPr/>
            </a:pPr>
            <a:r>
              <a:rPr lang="it-IT" sz="2000" dirty="0">
                <a:solidFill>
                  <a:prstClr val="black"/>
                </a:solidFill>
              </a:rPr>
              <a:t>non richiedono l’uso di beni immateriali unici e di valore, e non contribuiscono alla creazione degli stessi;</a:t>
            </a:r>
          </a:p>
          <a:p>
            <a:pPr marL="630238" indent="-274638" algn="just" fontAlgn="auto">
              <a:spcAft>
                <a:spcPts val="0"/>
              </a:spcAft>
              <a:buFont typeface="+mj-lt"/>
              <a:buAutoNum type="alphaLcParenR"/>
              <a:defRPr/>
            </a:pPr>
            <a:r>
              <a:rPr lang="it-IT" sz="2000" dirty="0">
                <a:solidFill>
                  <a:prstClr val="black"/>
                </a:solidFill>
              </a:rPr>
              <a:t>non comportano l’assunzione o il controllo di un rischio significativo da parte del fornitore del servizio né generano in capo al medesimo l’insorgere di un tale rischio.</a:t>
            </a:r>
          </a:p>
          <a:p>
            <a:pPr marL="0" indent="0" algn="just" fontAlgn="auto">
              <a:spcAft>
                <a:spcPts val="0"/>
              </a:spcAft>
              <a:buNone/>
              <a:defRPr/>
            </a:pPr>
            <a:r>
              <a:rPr lang="it-IT" sz="2000" dirty="0"/>
              <a:t>Non si considerano in ogni caso a basso valore aggiunto quei servizi che il gruppo multinazionale presta a soggetti indipendenti.</a:t>
            </a:r>
            <a:endParaRPr lang="it-IT" sz="2000" b="1" dirty="0">
              <a:solidFill>
                <a:prstClr val="black"/>
              </a:solidFill>
            </a:endParaRPr>
          </a:p>
        </p:txBody>
      </p:sp>
    </p:spTree>
    <p:extLst>
      <p:ext uri="{BB962C8B-B14F-4D97-AF65-F5344CB8AC3E}">
        <p14:creationId xmlns:p14="http://schemas.microsoft.com/office/powerpoint/2010/main" val="2499902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nettore 1 40"/>
          <p:cNvCxnSpPr/>
          <p:nvPr/>
        </p:nvCxnSpPr>
        <p:spPr>
          <a:xfrm>
            <a:off x="0" y="944563"/>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
        <p:nvSpPr>
          <p:cNvPr id="42" name="Titolo 41"/>
          <p:cNvSpPr>
            <a:spLocks noGrp="1"/>
          </p:cNvSpPr>
          <p:nvPr>
            <p:ph type="title"/>
          </p:nvPr>
        </p:nvSpPr>
        <p:spPr>
          <a:xfrm>
            <a:off x="457200" y="-1230033"/>
            <a:ext cx="8229600" cy="3293209"/>
          </a:xfrm>
          <a:prstGeom prst="rect">
            <a:avLst/>
          </a:prstGeom>
        </p:spPr>
        <p:txBody>
          <a:bodyPr>
            <a:spAutoFit/>
          </a:bodyPr>
          <a:lstStyle/>
          <a:p>
            <a:pPr algn="ctr">
              <a:defRPr/>
            </a:pP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r>
              <a:rPr lang="it-IT" sz="1600" dirty="0">
                <a:solidFill>
                  <a:prstClr val="black"/>
                </a:solidFill>
                <a:cs typeface="Arial" charset="0"/>
              </a:rPr>
              <a:t>CAPRIOLI   ROSSINI   SEGALA</a:t>
            </a:r>
          </a:p>
          <a:p>
            <a:pPr algn="ctr">
              <a:defRPr/>
            </a:pPr>
            <a:r>
              <a:rPr lang="it-IT" sz="1200" cap="small" dirty="0">
                <a:solidFill>
                  <a:prstClr val="black"/>
                </a:solidFill>
                <a:cs typeface="Arial" charset="0"/>
              </a:rPr>
              <a:t>dottori commercialisti associati</a:t>
            </a:r>
            <a:endParaRPr lang="it-IT" sz="1200" dirty="0">
              <a:solidFill>
                <a:prstClr val="black"/>
              </a:solidFill>
              <a:cs typeface="Arial" charset="0"/>
            </a:endParaRPr>
          </a:p>
          <a:p>
            <a:pPr>
              <a:defRPr/>
            </a:pPr>
            <a:br>
              <a:rPr lang="it-IT" sz="2800" dirty="0">
                <a:solidFill>
                  <a:prstClr val="black"/>
                </a:solidFill>
                <a:cs typeface="Arial" charset="0"/>
              </a:rPr>
            </a:br>
            <a:br>
              <a:rPr lang="it-IT" sz="2800" dirty="0">
                <a:solidFill>
                  <a:prstClr val="black"/>
                </a:solidFill>
                <a:cs typeface="Arial" charset="0"/>
              </a:rPr>
            </a:br>
            <a:endParaRPr lang="it-IT" sz="2800" dirty="0">
              <a:solidFill>
                <a:prstClr val="black"/>
              </a:solidFill>
              <a:cs typeface="Arial" charset="0"/>
            </a:endParaRPr>
          </a:p>
        </p:txBody>
      </p:sp>
      <p:sp>
        <p:nvSpPr>
          <p:cNvPr id="2" name="Segnaposto numero diapositiva 1"/>
          <p:cNvSpPr>
            <a:spLocks noGrp="1"/>
          </p:cNvSpPr>
          <p:nvPr>
            <p:ph type="sldNum" sz="quarter" idx="12"/>
          </p:nvPr>
        </p:nvSpPr>
        <p:spPr/>
        <p:txBody>
          <a:bodyPr/>
          <a:lstStyle/>
          <a:p>
            <a:pPr>
              <a:defRPr/>
            </a:pPr>
            <a:fld id="{F35568D5-DB88-4060-9B49-24E91B15ADC1}" type="slidenum">
              <a:rPr lang="it-IT" smtClean="0">
                <a:solidFill>
                  <a:prstClr val="black">
                    <a:tint val="75000"/>
                  </a:prstClr>
                </a:solidFill>
              </a:rPr>
              <a:pPr>
                <a:defRPr/>
              </a:pPr>
              <a:t>39</a:t>
            </a:fld>
            <a:endParaRPr lang="it-IT" dirty="0">
              <a:solidFill>
                <a:prstClr val="black">
                  <a:tint val="75000"/>
                </a:prstClr>
              </a:solidFill>
            </a:endParaRPr>
          </a:p>
        </p:txBody>
      </p:sp>
      <p:pic>
        <p:nvPicPr>
          <p:cNvPr id="4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252413"/>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ttangolo 26"/>
          <p:cNvSpPr/>
          <p:nvPr/>
        </p:nvSpPr>
        <p:spPr>
          <a:xfrm>
            <a:off x="2339975" y="6021288"/>
            <a:ext cx="4572000" cy="566737"/>
          </a:xfrm>
          <a:prstGeom prst="rect">
            <a:avLst/>
          </a:prstGeom>
        </p:spPr>
        <p:txBody>
          <a:bodyPr>
            <a:spAutoFit/>
          </a:bodyPr>
          <a:lstStyle/>
          <a:p>
            <a:pPr marL="342900" lvl="1" indent="-342900" algn="ctr">
              <a:spcBef>
                <a:spcPct val="20000"/>
              </a:spcBef>
              <a:defRPr/>
            </a:pPr>
            <a:endParaRPr lang="it-IT" sz="1400" dirty="0">
              <a:solidFill>
                <a:prstClr val="black"/>
              </a:solidFill>
              <a:cs typeface="Arial" charset="0"/>
            </a:endParaRPr>
          </a:p>
          <a:p>
            <a:pPr marL="342900" lvl="1" indent="-342900" algn="ctr">
              <a:spcBef>
                <a:spcPct val="20000"/>
              </a:spcBef>
              <a:defRPr/>
            </a:pPr>
            <a:r>
              <a:rPr lang="it-IT" sz="1400" dirty="0">
                <a:solidFill>
                  <a:prstClr val="black"/>
                </a:solidFill>
              </a:rPr>
              <a:t>Brescia, 4 luglio 2018</a:t>
            </a:r>
          </a:p>
        </p:txBody>
      </p:sp>
      <p:sp>
        <p:nvSpPr>
          <p:cNvPr id="3" name="Segnaposto contenuto 2"/>
          <p:cNvSpPr>
            <a:spLocks noGrp="1"/>
          </p:cNvSpPr>
          <p:nvPr>
            <p:ph idx="1"/>
          </p:nvPr>
        </p:nvSpPr>
        <p:spPr>
          <a:xfrm>
            <a:off x="457200" y="1037173"/>
            <a:ext cx="8229600" cy="5001419"/>
          </a:xfrm>
        </p:spPr>
        <p:txBody>
          <a:bodyPr/>
          <a:lstStyle/>
          <a:p>
            <a:pPr marL="0" indent="0" algn="ctr" fontAlgn="auto">
              <a:spcAft>
                <a:spcPts val="0"/>
              </a:spcAft>
              <a:buNone/>
              <a:defRPr/>
            </a:pPr>
            <a:r>
              <a:rPr lang="it-IT" sz="3000" b="1" dirty="0">
                <a:solidFill>
                  <a:prstClr val="black"/>
                </a:solidFill>
              </a:rPr>
              <a:t>Documentazione (art. 8)</a:t>
            </a:r>
          </a:p>
          <a:p>
            <a:pPr marL="0" indent="0" algn="just" fontAlgn="auto">
              <a:spcAft>
                <a:spcPts val="0"/>
              </a:spcAft>
              <a:buNone/>
              <a:defRPr/>
            </a:pPr>
            <a:r>
              <a:rPr lang="it-IT" sz="2000" dirty="0"/>
              <a:t>Con l’art. 8 relativo alla documentazione predisposta dal contribuente, è stato opportunamente meglio specificato il concetto di "idoneità" della documentazione – concetto cui si riconnette la non </a:t>
            </a:r>
            <a:r>
              <a:rPr lang="it-IT" sz="2000" dirty="0" err="1"/>
              <a:t>sanzionabilità</a:t>
            </a:r>
            <a:r>
              <a:rPr lang="it-IT" sz="2000" dirty="0"/>
              <a:t> del contribuente a livello amministrativo (cfr. artt. 1, comma 6 e 2, comma 4-ter, </a:t>
            </a:r>
            <a:r>
              <a:rPr lang="it-IT" sz="2000" dirty="0" err="1"/>
              <a:t>D.Lgs.</a:t>
            </a:r>
            <a:r>
              <a:rPr lang="it-IT" sz="2000" dirty="0"/>
              <a:t> n. 471 del 1997).</a:t>
            </a:r>
          </a:p>
          <a:p>
            <a:pPr marL="0" indent="0" algn="just" fontAlgn="auto">
              <a:spcAft>
                <a:spcPts val="0"/>
              </a:spcAft>
              <a:buNone/>
              <a:defRPr/>
            </a:pPr>
            <a:endParaRPr lang="it-IT" sz="2000" dirty="0"/>
          </a:p>
          <a:p>
            <a:pPr marL="0" lvl="0" indent="0" algn="ctr" fontAlgn="auto">
              <a:spcAft>
                <a:spcPts val="0"/>
              </a:spcAft>
              <a:buNone/>
              <a:defRPr/>
            </a:pPr>
            <a:r>
              <a:rPr lang="it-IT" sz="2000" dirty="0">
                <a:solidFill>
                  <a:prstClr val="black"/>
                </a:solidFill>
              </a:rPr>
              <a:t>DOCUMENTAZIONE DA PRODURRE</a:t>
            </a:r>
            <a:endParaRPr lang="it-IT" sz="1200" b="1" dirty="0">
              <a:solidFill>
                <a:prstClr val="black"/>
              </a:solidFill>
            </a:endParaRPr>
          </a:p>
          <a:p>
            <a:pPr marL="0" lvl="0" indent="0" fontAlgn="auto">
              <a:spcAft>
                <a:spcPts val="0"/>
              </a:spcAft>
              <a:buNone/>
              <a:defRPr/>
            </a:pPr>
            <a:endParaRPr lang="it-IT" sz="1600" dirty="0">
              <a:solidFill>
                <a:prstClr val="black"/>
              </a:solidFill>
            </a:endParaRPr>
          </a:p>
          <a:p>
            <a:pPr lvl="0" algn="just" fontAlgn="auto">
              <a:spcAft>
                <a:spcPts val="0"/>
              </a:spcAft>
              <a:buFont typeface="Arial" panose="020B0604020202020204" pitchFamily="34" charset="0"/>
              <a:buChar char="•"/>
              <a:defRPr/>
            </a:pPr>
            <a:r>
              <a:rPr lang="it-IT" sz="2000" dirty="0">
                <a:solidFill>
                  <a:prstClr val="black"/>
                </a:solidFill>
              </a:rPr>
              <a:t>Tipologia: </a:t>
            </a:r>
            <a:r>
              <a:rPr lang="it-IT" sz="2000" dirty="0" err="1">
                <a:solidFill>
                  <a:prstClr val="black"/>
                </a:solidFill>
              </a:rPr>
              <a:t>masterfile</a:t>
            </a:r>
            <a:r>
              <a:rPr lang="it-IT" sz="2000" dirty="0">
                <a:solidFill>
                  <a:prstClr val="black"/>
                </a:solidFill>
              </a:rPr>
              <a:t> e/o documentazione nazionale.</a:t>
            </a:r>
          </a:p>
          <a:p>
            <a:pPr lvl="0" algn="just" fontAlgn="auto">
              <a:spcAft>
                <a:spcPts val="0"/>
              </a:spcAft>
              <a:buFont typeface="Arial" panose="020B0604020202020204" pitchFamily="34" charset="0"/>
              <a:buChar char="•"/>
              <a:defRPr/>
            </a:pPr>
            <a:r>
              <a:rPr lang="it-IT" sz="2000" dirty="0"/>
              <a:t>Caratteristiche: deve essere idonea a riscontrare il valore normale nelle transazioni.</a:t>
            </a:r>
          </a:p>
          <a:p>
            <a:pPr lvl="0" algn="just" fontAlgn="auto">
              <a:spcAft>
                <a:spcPts val="0"/>
              </a:spcAft>
              <a:buFont typeface="Arial" panose="020B0604020202020204" pitchFamily="34" charset="0"/>
              <a:buChar char="•"/>
              <a:defRPr/>
            </a:pPr>
            <a:r>
              <a:rPr lang="it-IT" sz="2000" dirty="0"/>
              <a:t>Struttura: deve rispettare l’indice indicato dal provvedimento.</a:t>
            </a:r>
          </a:p>
          <a:p>
            <a:pPr marL="0" indent="0" algn="just" fontAlgn="auto">
              <a:spcAft>
                <a:spcPts val="0"/>
              </a:spcAft>
              <a:buNone/>
              <a:defRPr/>
            </a:pPr>
            <a:endParaRPr lang="it-IT" sz="2000" dirty="0"/>
          </a:p>
        </p:txBody>
      </p:sp>
    </p:spTree>
    <p:extLst>
      <p:ext uri="{BB962C8B-B14F-4D97-AF65-F5344CB8AC3E}">
        <p14:creationId xmlns:p14="http://schemas.microsoft.com/office/powerpoint/2010/main" val="901948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457200" y="1340768"/>
            <a:ext cx="8229600" cy="924496"/>
          </a:xfrm>
        </p:spPr>
        <p:txBody>
          <a:bodyPr/>
          <a:lstStyle/>
          <a:p>
            <a:br>
              <a:rPr lang="it-IT" sz="2800" dirty="0"/>
            </a:br>
            <a:br>
              <a:rPr lang="it-IT" sz="2800" dirty="0"/>
            </a:br>
            <a:br>
              <a:rPr lang="it-IT" sz="2800" dirty="0"/>
            </a:br>
            <a:br>
              <a:rPr lang="it-IT" sz="2800" dirty="0"/>
            </a:br>
            <a:br>
              <a:rPr lang="it-IT" sz="2800" dirty="0"/>
            </a:br>
            <a:br>
              <a:rPr lang="it-IT" sz="2800" dirty="0"/>
            </a:br>
            <a:br>
              <a:rPr lang="it-IT" sz="2800" dirty="0"/>
            </a:br>
            <a:r>
              <a:rPr lang="it-IT" sz="2800" dirty="0"/>
              <a:t>TRANSFER PRICING AI FINI FISCALI: Profili generali</a:t>
            </a:r>
            <a:br>
              <a:rPr lang="it-IT" sz="2800" dirty="0"/>
            </a:br>
            <a:br>
              <a:rPr lang="it-IT" sz="2800" dirty="0"/>
            </a:br>
            <a:br>
              <a:rPr lang="it-IT" sz="2800" dirty="0"/>
            </a:br>
            <a:br>
              <a:rPr lang="it-IT" sz="2800" dirty="0"/>
            </a:br>
            <a:br>
              <a:rPr lang="it-IT" sz="2800" dirty="0"/>
            </a:br>
            <a:br>
              <a:rPr lang="it-IT" sz="2800" dirty="0"/>
            </a:br>
            <a:br>
              <a:rPr lang="it-IT" sz="2800" dirty="0"/>
            </a:br>
            <a:br>
              <a:rPr lang="it-IT" sz="2800" dirty="0"/>
            </a:br>
            <a:br>
              <a:rPr lang="it-IT" sz="2800" dirty="0"/>
            </a:br>
            <a:endParaRPr lang="it-IT" sz="2800" dirty="0"/>
          </a:p>
        </p:txBody>
      </p:sp>
      <p:sp>
        <p:nvSpPr>
          <p:cNvPr id="139270" name="Rectangle 6"/>
          <p:cNvSpPr>
            <a:spLocks noGrp="1" noChangeArrowheads="1"/>
          </p:cNvSpPr>
          <p:nvPr>
            <p:ph idx="1"/>
          </p:nvPr>
        </p:nvSpPr>
        <p:spPr>
          <a:xfrm>
            <a:off x="457200" y="1412776"/>
            <a:ext cx="8229600" cy="4968552"/>
          </a:xfrm>
        </p:spPr>
        <p:txBody>
          <a:bodyPr rtlCol="0">
            <a:normAutofit/>
          </a:bodyPr>
          <a:lstStyle/>
          <a:p>
            <a:pPr marL="0" indent="0" algn="ctr" fontAlgn="auto">
              <a:spcAft>
                <a:spcPts val="0"/>
              </a:spcAft>
              <a:buFontTx/>
              <a:buNone/>
              <a:defRPr/>
            </a:pPr>
            <a:endParaRPr lang="it-IT" sz="1500" dirty="0">
              <a:latin typeface="+mj-lt"/>
            </a:endParaRPr>
          </a:p>
          <a:p>
            <a:pPr marL="0" indent="0" algn="ctr" fontAlgn="auto">
              <a:spcAft>
                <a:spcPts val="0"/>
              </a:spcAft>
              <a:buFontTx/>
              <a:buNone/>
              <a:defRPr/>
            </a:pPr>
            <a:r>
              <a:rPr lang="it-IT" sz="4000" dirty="0">
                <a:latin typeface="+mj-lt"/>
              </a:rPr>
              <a:t>Finalità</a:t>
            </a:r>
          </a:p>
          <a:p>
            <a:pPr marL="0" indent="0" algn="ctr" fontAlgn="auto">
              <a:spcAft>
                <a:spcPts val="0"/>
              </a:spcAft>
              <a:buFontTx/>
              <a:buNone/>
              <a:defRPr/>
            </a:pPr>
            <a:endParaRPr lang="it-IT" sz="1800" dirty="0">
              <a:latin typeface="+mj-lt"/>
            </a:endParaRPr>
          </a:p>
          <a:p>
            <a:pPr marL="0" indent="0" algn="ctr" fontAlgn="auto">
              <a:spcAft>
                <a:spcPts val="0"/>
              </a:spcAft>
              <a:buNone/>
              <a:defRPr/>
            </a:pPr>
            <a:endParaRPr lang="it-IT" sz="3000" b="1" dirty="0">
              <a:latin typeface="+mj-lt"/>
            </a:endParaRPr>
          </a:p>
          <a:p>
            <a:pPr marL="0" indent="0" algn="ctr" fontAlgn="auto">
              <a:spcAft>
                <a:spcPts val="0"/>
              </a:spcAft>
              <a:buNone/>
              <a:defRPr/>
            </a:pPr>
            <a:r>
              <a:rPr lang="it-IT" sz="3000" b="1" dirty="0">
                <a:latin typeface="+mj-lt"/>
              </a:rPr>
              <a:t>Evitare che materia imponibile sia sottratta alla potestà impositiva nazionale mediante applicazione di prezzi non congrui nel caso di operazioni infragruppo </a:t>
            </a:r>
            <a:r>
              <a:rPr lang="it-IT" sz="2800" u="sng" dirty="0">
                <a:latin typeface="+mj-lt"/>
              </a:rPr>
              <a:t>(</a:t>
            </a:r>
            <a:r>
              <a:rPr lang="it-IT" sz="2800" u="sng" dirty="0" err="1"/>
              <a:t>Cass</a:t>
            </a:r>
            <a:r>
              <a:rPr lang="it-IT" sz="2800" u="sng" dirty="0"/>
              <a:t>. 23.10.2013 n. 24005)</a:t>
            </a:r>
          </a:p>
          <a:p>
            <a:pPr marL="0" indent="0" algn="ctr" fontAlgn="auto">
              <a:spcAft>
                <a:spcPts val="0"/>
              </a:spcAft>
              <a:buFontTx/>
              <a:buNone/>
              <a:defRPr/>
            </a:pPr>
            <a:endParaRPr lang="it-IT" sz="3000" b="1" dirty="0">
              <a:latin typeface="+mj-lt"/>
            </a:endParaRPr>
          </a:p>
          <a:p>
            <a:pPr marL="0" indent="0" algn="ctr" fontAlgn="auto">
              <a:spcAft>
                <a:spcPts val="0"/>
              </a:spcAft>
              <a:buFontTx/>
              <a:buNone/>
              <a:defRPr/>
            </a:pPr>
            <a:endParaRPr lang="it-IT" sz="1800" dirty="0">
              <a:latin typeface="+mj-lt"/>
            </a:endParaRPr>
          </a:p>
          <a:p>
            <a:pPr marL="0" indent="0" algn="ctr" fontAlgn="auto">
              <a:spcAft>
                <a:spcPts val="0"/>
              </a:spcAft>
              <a:buFontTx/>
              <a:buNone/>
              <a:defRPr/>
            </a:pPr>
            <a:endParaRPr lang="it-IT" sz="1800" dirty="0">
              <a:latin typeface="+mj-lt"/>
            </a:endParaRPr>
          </a:p>
          <a:p>
            <a:pPr marL="0" indent="0" algn="ctr" fontAlgn="auto">
              <a:spcAft>
                <a:spcPts val="0"/>
              </a:spcAft>
              <a:buFontTx/>
              <a:buNone/>
              <a:defRPr/>
            </a:pPr>
            <a:endParaRPr lang="it-IT" sz="1800" dirty="0">
              <a:latin typeface="+mj-lt"/>
            </a:endParaRPr>
          </a:p>
        </p:txBody>
      </p:sp>
      <p:sp>
        <p:nvSpPr>
          <p:cNvPr id="2052" name="Line 3"/>
          <p:cNvSpPr>
            <a:spLocks noChangeShapeType="1"/>
          </p:cNvSpPr>
          <p:nvPr/>
        </p:nvSpPr>
        <p:spPr bwMode="auto">
          <a:xfrm>
            <a:off x="0" y="814388"/>
            <a:ext cx="9144000"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it-IT">
              <a:solidFill>
                <a:prstClr val="black"/>
              </a:solidFill>
              <a:cs typeface="Arial" charset="0"/>
            </a:endParaRPr>
          </a:p>
        </p:txBody>
      </p:sp>
      <p:sp>
        <p:nvSpPr>
          <p:cNvPr id="2055" name="Rectangle 7"/>
          <p:cNvSpPr>
            <a:spLocks noChangeArrowheads="1"/>
          </p:cNvSpPr>
          <p:nvPr/>
        </p:nvSpPr>
        <p:spPr bwMode="auto">
          <a:xfrm>
            <a:off x="900112" y="5661248"/>
            <a:ext cx="7343775" cy="1008062"/>
          </a:xfrm>
          <a:prstGeom prst="rect">
            <a:avLst/>
          </a:prstGeom>
          <a:noFill/>
          <a:ln w="9525">
            <a:noFill/>
            <a:miter lim="800000"/>
            <a:headEnd/>
            <a:tailEnd/>
          </a:ln>
          <a:effectLst/>
        </p:spPr>
        <p:txBody>
          <a:bodyPr/>
          <a:lstStyle/>
          <a:p>
            <a:pPr marL="342900" lvl="1" indent="-342900" algn="ctr">
              <a:spcBef>
                <a:spcPct val="20000"/>
              </a:spcBef>
              <a:defRPr/>
            </a:pPr>
            <a:endParaRPr lang="it-IT" sz="1600" dirty="0">
              <a:solidFill>
                <a:prstClr val="black"/>
              </a:solidFill>
            </a:endParaRPr>
          </a:p>
          <a:p>
            <a:pPr marL="342900" lvl="1" indent="-342900" algn="ctr">
              <a:spcBef>
                <a:spcPct val="20000"/>
              </a:spcBef>
              <a:defRPr/>
            </a:pPr>
            <a:endParaRPr lang="it-IT" sz="1600" dirty="0">
              <a:solidFill>
                <a:prstClr val="black"/>
              </a:solidFill>
            </a:endParaRPr>
          </a:p>
          <a:p>
            <a:pPr marL="342900" lvl="1" indent="-342900" algn="ctr">
              <a:spcBef>
                <a:spcPct val="20000"/>
              </a:spcBef>
              <a:defRPr/>
            </a:pPr>
            <a:r>
              <a:rPr lang="it-IT" sz="1400" dirty="0">
                <a:solidFill>
                  <a:prstClr val="black"/>
                </a:solidFill>
              </a:rPr>
              <a:t>Brescia, 4 luglio 2018</a:t>
            </a:r>
          </a:p>
          <a:p>
            <a:pPr marL="342900" indent="-342900" algn="ctr">
              <a:spcBef>
                <a:spcPct val="20000"/>
              </a:spcBef>
              <a:defRPr/>
            </a:pPr>
            <a:endParaRPr lang="it-IT" sz="1600" dirty="0">
              <a:solidFill>
                <a:prstClr val="black"/>
              </a:solidFill>
            </a:endParaRPr>
          </a:p>
          <a:p>
            <a:pPr marL="342900" indent="-342900" algn="ctr">
              <a:spcBef>
                <a:spcPct val="20000"/>
              </a:spcBef>
              <a:defRPr/>
            </a:pPr>
            <a:endParaRPr lang="it-IT" sz="1000" dirty="0">
              <a:solidFill>
                <a:prstClr val="black"/>
              </a:solidFill>
            </a:endParaRPr>
          </a:p>
          <a:p>
            <a:pPr marL="342900" indent="-342900" algn="ctr">
              <a:spcBef>
                <a:spcPct val="20000"/>
              </a:spcBef>
              <a:defRPr/>
            </a:pPr>
            <a:endParaRPr lang="it-IT" sz="1600" dirty="0">
              <a:solidFill>
                <a:prstClr val="black"/>
              </a:solidFill>
            </a:endParaRPr>
          </a:p>
        </p:txBody>
      </p:sp>
      <p:pic>
        <p:nvPicPr>
          <p:cNvPr id="2"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252413"/>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ttangolo 2"/>
          <p:cNvSpPr/>
          <p:nvPr/>
        </p:nvSpPr>
        <p:spPr>
          <a:xfrm>
            <a:off x="2879725" y="249238"/>
            <a:ext cx="3519488" cy="801687"/>
          </a:xfrm>
          <a:prstGeom prst="rect">
            <a:avLst/>
          </a:prstGeom>
        </p:spPr>
        <p:txBody>
          <a:bodyPr>
            <a:spAutoFit/>
          </a:bodyPr>
          <a:lstStyle/>
          <a:p>
            <a:pPr algn="ctr">
              <a:defRPr/>
            </a:pPr>
            <a:r>
              <a:rPr lang="it-IT" sz="1600" dirty="0">
                <a:solidFill>
                  <a:prstClr val="black"/>
                </a:solidFill>
              </a:rPr>
              <a:t>CAPRIOLI   ROSSINI   SEGALA</a:t>
            </a:r>
          </a:p>
          <a:p>
            <a:pPr algn="ctr">
              <a:defRPr/>
            </a:pPr>
            <a:r>
              <a:rPr lang="it-IT" sz="1200" cap="small" dirty="0">
                <a:solidFill>
                  <a:prstClr val="black"/>
                </a:solidFill>
              </a:rPr>
              <a:t>dottori commercialisti associati</a:t>
            </a:r>
            <a:endParaRPr lang="it-IT" sz="1200" dirty="0">
              <a:solidFill>
                <a:prstClr val="black"/>
              </a:solidFill>
            </a:endParaRPr>
          </a:p>
          <a:p>
            <a:pPr>
              <a:defRPr/>
            </a:pPr>
            <a:endParaRPr lang="it-IT" dirty="0">
              <a:solidFill>
                <a:prstClr val="black"/>
              </a:solidFill>
            </a:endParaRPr>
          </a:p>
        </p:txBody>
      </p:sp>
      <p:cxnSp>
        <p:nvCxnSpPr>
          <p:cNvPr id="4" name="Connettore 1 3"/>
          <p:cNvCxnSpPr/>
          <p:nvPr/>
        </p:nvCxnSpPr>
        <p:spPr>
          <a:xfrm>
            <a:off x="216024" y="989648"/>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
        <p:nvSpPr>
          <p:cNvPr id="7" name="Freccia in giù 6"/>
          <p:cNvSpPr/>
          <p:nvPr/>
        </p:nvSpPr>
        <p:spPr>
          <a:xfrm>
            <a:off x="4355976" y="2420888"/>
            <a:ext cx="432048"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Segnaposto numero diapositiva 1"/>
          <p:cNvSpPr>
            <a:spLocks noGrp="1"/>
          </p:cNvSpPr>
          <p:nvPr>
            <p:ph type="sldNum" sz="quarter" idx="12"/>
          </p:nvPr>
        </p:nvSpPr>
        <p:spPr>
          <a:xfrm>
            <a:off x="6553200" y="6356350"/>
            <a:ext cx="2133600" cy="365125"/>
          </a:xfrm>
        </p:spPr>
        <p:txBody>
          <a:bodyPr/>
          <a:lstStyle/>
          <a:p>
            <a:pPr>
              <a:defRPr/>
            </a:pPr>
            <a:fld id="{F35568D5-DB88-4060-9B49-24E91B15ADC1}" type="slidenum">
              <a:rPr lang="it-IT" smtClean="0">
                <a:solidFill>
                  <a:prstClr val="black">
                    <a:tint val="75000"/>
                  </a:prstClr>
                </a:solidFill>
              </a:rPr>
              <a:pPr>
                <a:defRPr/>
              </a:pPr>
              <a:t>4</a:t>
            </a:fld>
            <a:endParaRPr lang="it-IT" dirty="0">
              <a:solidFill>
                <a:prstClr val="black">
                  <a:tint val="75000"/>
                </a:prstClr>
              </a:solidFill>
            </a:endParaRPr>
          </a:p>
        </p:txBody>
      </p:sp>
    </p:spTree>
    <p:extLst>
      <p:ext uri="{BB962C8B-B14F-4D97-AF65-F5344CB8AC3E}">
        <p14:creationId xmlns:p14="http://schemas.microsoft.com/office/powerpoint/2010/main" val="8698506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nettore 1 40"/>
          <p:cNvCxnSpPr/>
          <p:nvPr/>
        </p:nvCxnSpPr>
        <p:spPr>
          <a:xfrm>
            <a:off x="0" y="944563"/>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
        <p:nvSpPr>
          <p:cNvPr id="42" name="Titolo 41"/>
          <p:cNvSpPr>
            <a:spLocks noGrp="1"/>
          </p:cNvSpPr>
          <p:nvPr>
            <p:ph type="title"/>
          </p:nvPr>
        </p:nvSpPr>
        <p:spPr>
          <a:xfrm>
            <a:off x="457200" y="-1230033"/>
            <a:ext cx="8229600" cy="3293209"/>
          </a:xfrm>
          <a:prstGeom prst="rect">
            <a:avLst/>
          </a:prstGeom>
        </p:spPr>
        <p:txBody>
          <a:bodyPr>
            <a:spAutoFit/>
          </a:bodyPr>
          <a:lstStyle/>
          <a:p>
            <a:pPr algn="ctr">
              <a:defRPr/>
            </a:pP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r>
              <a:rPr lang="it-IT" sz="1600" dirty="0">
                <a:solidFill>
                  <a:prstClr val="black"/>
                </a:solidFill>
                <a:cs typeface="Arial" charset="0"/>
              </a:rPr>
              <a:t>CAPRIOLI   ROSSINI   SEGALA</a:t>
            </a:r>
          </a:p>
          <a:p>
            <a:pPr algn="ctr">
              <a:defRPr/>
            </a:pPr>
            <a:r>
              <a:rPr lang="it-IT" sz="1200" cap="small" dirty="0">
                <a:solidFill>
                  <a:prstClr val="black"/>
                </a:solidFill>
                <a:cs typeface="Arial" charset="0"/>
              </a:rPr>
              <a:t>dottori commercialisti associati</a:t>
            </a:r>
            <a:endParaRPr lang="it-IT" sz="1200" dirty="0">
              <a:solidFill>
                <a:prstClr val="black"/>
              </a:solidFill>
              <a:cs typeface="Arial" charset="0"/>
            </a:endParaRPr>
          </a:p>
          <a:p>
            <a:pPr>
              <a:defRPr/>
            </a:pPr>
            <a:br>
              <a:rPr lang="it-IT" sz="2800" dirty="0">
                <a:solidFill>
                  <a:prstClr val="black"/>
                </a:solidFill>
                <a:cs typeface="Arial" charset="0"/>
              </a:rPr>
            </a:br>
            <a:br>
              <a:rPr lang="it-IT" sz="2800" dirty="0">
                <a:solidFill>
                  <a:prstClr val="black"/>
                </a:solidFill>
                <a:cs typeface="Arial" charset="0"/>
              </a:rPr>
            </a:br>
            <a:endParaRPr lang="it-IT" sz="2800" dirty="0">
              <a:solidFill>
                <a:prstClr val="black"/>
              </a:solidFill>
              <a:cs typeface="Arial" charset="0"/>
            </a:endParaRPr>
          </a:p>
        </p:txBody>
      </p:sp>
      <p:sp>
        <p:nvSpPr>
          <p:cNvPr id="2" name="Segnaposto numero diapositiva 1"/>
          <p:cNvSpPr>
            <a:spLocks noGrp="1"/>
          </p:cNvSpPr>
          <p:nvPr>
            <p:ph type="sldNum" sz="quarter" idx="12"/>
          </p:nvPr>
        </p:nvSpPr>
        <p:spPr/>
        <p:txBody>
          <a:bodyPr/>
          <a:lstStyle/>
          <a:p>
            <a:pPr>
              <a:defRPr/>
            </a:pPr>
            <a:fld id="{F35568D5-DB88-4060-9B49-24E91B15ADC1}" type="slidenum">
              <a:rPr lang="it-IT" smtClean="0">
                <a:solidFill>
                  <a:prstClr val="black">
                    <a:tint val="75000"/>
                  </a:prstClr>
                </a:solidFill>
              </a:rPr>
              <a:pPr>
                <a:defRPr/>
              </a:pPr>
              <a:t>40</a:t>
            </a:fld>
            <a:endParaRPr lang="it-IT" dirty="0">
              <a:solidFill>
                <a:prstClr val="black">
                  <a:tint val="75000"/>
                </a:prstClr>
              </a:solidFill>
            </a:endParaRPr>
          </a:p>
        </p:txBody>
      </p:sp>
      <p:pic>
        <p:nvPicPr>
          <p:cNvPr id="4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252413"/>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ttangolo 26"/>
          <p:cNvSpPr/>
          <p:nvPr/>
        </p:nvSpPr>
        <p:spPr>
          <a:xfrm>
            <a:off x="2339975" y="6021288"/>
            <a:ext cx="4572000" cy="566737"/>
          </a:xfrm>
          <a:prstGeom prst="rect">
            <a:avLst/>
          </a:prstGeom>
        </p:spPr>
        <p:txBody>
          <a:bodyPr>
            <a:spAutoFit/>
          </a:bodyPr>
          <a:lstStyle/>
          <a:p>
            <a:pPr marL="342900" lvl="1" indent="-342900" algn="ctr">
              <a:spcBef>
                <a:spcPct val="20000"/>
              </a:spcBef>
              <a:defRPr/>
            </a:pPr>
            <a:endParaRPr lang="it-IT" sz="1400" dirty="0">
              <a:solidFill>
                <a:prstClr val="black"/>
              </a:solidFill>
              <a:cs typeface="Arial" charset="0"/>
            </a:endParaRPr>
          </a:p>
          <a:p>
            <a:pPr marL="342900" lvl="1" indent="-342900" algn="ctr">
              <a:spcBef>
                <a:spcPct val="20000"/>
              </a:spcBef>
              <a:defRPr/>
            </a:pPr>
            <a:r>
              <a:rPr lang="it-IT" sz="1400" dirty="0">
                <a:solidFill>
                  <a:prstClr val="black"/>
                </a:solidFill>
              </a:rPr>
              <a:t>Brescia, 4 luglio 2018</a:t>
            </a:r>
          </a:p>
        </p:txBody>
      </p:sp>
      <p:sp>
        <p:nvSpPr>
          <p:cNvPr id="3" name="Segnaposto contenuto 2"/>
          <p:cNvSpPr>
            <a:spLocks noGrp="1"/>
          </p:cNvSpPr>
          <p:nvPr>
            <p:ph idx="1"/>
          </p:nvPr>
        </p:nvSpPr>
        <p:spPr>
          <a:xfrm>
            <a:off x="457200" y="1052736"/>
            <a:ext cx="8229600" cy="5073427"/>
          </a:xfrm>
        </p:spPr>
        <p:txBody>
          <a:bodyPr/>
          <a:lstStyle/>
          <a:p>
            <a:pPr marL="0" lvl="0" indent="0" algn="ctr" fontAlgn="auto">
              <a:spcAft>
                <a:spcPts val="0"/>
              </a:spcAft>
              <a:buNone/>
              <a:defRPr/>
            </a:pPr>
            <a:r>
              <a:rPr lang="it-IT" sz="2800" dirty="0">
                <a:solidFill>
                  <a:prstClr val="black"/>
                </a:solidFill>
              </a:rPr>
              <a:t>TIPOLOGIA</a:t>
            </a:r>
          </a:p>
          <a:p>
            <a:pPr marL="0" lvl="0" indent="0" algn="ctr" fontAlgn="auto">
              <a:spcAft>
                <a:spcPts val="0"/>
              </a:spcAft>
              <a:buNone/>
              <a:defRPr/>
            </a:pPr>
            <a:endParaRPr lang="it-IT" sz="2000" dirty="0">
              <a:solidFill>
                <a:prstClr val="black"/>
              </a:solidFill>
            </a:endParaRPr>
          </a:p>
          <a:p>
            <a:pPr marL="0" lvl="0" indent="0" fontAlgn="auto">
              <a:spcAft>
                <a:spcPts val="0"/>
              </a:spcAft>
              <a:buNone/>
              <a:defRPr/>
            </a:pPr>
            <a:r>
              <a:rPr lang="it-IT" altLang="it-IT" sz="2400" b="1" dirty="0">
                <a:solidFill>
                  <a:prstClr val="black"/>
                </a:solidFill>
              </a:rPr>
              <a:t>Holding: 	</a:t>
            </a:r>
            <a:r>
              <a:rPr lang="it-IT" altLang="it-IT" sz="2400" dirty="0">
                <a:solidFill>
                  <a:prstClr val="black"/>
                </a:solidFill>
              </a:rPr>
              <a:t>a)</a:t>
            </a:r>
            <a:r>
              <a:rPr lang="it-IT" altLang="it-IT" sz="2400" dirty="0" err="1">
                <a:solidFill>
                  <a:prstClr val="black"/>
                </a:solidFill>
              </a:rPr>
              <a:t>Masterfile</a:t>
            </a:r>
            <a:br>
              <a:rPr lang="it-IT" altLang="it-IT" sz="2400" dirty="0">
                <a:solidFill>
                  <a:prstClr val="black"/>
                </a:solidFill>
              </a:rPr>
            </a:br>
            <a:r>
              <a:rPr lang="it-IT" altLang="it-IT" sz="2400" dirty="0">
                <a:solidFill>
                  <a:prstClr val="black"/>
                </a:solidFill>
              </a:rPr>
              <a:t>	   	b) Documentazione nazionale</a:t>
            </a:r>
            <a:br>
              <a:rPr lang="it-IT" altLang="it-IT" sz="2400" dirty="0">
                <a:solidFill>
                  <a:prstClr val="black"/>
                </a:solidFill>
              </a:rPr>
            </a:br>
            <a:br>
              <a:rPr lang="it-IT" altLang="it-IT" sz="2400" dirty="0">
                <a:solidFill>
                  <a:prstClr val="black"/>
                </a:solidFill>
              </a:rPr>
            </a:br>
            <a:r>
              <a:rPr lang="it-IT" altLang="it-IT" sz="2400" b="1" dirty="0">
                <a:solidFill>
                  <a:prstClr val="black"/>
                </a:solidFill>
              </a:rPr>
              <a:t>Sub-holding :	</a:t>
            </a:r>
            <a:r>
              <a:rPr lang="it-IT" altLang="it-IT" sz="2400" dirty="0">
                <a:solidFill>
                  <a:prstClr val="black"/>
                </a:solidFill>
              </a:rPr>
              <a:t>a) </a:t>
            </a:r>
            <a:r>
              <a:rPr lang="it-IT" altLang="it-IT" sz="2400" dirty="0" err="1">
                <a:solidFill>
                  <a:prstClr val="black"/>
                </a:solidFill>
              </a:rPr>
              <a:t>Masterfile</a:t>
            </a:r>
            <a:r>
              <a:rPr lang="it-IT" altLang="it-IT" sz="2400" dirty="0">
                <a:solidFill>
                  <a:prstClr val="black"/>
                </a:solidFill>
              </a:rPr>
              <a:t> (può presentare quello  della propria 		     holding)</a:t>
            </a:r>
            <a:br>
              <a:rPr lang="it-IT" altLang="it-IT" sz="2400" dirty="0">
                <a:solidFill>
                  <a:prstClr val="black"/>
                </a:solidFill>
              </a:rPr>
            </a:br>
            <a:r>
              <a:rPr lang="it-IT" altLang="it-IT" sz="2400" dirty="0">
                <a:solidFill>
                  <a:prstClr val="black"/>
                </a:solidFill>
                <a:sym typeface="Wingdings" pitchFamily="2" charset="2"/>
              </a:rPr>
              <a:t>		b) Documentazione nazionale</a:t>
            </a:r>
            <a:br>
              <a:rPr lang="it-IT" altLang="it-IT" sz="2400" dirty="0">
                <a:solidFill>
                  <a:prstClr val="black"/>
                </a:solidFill>
                <a:sym typeface="Wingdings" pitchFamily="2" charset="2"/>
              </a:rPr>
            </a:br>
            <a:br>
              <a:rPr lang="it-IT" altLang="it-IT" sz="2400" dirty="0">
                <a:solidFill>
                  <a:prstClr val="black"/>
                </a:solidFill>
                <a:sym typeface="Wingdings" pitchFamily="2" charset="2"/>
              </a:rPr>
            </a:br>
            <a:r>
              <a:rPr lang="it-IT" altLang="it-IT" sz="2400" b="1" dirty="0">
                <a:solidFill>
                  <a:prstClr val="black"/>
                </a:solidFill>
                <a:sym typeface="Wingdings" pitchFamily="2" charset="2"/>
              </a:rPr>
              <a:t>Controllata:  </a:t>
            </a:r>
            <a:r>
              <a:rPr lang="it-IT" altLang="it-IT" sz="2400" dirty="0">
                <a:solidFill>
                  <a:prstClr val="black"/>
                </a:solidFill>
                <a:sym typeface="Wingdings" pitchFamily="2" charset="2"/>
              </a:rPr>
              <a:t>unicamente la documentazione nazionale</a:t>
            </a:r>
          </a:p>
          <a:p>
            <a:pPr marL="0" lvl="0" indent="0" fontAlgn="auto">
              <a:spcAft>
                <a:spcPts val="0"/>
              </a:spcAft>
              <a:buNone/>
              <a:defRPr/>
            </a:pPr>
            <a:endParaRPr lang="it-IT" altLang="it-IT" sz="2400" dirty="0">
              <a:solidFill>
                <a:prstClr val="black"/>
              </a:solidFill>
              <a:sym typeface="Wingdings" pitchFamily="2" charset="2"/>
            </a:endParaRPr>
          </a:p>
          <a:p>
            <a:pPr marL="0" lvl="0" indent="0" algn="just" fontAlgn="auto">
              <a:spcAft>
                <a:spcPts val="0"/>
              </a:spcAft>
              <a:buNone/>
              <a:defRPr/>
            </a:pPr>
            <a:r>
              <a:rPr lang="it-IT" sz="2200" u="sng" dirty="0">
                <a:solidFill>
                  <a:prstClr val="black"/>
                </a:solidFill>
                <a:sym typeface="Wingdings" pitchFamily="2" charset="2"/>
              </a:rPr>
              <a:t>Caso della stabile organizzazione: presenterà la documentazione connessa ad una delle tre fattispecie (quella a cui si riferisce la SO)</a:t>
            </a:r>
            <a:endParaRPr lang="it-IT" sz="2200" u="sng" dirty="0">
              <a:solidFill>
                <a:prstClr val="black"/>
              </a:solidFill>
            </a:endParaRPr>
          </a:p>
        </p:txBody>
      </p:sp>
    </p:spTree>
    <p:extLst>
      <p:ext uri="{BB962C8B-B14F-4D97-AF65-F5344CB8AC3E}">
        <p14:creationId xmlns:p14="http://schemas.microsoft.com/office/powerpoint/2010/main" val="30666770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nettore 1 40"/>
          <p:cNvCxnSpPr/>
          <p:nvPr/>
        </p:nvCxnSpPr>
        <p:spPr>
          <a:xfrm>
            <a:off x="0" y="944563"/>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
        <p:nvSpPr>
          <p:cNvPr id="42" name="Titolo 41"/>
          <p:cNvSpPr>
            <a:spLocks noGrp="1"/>
          </p:cNvSpPr>
          <p:nvPr>
            <p:ph type="title"/>
          </p:nvPr>
        </p:nvSpPr>
        <p:spPr>
          <a:xfrm>
            <a:off x="457200" y="-1230033"/>
            <a:ext cx="8229600" cy="3293209"/>
          </a:xfrm>
          <a:prstGeom prst="rect">
            <a:avLst/>
          </a:prstGeom>
        </p:spPr>
        <p:txBody>
          <a:bodyPr>
            <a:spAutoFit/>
          </a:bodyPr>
          <a:lstStyle/>
          <a:p>
            <a:pPr algn="ctr">
              <a:defRPr/>
            </a:pP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r>
              <a:rPr lang="it-IT" sz="1600" dirty="0">
                <a:solidFill>
                  <a:prstClr val="black"/>
                </a:solidFill>
                <a:cs typeface="Arial" charset="0"/>
              </a:rPr>
              <a:t>CAPRIOLI   ROSSINI   SEGALA</a:t>
            </a:r>
          </a:p>
          <a:p>
            <a:pPr algn="ctr">
              <a:defRPr/>
            </a:pPr>
            <a:r>
              <a:rPr lang="it-IT" sz="1200" cap="small" dirty="0">
                <a:solidFill>
                  <a:prstClr val="black"/>
                </a:solidFill>
                <a:cs typeface="Arial" charset="0"/>
              </a:rPr>
              <a:t>dottori commercialisti associati</a:t>
            </a:r>
            <a:endParaRPr lang="it-IT" sz="1200" dirty="0">
              <a:solidFill>
                <a:prstClr val="black"/>
              </a:solidFill>
              <a:cs typeface="Arial" charset="0"/>
            </a:endParaRPr>
          </a:p>
          <a:p>
            <a:pPr>
              <a:defRPr/>
            </a:pPr>
            <a:br>
              <a:rPr lang="it-IT" sz="2800" dirty="0">
                <a:solidFill>
                  <a:prstClr val="black"/>
                </a:solidFill>
                <a:cs typeface="Arial" charset="0"/>
              </a:rPr>
            </a:br>
            <a:br>
              <a:rPr lang="it-IT" sz="2800" dirty="0">
                <a:solidFill>
                  <a:prstClr val="black"/>
                </a:solidFill>
                <a:cs typeface="Arial" charset="0"/>
              </a:rPr>
            </a:br>
            <a:endParaRPr lang="it-IT" sz="2800" dirty="0">
              <a:solidFill>
                <a:prstClr val="black"/>
              </a:solidFill>
              <a:cs typeface="Arial" charset="0"/>
            </a:endParaRPr>
          </a:p>
        </p:txBody>
      </p:sp>
      <p:sp>
        <p:nvSpPr>
          <p:cNvPr id="2" name="Segnaposto numero diapositiva 1"/>
          <p:cNvSpPr>
            <a:spLocks noGrp="1"/>
          </p:cNvSpPr>
          <p:nvPr>
            <p:ph type="sldNum" sz="quarter" idx="12"/>
          </p:nvPr>
        </p:nvSpPr>
        <p:spPr/>
        <p:txBody>
          <a:bodyPr/>
          <a:lstStyle/>
          <a:p>
            <a:pPr>
              <a:defRPr/>
            </a:pPr>
            <a:fld id="{F35568D5-DB88-4060-9B49-24E91B15ADC1}" type="slidenum">
              <a:rPr lang="it-IT" smtClean="0">
                <a:solidFill>
                  <a:prstClr val="black">
                    <a:tint val="75000"/>
                  </a:prstClr>
                </a:solidFill>
              </a:rPr>
              <a:pPr>
                <a:defRPr/>
              </a:pPr>
              <a:t>41</a:t>
            </a:fld>
            <a:endParaRPr lang="it-IT" dirty="0">
              <a:solidFill>
                <a:prstClr val="black">
                  <a:tint val="75000"/>
                </a:prstClr>
              </a:solidFill>
            </a:endParaRPr>
          </a:p>
        </p:txBody>
      </p:sp>
      <p:pic>
        <p:nvPicPr>
          <p:cNvPr id="4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252413"/>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ttangolo 26"/>
          <p:cNvSpPr/>
          <p:nvPr/>
        </p:nvSpPr>
        <p:spPr>
          <a:xfrm>
            <a:off x="2339975" y="6021288"/>
            <a:ext cx="4572000" cy="566737"/>
          </a:xfrm>
          <a:prstGeom prst="rect">
            <a:avLst/>
          </a:prstGeom>
        </p:spPr>
        <p:txBody>
          <a:bodyPr>
            <a:spAutoFit/>
          </a:bodyPr>
          <a:lstStyle/>
          <a:p>
            <a:pPr marL="342900" lvl="1" indent="-342900" algn="ctr">
              <a:spcBef>
                <a:spcPct val="20000"/>
              </a:spcBef>
              <a:defRPr/>
            </a:pPr>
            <a:endParaRPr lang="it-IT" sz="1400" dirty="0">
              <a:solidFill>
                <a:prstClr val="black"/>
              </a:solidFill>
              <a:cs typeface="Arial" charset="0"/>
            </a:endParaRPr>
          </a:p>
          <a:p>
            <a:pPr marL="342900" lvl="1" indent="-342900" algn="ctr">
              <a:spcBef>
                <a:spcPct val="20000"/>
              </a:spcBef>
              <a:defRPr/>
            </a:pPr>
            <a:r>
              <a:rPr lang="it-IT" sz="1400" dirty="0">
                <a:solidFill>
                  <a:prstClr val="black"/>
                </a:solidFill>
              </a:rPr>
              <a:t>Brescia, 4 luglio 2018</a:t>
            </a:r>
          </a:p>
        </p:txBody>
      </p:sp>
      <p:sp>
        <p:nvSpPr>
          <p:cNvPr id="3" name="Segnaposto contenuto 2"/>
          <p:cNvSpPr>
            <a:spLocks noGrp="1"/>
          </p:cNvSpPr>
          <p:nvPr>
            <p:ph idx="1"/>
          </p:nvPr>
        </p:nvSpPr>
        <p:spPr>
          <a:xfrm>
            <a:off x="457200" y="1037173"/>
            <a:ext cx="8229600" cy="5001419"/>
          </a:xfrm>
        </p:spPr>
        <p:txBody>
          <a:bodyPr/>
          <a:lstStyle/>
          <a:p>
            <a:pPr marL="0" indent="0" algn="ctr" fontAlgn="auto">
              <a:spcAft>
                <a:spcPts val="0"/>
              </a:spcAft>
              <a:buNone/>
              <a:defRPr/>
            </a:pPr>
            <a:r>
              <a:rPr lang="it-IT" sz="3000" b="1" dirty="0">
                <a:solidFill>
                  <a:prstClr val="black"/>
                </a:solidFill>
              </a:rPr>
              <a:t>Idoneità</a:t>
            </a:r>
          </a:p>
          <a:p>
            <a:pPr marL="0" indent="0" algn="just">
              <a:lnSpc>
                <a:spcPct val="150000"/>
              </a:lnSpc>
              <a:buNone/>
            </a:pPr>
            <a:r>
              <a:rPr lang="it-IT" sz="1900" dirty="0"/>
              <a:t>In attesa dell’emanazione di un provvedimento, il comma 2 dell’art. 8 specifica il concetto di "idoneità" della documentazione, in particolare chiarendo che:</a:t>
            </a:r>
          </a:p>
          <a:p>
            <a:pPr algn="just">
              <a:lnSpc>
                <a:spcPct val="150000"/>
              </a:lnSpc>
            </a:pPr>
            <a:r>
              <a:rPr lang="it-IT" sz="1900" dirty="0"/>
              <a:t>"la presenza nella medesima documentazione di omissioni o inesattezze parziali non suscettibili di compromettere l'analisi degli organi di controllo non può, in ogni caso, comportare l'inidoneità" della documentazione;</a:t>
            </a:r>
          </a:p>
          <a:p>
            <a:pPr algn="just">
              <a:lnSpc>
                <a:spcPct val="150000"/>
              </a:lnSpc>
            </a:pPr>
            <a:r>
              <a:rPr lang="it-IT" sz="1900" dirty="0"/>
              <a:t>dall'altro, e in maniera ancora più incisiva, riconoscendo definitivamente che l'idoneità della documentazione prescinde da qualsiasi valutazione "di merito" in ordine al metodo di determinazione dei prezzi di trasferimento utilizzato dall'impresa e, quindi, è indipendente dall'eventuale dissenso degli uffici sul metodo o sulla selezione di operazioni e/soggetti comparabili adottati dal contribuente.</a:t>
            </a:r>
          </a:p>
          <a:p>
            <a:pPr marL="0" indent="0" algn="just" fontAlgn="auto">
              <a:spcAft>
                <a:spcPts val="0"/>
              </a:spcAft>
              <a:buNone/>
              <a:defRPr/>
            </a:pPr>
            <a:endParaRPr lang="it-IT" sz="2000" dirty="0"/>
          </a:p>
        </p:txBody>
      </p:sp>
    </p:spTree>
    <p:extLst>
      <p:ext uri="{BB962C8B-B14F-4D97-AF65-F5344CB8AC3E}">
        <p14:creationId xmlns:p14="http://schemas.microsoft.com/office/powerpoint/2010/main" val="22430971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nettore 1 40"/>
          <p:cNvCxnSpPr/>
          <p:nvPr/>
        </p:nvCxnSpPr>
        <p:spPr>
          <a:xfrm>
            <a:off x="0" y="944563"/>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
        <p:nvSpPr>
          <p:cNvPr id="42" name="Titolo 41"/>
          <p:cNvSpPr>
            <a:spLocks noGrp="1"/>
          </p:cNvSpPr>
          <p:nvPr>
            <p:ph type="title"/>
          </p:nvPr>
        </p:nvSpPr>
        <p:spPr>
          <a:xfrm>
            <a:off x="457200" y="-1230033"/>
            <a:ext cx="8229600" cy="3293209"/>
          </a:xfrm>
          <a:prstGeom prst="rect">
            <a:avLst/>
          </a:prstGeom>
        </p:spPr>
        <p:txBody>
          <a:bodyPr>
            <a:spAutoFit/>
          </a:bodyPr>
          <a:lstStyle/>
          <a:p>
            <a:pPr algn="ctr">
              <a:defRPr/>
            </a:pP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br>
              <a:rPr lang="it-IT" sz="1600" dirty="0">
                <a:solidFill>
                  <a:prstClr val="black"/>
                </a:solidFill>
                <a:cs typeface="Arial" charset="0"/>
              </a:rPr>
            </a:br>
            <a:r>
              <a:rPr lang="it-IT" sz="1600" dirty="0">
                <a:solidFill>
                  <a:prstClr val="black"/>
                </a:solidFill>
                <a:cs typeface="Arial" charset="0"/>
              </a:rPr>
              <a:t>CAPRIOLI   ROSSINI   SEGALA</a:t>
            </a:r>
          </a:p>
          <a:p>
            <a:pPr algn="ctr">
              <a:defRPr/>
            </a:pPr>
            <a:r>
              <a:rPr lang="it-IT" sz="1200" cap="small" dirty="0">
                <a:solidFill>
                  <a:prstClr val="black"/>
                </a:solidFill>
                <a:cs typeface="Arial" charset="0"/>
              </a:rPr>
              <a:t>dottori commercialisti associati</a:t>
            </a:r>
            <a:endParaRPr lang="it-IT" sz="1200" dirty="0">
              <a:solidFill>
                <a:prstClr val="black"/>
              </a:solidFill>
              <a:cs typeface="Arial" charset="0"/>
            </a:endParaRPr>
          </a:p>
          <a:p>
            <a:pPr>
              <a:defRPr/>
            </a:pPr>
            <a:br>
              <a:rPr lang="it-IT" sz="2800" dirty="0">
                <a:solidFill>
                  <a:prstClr val="black"/>
                </a:solidFill>
                <a:cs typeface="Arial" charset="0"/>
              </a:rPr>
            </a:br>
            <a:br>
              <a:rPr lang="it-IT" sz="2800" dirty="0">
                <a:solidFill>
                  <a:prstClr val="black"/>
                </a:solidFill>
                <a:cs typeface="Arial" charset="0"/>
              </a:rPr>
            </a:br>
            <a:endParaRPr lang="it-IT" sz="2800" dirty="0">
              <a:solidFill>
                <a:prstClr val="black"/>
              </a:solidFill>
              <a:cs typeface="Arial" charset="0"/>
            </a:endParaRPr>
          </a:p>
        </p:txBody>
      </p:sp>
      <p:sp>
        <p:nvSpPr>
          <p:cNvPr id="2" name="Segnaposto numero diapositiva 1"/>
          <p:cNvSpPr>
            <a:spLocks noGrp="1"/>
          </p:cNvSpPr>
          <p:nvPr>
            <p:ph type="sldNum" sz="quarter" idx="12"/>
          </p:nvPr>
        </p:nvSpPr>
        <p:spPr/>
        <p:txBody>
          <a:bodyPr/>
          <a:lstStyle/>
          <a:p>
            <a:pPr>
              <a:defRPr/>
            </a:pPr>
            <a:fld id="{F35568D5-DB88-4060-9B49-24E91B15ADC1}" type="slidenum">
              <a:rPr lang="it-IT" smtClean="0">
                <a:solidFill>
                  <a:prstClr val="black">
                    <a:tint val="75000"/>
                  </a:prstClr>
                </a:solidFill>
              </a:rPr>
              <a:pPr>
                <a:defRPr/>
              </a:pPr>
              <a:t>42</a:t>
            </a:fld>
            <a:endParaRPr lang="it-IT" dirty="0">
              <a:solidFill>
                <a:prstClr val="black">
                  <a:tint val="75000"/>
                </a:prstClr>
              </a:solidFill>
            </a:endParaRPr>
          </a:p>
        </p:txBody>
      </p:sp>
      <p:pic>
        <p:nvPicPr>
          <p:cNvPr id="4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252413"/>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ttangolo 26"/>
          <p:cNvSpPr/>
          <p:nvPr/>
        </p:nvSpPr>
        <p:spPr>
          <a:xfrm>
            <a:off x="2339975" y="6021288"/>
            <a:ext cx="4572000" cy="566737"/>
          </a:xfrm>
          <a:prstGeom prst="rect">
            <a:avLst/>
          </a:prstGeom>
        </p:spPr>
        <p:txBody>
          <a:bodyPr>
            <a:spAutoFit/>
          </a:bodyPr>
          <a:lstStyle/>
          <a:p>
            <a:pPr marL="342900" lvl="1" indent="-342900" algn="ctr">
              <a:spcBef>
                <a:spcPct val="20000"/>
              </a:spcBef>
              <a:defRPr/>
            </a:pPr>
            <a:endParaRPr lang="it-IT" sz="1400" dirty="0">
              <a:solidFill>
                <a:prstClr val="black"/>
              </a:solidFill>
              <a:cs typeface="Arial" charset="0"/>
            </a:endParaRPr>
          </a:p>
          <a:p>
            <a:pPr marL="342900" lvl="1" indent="-342900" algn="ctr">
              <a:spcBef>
                <a:spcPct val="20000"/>
              </a:spcBef>
              <a:defRPr/>
            </a:pPr>
            <a:r>
              <a:rPr lang="it-IT" sz="1400" dirty="0">
                <a:solidFill>
                  <a:prstClr val="black"/>
                </a:solidFill>
              </a:rPr>
              <a:t>Brescia, 4 luglio 2018</a:t>
            </a:r>
          </a:p>
        </p:txBody>
      </p:sp>
      <p:sp>
        <p:nvSpPr>
          <p:cNvPr id="3" name="Segnaposto contenuto 2"/>
          <p:cNvSpPr>
            <a:spLocks noGrp="1"/>
          </p:cNvSpPr>
          <p:nvPr>
            <p:ph idx="1"/>
          </p:nvPr>
        </p:nvSpPr>
        <p:spPr>
          <a:xfrm>
            <a:off x="457200" y="1037173"/>
            <a:ext cx="8229600" cy="5319177"/>
          </a:xfrm>
        </p:spPr>
        <p:txBody>
          <a:bodyPr/>
          <a:lstStyle/>
          <a:p>
            <a:pPr marL="0" indent="0" algn="ctr" fontAlgn="auto">
              <a:spcAft>
                <a:spcPts val="0"/>
              </a:spcAft>
              <a:buNone/>
              <a:defRPr/>
            </a:pPr>
            <a:r>
              <a:rPr lang="it-IT" sz="3000" b="1" dirty="0">
                <a:solidFill>
                  <a:prstClr val="black"/>
                </a:solidFill>
              </a:rPr>
              <a:t>Dal Codice di Condotta Ue 176/2006</a:t>
            </a:r>
          </a:p>
          <a:p>
            <a:pPr marL="0" indent="0" algn="just">
              <a:buNone/>
            </a:pPr>
            <a:r>
              <a:rPr lang="it-IT" sz="1800" dirty="0"/>
              <a:t>Gli Stati membri dovrebbero: </a:t>
            </a:r>
          </a:p>
          <a:p>
            <a:pPr marL="0" indent="0" algn="just">
              <a:buNone/>
            </a:pPr>
            <a:r>
              <a:rPr lang="it-IT" sz="1800" dirty="0"/>
              <a:t>a)  astenersi dall'imporre alle imprese costi di conformità o oneri amministrativi eccessivi quando chiedono loro di compilare o ottenere della documentazione; </a:t>
            </a:r>
          </a:p>
          <a:p>
            <a:pPr marL="0" indent="0" algn="just">
              <a:buNone/>
            </a:pPr>
            <a:r>
              <a:rPr lang="it-IT" sz="1800" dirty="0"/>
              <a:t>b)  astenersi dal richiedere documentazione non pertinente alle transazioni in esame; </a:t>
            </a:r>
          </a:p>
          <a:p>
            <a:pPr marL="0" indent="0" algn="just">
              <a:buNone/>
            </a:pPr>
            <a:r>
              <a:rPr lang="it-IT" sz="1800" dirty="0"/>
              <a:t>c)  garantire che le informazioni riservate contenute nella documentazione non verranno divulgate. </a:t>
            </a:r>
          </a:p>
          <a:p>
            <a:pPr marL="0" indent="0" algn="just">
              <a:buNone/>
            </a:pPr>
            <a:r>
              <a:rPr lang="it-IT" sz="1800" dirty="0"/>
              <a:t>Gli Stati membri non dovrebbero imporre sanzioni connesse alla documentazione se i contribuenti adempiono in buona fede, in modo adeguato e entro un periodo di tempo ragionevole gli obblighi relativi alla presentazione di una documentazione standardizzata e coerente ai sensi dell'allegato o gli obblighi documentali interni di uno Stato membro e utilizzano correttamente la loro documentazione per determinare i loro prezzi di trasferimento secondo il principio di libera concorrenza. </a:t>
            </a:r>
          </a:p>
          <a:p>
            <a:pPr marL="0" indent="0" algn="just">
              <a:buNone/>
            </a:pPr>
            <a:r>
              <a:rPr lang="it-IT" sz="1800" dirty="0"/>
              <a:t>Per assicurare un'applicazione uniforme ed efficace del presente codice, gli Stati membri dovrebbero presentare ogni anno alla Commissione una relazione sulle eventuali misure da loro adottate in riferimento allo stesso e sul suo funzionamento pratico. </a:t>
            </a:r>
          </a:p>
          <a:p>
            <a:pPr marL="0" indent="0" algn="just" fontAlgn="auto">
              <a:spcAft>
                <a:spcPts val="0"/>
              </a:spcAft>
              <a:buNone/>
              <a:defRPr/>
            </a:pPr>
            <a:endParaRPr lang="it-IT" sz="2000" dirty="0"/>
          </a:p>
        </p:txBody>
      </p:sp>
    </p:spTree>
    <p:extLst>
      <p:ext uri="{BB962C8B-B14F-4D97-AF65-F5344CB8AC3E}">
        <p14:creationId xmlns:p14="http://schemas.microsoft.com/office/powerpoint/2010/main" val="24965809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nettore 1 40"/>
          <p:cNvCxnSpPr/>
          <p:nvPr/>
        </p:nvCxnSpPr>
        <p:spPr>
          <a:xfrm>
            <a:off x="0" y="944563"/>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
        <p:nvSpPr>
          <p:cNvPr id="42" name="Titolo 41"/>
          <p:cNvSpPr>
            <a:spLocks noGrp="1"/>
          </p:cNvSpPr>
          <p:nvPr>
            <p:ph type="title"/>
          </p:nvPr>
        </p:nvSpPr>
        <p:spPr>
          <a:prstGeom prst="rect">
            <a:avLst/>
          </a:prstGeom>
        </p:spPr>
        <p:txBody>
          <a:bodyPr>
            <a:spAutoFit/>
          </a:bodyPr>
          <a:lstStyle/>
          <a:p>
            <a:pPr algn="ctr">
              <a:defRPr/>
            </a:pPr>
            <a:r>
              <a:rPr lang="it-IT" sz="1600" dirty="0">
                <a:solidFill>
                  <a:prstClr val="black"/>
                </a:solidFill>
                <a:cs typeface="Arial" charset="0"/>
              </a:rPr>
              <a:t>CAPRIOLI   ROSSINI   SEGALA</a:t>
            </a:r>
          </a:p>
          <a:p>
            <a:pPr algn="ctr">
              <a:defRPr/>
            </a:pPr>
            <a:r>
              <a:rPr lang="it-IT" sz="1200" cap="small" dirty="0">
                <a:solidFill>
                  <a:prstClr val="black"/>
                </a:solidFill>
                <a:cs typeface="Arial" charset="0"/>
              </a:rPr>
              <a:t>dottori commercialisti associati</a:t>
            </a:r>
            <a:endParaRPr lang="it-IT" sz="1200" dirty="0">
              <a:solidFill>
                <a:prstClr val="black"/>
              </a:solidFill>
              <a:cs typeface="Arial" charset="0"/>
            </a:endParaRPr>
          </a:p>
          <a:p>
            <a:pPr>
              <a:defRPr/>
            </a:pPr>
            <a:endParaRPr lang="it-IT" dirty="0">
              <a:solidFill>
                <a:prstClr val="black"/>
              </a:solidFill>
              <a:cs typeface="Arial" charset="0"/>
            </a:endParaRPr>
          </a:p>
        </p:txBody>
      </p:sp>
      <p:sp>
        <p:nvSpPr>
          <p:cNvPr id="14" name="Segnaposto contenuto 13"/>
          <p:cNvSpPr>
            <a:spLocks noGrp="1"/>
          </p:cNvSpPr>
          <p:nvPr>
            <p:ph idx="1"/>
          </p:nvPr>
        </p:nvSpPr>
        <p:spPr>
          <a:xfrm>
            <a:off x="457200" y="1605558"/>
            <a:ext cx="8229600" cy="4704456"/>
          </a:xfrm>
        </p:spPr>
        <p:txBody>
          <a:bodyPr/>
          <a:lstStyle/>
          <a:p>
            <a:pPr marL="0" lvl="0" indent="0" algn="just" fontAlgn="auto">
              <a:lnSpc>
                <a:spcPts val="2600"/>
              </a:lnSpc>
              <a:spcAft>
                <a:spcPts val="0"/>
              </a:spcAft>
              <a:buNone/>
              <a:defRPr/>
            </a:pPr>
            <a:r>
              <a:rPr lang="it-IT" sz="2000" b="1" dirty="0">
                <a:solidFill>
                  <a:prstClr val="black"/>
                </a:solidFill>
              </a:rPr>
              <a:t>Ci sono parallelismi tra la disciplina civilistica sulle operazioni tra parti correlate e la disciplina tributaria dell’</a:t>
            </a:r>
            <a:r>
              <a:rPr lang="it-IT" sz="2000" b="1" dirty="0" err="1">
                <a:solidFill>
                  <a:prstClr val="black"/>
                </a:solidFill>
              </a:rPr>
              <a:t>artl</a:t>
            </a:r>
            <a:r>
              <a:rPr lang="it-IT" sz="2000" b="1" dirty="0">
                <a:solidFill>
                  <a:prstClr val="black"/>
                </a:solidFill>
              </a:rPr>
              <a:t> 110 comma 7 del TUIR?</a:t>
            </a:r>
          </a:p>
          <a:p>
            <a:pPr marL="0" lvl="0" indent="0" algn="just" fontAlgn="auto">
              <a:lnSpc>
                <a:spcPts val="1800"/>
              </a:lnSpc>
              <a:spcAft>
                <a:spcPts val="0"/>
              </a:spcAft>
              <a:buNone/>
              <a:defRPr/>
            </a:pPr>
            <a:endParaRPr lang="it-IT" sz="2000" dirty="0">
              <a:solidFill>
                <a:prstClr val="black"/>
              </a:solidFill>
            </a:endParaRPr>
          </a:p>
          <a:p>
            <a:pPr marL="0" lvl="0" indent="0" algn="just" fontAlgn="auto">
              <a:lnSpc>
                <a:spcPts val="2600"/>
              </a:lnSpc>
              <a:spcAft>
                <a:spcPts val="0"/>
              </a:spcAft>
              <a:buNone/>
              <a:defRPr/>
            </a:pPr>
            <a:r>
              <a:rPr lang="it-IT" sz="2000" dirty="0">
                <a:solidFill>
                  <a:prstClr val="black"/>
                </a:solidFill>
              </a:rPr>
              <a:t>Art 2427 C.C. nr 22-bis: [vanno indicate in nota integrativa] </a:t>
            </a:r>
            <a:r>
              <a:rPr lang="it-IT" sz="2000" i="1" dirty="0">
                <a:solidFill>
                  <a:prstClr val="black"/>
                </a:solidFill>
              </a:rPr>
              <a:t>le operazioni realizzate con parti correlate, precisando l’importo, la natura del rapporto e ogni altra informazione necessaria per la comprensione del bilancio relativa a tali operazioni, qualora le stesse non siano state concluse a normali condizioni di mercato. Le informazioni relative alle singole operazioni possono essere aggregate secondo la loro natura, salvo quando la loro separata evidenziazione sia necessaria per comprendere gli effetti delle operazioni medesime sulla situazione patrimoniale e finanziaria e sul risultato economico della società</a:t>
            </a:r>
            <a:r>
              <a:rPr lang="it-IT" sz="2000" dirty="0">
                <a:solidFill>
                  <a:prstClr val="black"/>
                </a:solidFill>
              </a:rPr>
              <a:t>;</a:t>
            </a:r>
          </a:p>
        </p:txBody>
      </p:sp>
      <p:sp>
        <p:nvSpPr>
          <p:cNvPr id="2" name="Segnaposto numero diapositiva 1"/>
          <p:cNvSpPr>
            <a:spLocks noGrp="1"/>
          </p:cNvSpPr>
          <p:nvPr>
            <p:ph type="sldNum" sz="quarter" idx="12"/>
          </p:nvPr>
        </p:nvSpPr>
        <p:spPr/>
        <p:txBody>
          <a:bodyPr/>
          <a:lstStyle/>
          <a:p>
            <a:pPr>
              <a:defRPr/>
            </a:pPr>
            <a:fld id="{F35568D5-DB88-4060-9B49-24E91B15ADC1}" type="slidenum">
              <a:rPr lang="it-IT" smtClean="0">
                <a:solidFill>
                  <a:prstClr val="black">
                    <a:tint val="75000"/>
                  </a:prstClr>
                </a:solidFill>
              </a:rPr>
              <a:pPr>
                <a:defRPr/>
              </a:pPr>
              <a:t>43</a:t>
            </a:fld>
            <a:endParaRPr lang="it-IT">
              <a:solidFill>
                <a:prstClr val="black">
                  <a:tint val="75000"/>
                </a:prstClr>
              </a:solidFill>
            </a:endParaRPr>
          </a:p>
        </p:txBody>
      </p:sp>
      <p:pic>
        <p:nvPicPr>
          <p:cNvPr id="4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252413"/>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ttangolo 26"/>
          <p:cNvSpPr/>
          <p:nvPr/>
        </p:nvSpPr>
        <p:spPr>
          <a:xfrm>
            <a:off x="2339975" y="6021288"/>
            <a:ext cx="4572000" cy="566737"/>
          </a:xfrm>
          <a:prstGeom prst="rect">
            <a:avLst/>
          </a:prstGeom>
        </p:spPr>
        <p:txBody>
          <a:bodyPr>
            <a:spAutoFit/>
          </a:bodyPr>
          <a:lstStyle/>
          <a:p>
            <a:pPr marL="342900" lvl="1" indent="-342900" algn="ctr">
              <a:spcBef>
                <a:spcPct val="20000"/>
              </a:spcBef>
              <a:defRPr/>
            </a:pPr>
            <a:endParaRPr lang="it-IT" sz="1400" dirty="0">
              <a:solidFill>
                <a:prstClr val="black"/>
              </a:solidFill>
              <a:cs typeface="Arial" charset="0"/>
            </a:endParaRPr>
          </a:p>
          <a:p>
            <a:pPr marL="342900" lvl="1" indent="-342900" algn="ctr">
              <a:spcBef>
                <a:spcPct val="20000"/>
              </a:spcBef>
              <a:defRPr/>
            </a:pPr>
            <a:r>
              <a:rPr lang="it-IT" sz="1400" dirty="0">
                <a:solidFill>
                  <a:prstClr val="black"/>
                </a:solidFill>
              </a:rPr>
              <a:t>Brescia, 4 luglio 2018</a:t>
            </a:r>
          </a:p>
        </p:txBody>
      </p:sp>
      <p:sp>
        <p:nvSpPr>
          <p:cNvPr id="4" name="CasellaDiTesto 3"/>
          <p:cNvSpPr txBox="1"/>
          <p:nvPr/>
        </p:nvSpPr>
        <p:spPr>
          <a:xfrm>
            <a:off x="1079612" y="1174304"/>
            <a:ext cx="6984776" cy="400110"/>
          </a:xfrm>
          <a:prstGeom prst="rect">
            <a:avLst/>
          </a:prstGeom>
          <a:noFill/>
        </p:spPr>
        <p:txBody>
          <a:bodyPr wrap="square" rtlCol="0">
            <a:spAutoFit/>
          </a:bodyPr>
          <a:lstStyle/>
          <a:p>
            <a:pPr algn="ctr"/>
            <a:r>
              <a:rPr lang="it-IT" sz="2000" b="1" dirty="0"/>
              <a:t>RELAZIONE TRA LA DISCIPLINA TP NORMATIVA CIVILISTICA</a:t>
            </a:r>
          </a:p>
        </p:txBody>
      </p:sp>
    </p:spTree>
    <p:extLst>
      <p:ext uri="{BB962C8B-B14F-4D97-AF65-F5344CB8AC3E}">
        <p14:creationId xmlns:p14="http://schemas.microsoft.com/office/powerpoint/2010/main" val="24115708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nettore 1 40"/>
          <p:cNvCxnSpPr/>
          <p:nvPr/>
        </p:nvCxnSpPr>
        <p:spPr>
          <a:xfrm>
            <a:off x="0" y="944563"/>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
        <p:nvSpPr>
          <p:cNvPr id="42" name="Titolo 41"/>
          <p:cNvSpPr>
            <a:spLocks noGrp="1"/>
          </p:cNvSpPr>
          <p:nvPr>
            <p:ph type="title"/>
          </p:nvPr>
        </p:nvSpPr>
        <p:spPr>
          <a:prstGeom prst="rect">
            <a:avLst/>
          </a:prstGeom>
        </p:spPr>
        <p:txBody>
          <a:bodyPr>
            <a:spAutoFit/>
          </a:bodyPr>
          <a:lstStyle/>
          <a:p>
            <a:pPr algn="ctr">
              <a:defRPr/>
            </a:pPr>
            <a:r>
              <a:rPr lang="it-IT" sz="1600" dirty="0">
                <a:solidFill>
                  <a:prstClr val="black"/>
                </a:solidFill>
                <a:cs typeface="Arial" charset="0"/>
              </a:rPr>
              <a:t>CAPRIOLI   ROSSINI   SEGALA</a:t>
            </a:r>
          </a:p>
          <a:p>
            <a:pPr algn="ctr">
              <a:defRPr/>
            </a:pPr>
            <a:r>
              <a:rPr lang="it-IT" sz="1200" cap="small" dirty="0">
                <a:solidFill>
                  <a:prstClr val="black"/>
                </a:solidFill>
                <a:cs typeface="Arial" charset="0"/>
              </a:rPr>
              <a:t>dottori commercialisti associati</a:t>
            </a:r>
            <a:endParaRPr lang="it-IT" sz="1200" dirty="0">
              <a:solidFill>
                <a:prstClr val="black"/>
              </a:solidFill>
              <a:cs typeface="Arial" charset="0"/>
            </a:endParaRPr>
          </a:p>
          <a:p>
            <a:pPr>
              <a:defRPr/>
            </a:pPr>
            <a:endParaRPr lang="it-IT" dirty="0">
              <a:solidFill>
                <a:prstClr val="black"/>
              </a:solidFill>
              <a:cs typeface="Arial" charset="0"/>
            </a:endParaRPr>
          </a:p>
        </p:txBody>
      </p:sp>
      <p:sp>
        <p:nvSpPr>
          <p:cNvPr id="14" name="Segnaposto contenuto 13"/>
          <p:cNvSpPr>
            <a:spLocks noGrp="1"/>
          </p:cNvSpPr>
          <p:nvPr>
            <p:ph idx="1"/>
          </p:nvPr>
        </p:nvSpPr>
        <p:spPr>
          <a:xfrm>
            <a:off x="457200" y="1471921"/>
            <a:ext cx="8229600" cy="4704456"/>
          </a:xfrm>
        </p:spPr>
        <p:txBody>
          <a:bodyPr/>
          <a:lstStyle/>
          <a:p>
            <a:pPr marL="0" lvl="0" indent="0" algn="just" fontAlgn="auto">
              <a:lnSpc>
                <a:spcPts val="2600"/>
              </a:lnSpc>
              <a:spcAft>
                <a:spcPts val="0"/>
              </a:spcAft>
              <a:buNone/>
              <a:defRPr/>
            </a:pPr>
            <a:r>
              <a:rPr lang="it-IT" sz="2000" dirty="0">
                <a:solidFill>
                  <a:prstClr val="black"/>
                </a:solidFill>
              </a:rPr>
              <a:t>OIC 12 (Schemi di bilancio) </a:t>
            </a:r>
            <a:r>
              <a:rPr lang="it-IT" sz="2000" dirty="0" err="1">
                <a:solidFill>
                  <a:prstClr val="black"/>
                </a:solidFill>
              </a:rPr>
              <a:t>pt</a:t>
            </a:r>
            <a:r>
              <a:rPr lang="it-IT" sz="2000" dirty="0">
                <a:solidFill>
                  <a:prstClr val="black"/>
                </a:solidFill>
              </a:rPr>
              <a:t> 134: </a:t>
            </a:r>
            <a:r>
              <a:rPr lang="it-IT" sz="2000" i="1" dirty="0">
                <a:solidFill>
                  <a:prstClr val="black"/>
                </a:solidFill>
              </a:rPr>
              <a:t>Con riferimento alle normali condizioni di mercato si dovrebbero considerare le condizioni di tipo quantitativo relative al prezzo. In caso di omessa informativa, in quanto le operazioni sono giudicate concluse a normali condizioni di mercato, la società dovrà disporre di elementi che possano supportare tale conclusione. </a:t>
            </a:r>
          </a:p>
          <a:p>
            <a:pPr marL="0" lvl="0" indent="0" algn="just" fontAlgn="auto">
              <a:lnSpc>
                <a:spcPts val="1800"/>
              </a:lnSpc>
              <a:spcAft>
                <a:spcPts val="0"/>
              </a:spcAft>
              <a:buNone/>
              <a:defRPr/>
            </a:pPr>
            <a:endParaRPr lang="it-IT" sz="2000" dirty="0">
              <a:solidFill>
                <a:prstClr val="black"/>
              </a:solidFill>
            </a:endParaRPr>
          </a:p>
          <a:p>
            <a:pPr marL="0" lvl="0" indent="0" algn="just" fontAlgn="auto">
              <a:lnSpc>
                <a:spcPts val="2600"/>
              </a:lnSpc>
              <a:spcAft>
                <a:spcPts val="0"/>
              </a:spcAft>
              <a:buNone/>
              <a:defRPr/>
            </a:pPr>
            <a:r>
              <a:rPr lang="it-IT" sz="2000" dirty="0">
                <a:solidFill>
                  <a:prstClr val="black"/>
                </a:solidFill>
              </a:rPr>
              <a:t>L’OIC, in un documento integrativo dell’OIC 12, afferma che </a:t>
            </a:r>
            <a:r>
              <a:rPr lang="it-IT" sz="2000" i="1" dirty="0">
                <a:solidFill>
                  <a:prstClr val="black"/>
                </a:solidFill>
              </a:rPr>
              <a:t>“Per quanto riguarda le normali condizioni di mercato, si dovrebbero considerare non solo le condizioni di tipo quantitativo relative al prezzo. Tra l’altro, la relazione illustrativa al decreto afferma che per ‘normali condizioni di mercato non dovrebbero essere considerate solo quelle attinenti al ‘prezzo’ dell’operazione e ad elementi ad esso connessi, ma anche le motivazioni che hanno condotto alla decisione di porre in essere l’operazione e a concluderla con parti correlate, anziché con terzi”</a:t>
            </a:r>
          </a:p>
        </p:txBody>
      </p:sp>
      <p:sp>
        <p:nvSpPr>
          <p:cNvPr id="2" name="Segnaposto numero diapositiva 1"/>
          <p:cNvSpPr>
            <a:spLocks noGrp="1"/>
          </p:cNvSpPr>
          <p:nvPr>
            <p:ph type="sldNum" sz="quarter" idx="12"/>
          </p:nvPr>
        </p:nvSpPr>
        <p:spPr/>
        <p:txBody>
          <a:bodyPr/>
          <a:lstStyle/>
          <a:p>
            <a:pPr>
              <a:defRPr/>
            </a:pPr>
            <a:fld id="{F35568D5-DB88-4060-9B49-24E91B15ADC1}" type="slidenum">
              <a:rPr lang="it-IT" smtClean="0">
                <a:solidFill>
                  <a:prstClr val="black">
                    <a:tint val="75000"/>
                  </a:prstClr>
                </a:solidFill>
              </a:rPr>
              <a:pPr>
                <a:defRPr/>
              </a:pPr>
              <a:t>44</a:t>
            </a:fld>
            <a:endParaRPr lang="it-IT">
              <a:solidFill>
                <a:prstClr val="black">
                  <a:tint val="75000"/>
                </a:prstClr>
              </a:solidFill>
            </a:endParaRPr>
          </a:p>
        </p:txBody>
      </p:sp>
      <p:pic>
        <p:nvPicPr>
          <p:cNvPr id="4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252413"/>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ttangolo 26"/>
          <p:cNvSpPr/>
          <p:nvPr/>
        </p:nvSpPr>
        <p:spPr>
          <a:xfrm>
            <a:off x="2286000" y="6021288"/>
            <a:ext cx="4572000" cy="566737"/>
          </a:xfrm>
          <a:prstGeom prst="rect">
            <a:avLst/>
          </a:prstGeom>
        </p:spPr>
        <p:txBody>
          <a:bodyPr>
            <a:spAutoFit/>
          </a:bodyPr>
          <a:lstStyle/>
          <a:p>
            <a:pPr marL="342900" lvl="1" indent="-342900" algn="ctr">
              <a:spcBef>
                <a:spcPct val="20000"/>
              </a:spcBef>
              <a:defRPr/>
            </a:pPr>
            <a:endParaRPr lang="it-IT" sz="1400" dirty="0">
              <a:solidFill>
                <a:prstClr val="black"/>
              </a:solidFill>
              <a:cs typeface="Arial" charset="0"/>
            </a:endParaRPr>
          </a:p>
          <a:p>
            <a:pPr marL="342900" lvl="1" indent="-342900" algn="ctr">
              <a:spcBef>
                <a:spcPct val="20000"/>
              </a:spcBef>
              <a:defRPr/>
            </a:pPr>
            <a:r>
              <a:rPr lang="it-IT" sz="1400" dirty="0">
                <a:solidFill>
                  <a:prstClr val="black"/>
                </a:solidFill>
              </a:rPr>
              <a:t>Brescia, 4 luglio 2018</a:t>
            </a:r>
          </a:p>
        </p:txBody>
      </p:sp>
      <p:sp>
        <p:nvSpPr>
          <p:cNvPr id="4" name="CasellaDiTesto 3"/>
          <p:cNvSpPr txBox="1"/>
          <p:nvPr/>
        </p:nvSpPr>
        <p:spPr>
          <a:xfrm>
            <a:off x="827584" y="1052736"/>
            <a:ext cx="7488832" cy="400110"/>
          </a:xfrm>
          <a:prstGeom prst="rect">
            <a:avLst/>
          </a:prstGeom>
          <a:noFill/>
        </p:spPr>
        <p:txBody>
          <a:bodyPr wrap="square" rtlCol="0">
            <a:spAutoFit/>
          </a:bodyPr>
          <a:lstStyle/>
          <a:p>
            <a:pPr algn="ctr"/>
            <a:r>
              <a:rPr lang="it-IT" sz="2000" b="1" dirty="0"/>
              <a:t>RELAZIONE TRA LA DISCIPLINA TP NORMATIVA CIVILISTICA (segue)</a:t>
            </a:r>
          </a:p>
        </p:txBody>
      </p:sp>
    </p:spTree>
    <p:extLst>
      <p:ext uri="{BB962C8B-B14F-4D97-AF65-F5344CB8AC3E}">
        <p14:creationId xmlns:p14="http://schemas.microsoft.com/office/powerpoint/2010/main" val="13966659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nettore 1 40"/>
          <p:cNvCxnSpPr/>
          <p:nvPr/>
        </p:nvCxnSpPr>
        <p:spPr>
          <a:xfrm>
            <a:off x="0" y="944563"/>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
        <p:nvSpPr>
          <p:cNvPr id="42" name="Titolo 41"/>
          <p:cNvSpPr>
            <a:spLocks noGrp="1"/>
          </p:cNvSpPr>
          <p:nvPr>
            <p:ph type="title"/>
          </p:nvPr>
        </p:nvSpPr>
        <p:spPr>
          <a:prstGeom prst="rect">
            <a:avLst/>
          </a:prstGeom>
        </p:spPr>
        <p:txBody>
          <a:bodyPr>
            <a:spAutoFit/>
          </a:bodyPr>
          <a:lstStyle/>
          <a:p>
            <a:pPr algn="ctr">
              <a:defRPr/>
            </a:pPr>
            <a:r>
              <a:rPr lang="it-IT" sz="1600" dirty="0">
                <a:solidFill>
                  <a:prstClr val="black"/>
                </a:solidFill>
                <a:cs typeface="Arial" charset="0"/>
              </a:rPr>
              <a:t>CAPRIOLI   ROSSINI   SEGALA</a:t>
            </a:r>
          </a:p>
          <a:p>
            <a:pPr algn="ctr">
              <a:defRPr/>
            </a:pPr>
            <a:r>
              <a:rPr lang="it-IT" sz="1200" cap="small" dirty="0">
                <a:solidFill>
                  <a:prstClr val="black"/>
                </a:solidFill>
                <a:cs typeface="Arial" charset="0"/>
              </a:rPr>
              <a:t>dottori commercialisti associati</a:t>
            </a:r>
            <a:endParaRPr lang="it-IT" sz="1200" dirty="0">
              <a:solidFill>
                <a:prstClr val="black"/>
              </a:solidFill>
              <a:cs typeface="Arial" charset="0"/>
            </a:endParaRPr>
          </a:p>
          <a:p>
            <a:pPr>
              <a:defRPr/>
            </a:pPr>
            <a:endParaRPr lang="it-IT" dirty="0">
              <a:solidFill>
                <a:prstClr val="black"/>
              </a:solidFill>
              <a:cs typeface="Arial" charset="0"/>
            </a:endParaRPr>
          </a:p>
        </p:txBody>
      </p:sp>
      <p:sp>
        <p:nvSpPr>
          <p:cNvPr id="14" name="Segnaposto contenuto 13"/>
          <p:cNvSpPr>
            <a:spLocks noGrp="1"/>
          </p:cNvSpPr>
          <p:nvPr>
            <p:ph idx="1"/>
          </p:nvPr>
        </p:nvSpPr>
        <p:spPr>
          <a:xfrm>
            <a:off x="457200" y="1471921"/>
            <a:ext cx="8229600" cy="4704456"/>
          </a:xfrm>
        </p:spPr>
        <p:txBody>
          <a:bodyPr/>
          <a:lstStyle/>
          <a:p>
            <a:pPr marL="0" lvl="0" indent="0" algn="just" fontAlgn="auto">
              <a:lnSpc>
                <a:spcPts val="2600"/>
              </a:lnSpc>
              <a:spcAft>
                <a:spcPts val="0"/>
              </a:spcAft>
              <a:buNone/>
              <a:defRPr/>
            </a:pPr>
            <a:r>
              <a:rPr lang="it-IT" sz="2000" dirty="0">
                <a:solidFill>
                  <a:prstClr val="black"/>
                </a:solidFill>
              </a:rPr>
              <a:t>Principi sulla valutazione delle operazioni con parti correlate si possono ricavare anche dai principi contabili internazionali, in particolare:</a:t>
            </a:r>
          </a:p>
          <a:p>
            <a:pPr marL="0" lvl="0" indent="0" algn="just" fontAlgn="auto">
              <a:lnSpc>
                <a:spcPts val="1800"/>
              </a:lnSpc>
              <a:spcAft>
                <a:spcPts val="0"/>
              </a:spcAft>
              <a:buNone/>
              <a:defRPr/>
            </a:pPr>
            <a:endParaRPr lang="it-IT" sz="2000" dirty="0">
              <a:solidFill>
                <a:prstClr val="black"/>
              </a:solidFill>
            </a:endParaRPr>
          </a:p>
          <a:p>
            <a:pPr marL="0" lvl="0" indent="0" algn="just" fontAlgn="auto">
              <a:lnSpc>
                <a:spcPts val="2600"/>
              </a:lnSpc>
              <a:spcAft>
                <a:spcPts val="0"/>
              </a:spcAft>
              <a:buNone/>
              <a:defRPr/>
            </a:pPr>
            <a:r>
              <a:rPr lang="it-IT" sz="2000" dirty="0">
                <a:solidFill>
                  <a:prstClr val="black"/>
                </a:solidFill>
              </a:rPr>
              <a:t>IAS 24: 6. </a:t>
            </a:r>
            <a:r>
              <a:rPr lang="it-IT" sz="2000" i="1" dirty="0">
                <a:solidFill>
                  <a:prstClr val="black"/>
                </a:solidFill>
              </a:rPr>
              <a:t>Un rapporto con una parte correlata può avere un effetto sulla situazione patrimoniale-finanziaria e sul risultato economico dell'entità. Le parti correlate possono effettuare operazioni che società indipendenti non effettuerebbero. Per esempio, un'entità che vende merci alla sua controllante al costo potrebbe non vendere alle stesse condizioni ad altri clienti. Inoltre, operazioni tra parti correlate possono non essere effettuate ai medesimi corrispettivi rispetto a quelle intercorrenti tra parti indipendenti</a:t>
            </a:r>
            <a:r>
              <a:rPr lang="it-IT" sz="2000" dirty="0">
                <a:solidFill>
                  <a:prstClr val="black"/>
                </a:solidFill>
              </a:rPr>
              <a:t>.</a:t>
            </a:r>
          </a:p>
          <a:p>
            <a:pPr marL="0" lvl="0" indent="0" algn="just" fontAlgn="auto">
              <a:lnSpc>
                <a:spcPts val="1800"/>
              </a:lnSpc>
              <a:spcAft>
                <a:spcPts val="0"/>
              </a:spcAft>
              <a:buNone/>
              <a:defRPr/>
            </a:pPr>
            <a:endParaRPr lang="it-IT" sz="2000" dirty="0">
              <a:solidFill>
                <a:prstClr val="black"/>
              </a:solidFill>
            </a:endParaRPr>
          </a:p>
          <a:p>
            <a:pPr marL="0" lvl="0" indent="0" algn="just" fontAlgn="auto">
              <a:lnSpc>
                <a:spcPts val="2600"/>
              </a:lnSpc>
              <a:spcAft>
                <a:spcPts val="0"/>
              </a:spcAft>
              <a:buNone/>
              <a:defRPr/>
            </a:pPr>
            <a:r>
              <a:rPr lang="it-IT" sz="2000" i="1" dirty="0">
                <a:solidFill>
                  <a:prstClr val="black"/>
                </a:solidFill>
              </a:rPr>
              <a:t>10. Nell'esame di ciascun rapporto con parti correlate l'attenzione deve essere rivolta alla sostanza del rapporto e non semplicemente alla sua forma giuridica.</a:t>
            </a:r>
          </a:p>
        </p:txBody>
      </p:sp>
      <p:sp>
        <p:nvSpPr>
          <p:cNvPr id="2" name="Segnaposto numero diapositiva 1"/>
          <p:cNvSpPr>
            <a:spLocks noGrp="1"/>
          </p:cNvSpPr>
          <p:nvPr>
            <p:ph type="sldNum" sz="quarter" idx="12"/>
          </p:nvPr>
        </p:nvSpPr>
        <p:spPr/>
        <p:txBody>
          <a:bodyPr/>
          <a:lstStyle/>
          <a:p>
            <a:pPr>
              <a:defRPr/>
            </a:pPr>
            <a:fld id="{F35568D5-DB88-4060-9B49-24E91B15ADC1}" type="slidenum">
              <a:rPr lang="it-IT" smtClean="0">
                <a:solidFill>
                  <a:prstClr val="black">
                    <a:tint val="75000"/>
                  </a:prstClr>
                </a:solidFill>
              </a:rPr>
              <a:pPr>
                <a:defRPr/>
              </a:pPr>
              <a:t>45</a:t>
            </a:fld>
            <a:endParaRPr lang="it-IT">
              <a:solidFill>
                <a:prstClr val="black">
                  <a:tint val="75000"/>
                </a:prstClr>
              </a:solidFill>
            </a:endParaRPr>
          </a:p>
        </p:txBody>
      </p:sp>
      <p:pic>
        <p:nvPicPr>
          <p:cNvPr id="4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252413"/>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ttangolo 26"/>
          <p:cNvSpPr/>
          <p:nvPr/>
        </p:nvSpPr>
        <p:spPr>
          <a:xfrm>
            <a:off x="2286000" y="6021288"/>
            <a:ext cx="4572000" cy="566737"/>
          </a:xfrm>
          <a:prstGeom prst="rect">
            <a:avLst/>
          </a:prstGeom>
        </p:spPr>
        <p:txBody>
          <a:bodyPr>
            <a:spAutoFit/>
          </a:bodyPr>
          <a:lstStyle/>
          <a:p>
            <a:pPr marL="342900" lvl="1" indent="-342900" algn="ctr">
              <a:spcBef>
                <a:spcPct val="20000"/>
              </a:spcBef>
              <a:defRPr/>
            </a:pPr>
            <a:endParaRPr lang="it-IT" sz="1400" dirty="0">
              <a:solidFill>
                <a:prstClr val="black"/>
              </a:solidFill>
              <a:cs typeface="Arial" charset="0"/>
            </a:endParaRPr>
          </a:p>
          <a:p>
            <a:pPr marL="342900" lvl="1" indent="-342900" algn="ctr">
              <a:spcBef>
                <a:spcPct val="20000"/>
              </a:spcBef>
              <a:defRPr/>
            </a:pPr>
            <a:r>
              <a:rPr lang="it-IT" sz="1400" dirty="0">
                <a:solidFill>
                  <a:prstClr val="black"/>
                </a:solidFill>
              </a:rPr>
              <a:t>Brescia, 4 luglio 2018</a:t>
            </a:r>
          </a:p>
        </p:txBody>
      </p:sp>
      <p:sp>
        <p:nvSpPr>
          <p:cNvPr id="4" name="CasellaDiTesto 3"/>
          <p:cNvSpPr txBox="1"/>
          <p:nvPr/>
        </p:nvSpPr>
        <p:spPr>
          <a:xfrm>
            <a:off x="827584" y="1052736"/>
            <a:ext cx="7488832" cy="400110"/>
          </a:xfrm>
          <a:prstGeom prst="rect">
            <a:avLst/>
          </a:prstGeom>
          <a:noFill/>
        </p:spPr>
        <p:txBody>
          <a:bodyPr wrap="square" rtlCol="0">
            <a:spAutoFit/>
          </a:bodyPr>
          <a:lstStyle/>
          <a:p>
            <a:pPr algn="ctr"/>
            <a:r>
              <a:rPr lang="it-IT" sz="2000" b="1" dirty="0"/>
              <a:t>RELAZIONE TRA LA DISCIPLINA TP NORMATIVA CIVILISTICA (segue)</a:t>
            </a:r>
          </a:p>
        </p:txBody>
      </p:sp>
    </p:spTree>
    <p:extLst>
      <p:ext uri="{BB962C8B-B14F-4D97-AF65-F5344CB8AC3E}">
        <p14:creationId xmlns:p14="http://schemas.microsoft.com/office/powerpoint/2010/main" val="35415481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nettore 1 40"/>
          <p:cNvCxnSpPr/>
          <p:nvPr/>
        </p:nvCxnSpPr>
        <p:spPr>
          <a:xfrm>
            <a:off x="0" y="944563"/>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
        <p:nvSpPr>
          <p:cNvPr id="42" name="Titolo 41"/>
          <p:cNvSpPr>
            <a:spLocks noGrp="1"/>
          </p:cNvSpPr>
          <p:nvPr>
            <p:ph type="title"/>
          </p:nvPr>
        </p:nvSpPr>
        <p:spPr>
          <a:prstGeom prst="rect">
            <a:avLst/>
          </a:prstGeom>
        </p:spPr>
        <p:txBody>
          <a:bodyPr>
            <a:spAutoFit/>
          </a:bodyPr>
          <a:lstStyle/>
          <a:p>
            <a:pPr algn="ctr">
              <a:defRPr/>
            </a:pPr>
            <a:r>
              <a:rPr lang="it-IT" sz="1600" dirty="0">
                <a:solidFill>
                  <a:prstClr val="black"/>
                </a:solidFill>
                <a:cs typeface="Arial" charset="0"/>
              </a:rPr>
              <a:t>CAPRIOLI   ROSSINI   SEGALA</a:t>
            </a:r>
          </a:p>
          <a:p>
            <a:pPr algn="ctr">
              <a:defRPr/>
            </a:pPr>
            <a:r>
              <a:rPr lang="it-IT" sz="1200" cap="small" dirty="0">
                <a:solidFill>
                  <a:prstClr val="black"/>
                </a:solidFill>
                <a:cs typeface="Arial" charset="0"/>
              </a:rPr>
              <a:t>dottori commercialisti associati</a:t>
            </a:r>
            <a:endParaRPr lang="it-IT" sz="1200" dirty="0">
              <a:solidFill>
                <a:prstClr val="black"/>
              </a:solidFill>
              <a:cs typeface="Arial" charset="0"/>
            </a:endParaRPr>
          </a:p>
          <a:p>
            <a:pPr>
              <a:defRPr/>
            </a:pPr>
            <a:endParaRPr lang="it-IT" dirty="0">
              <a:solidFill>
                <a:prstClr val="black"/>
              </a:solidFill>
              <a:cs typeface="Arial" charset="0"/>
            </a:endParaRPr>
          </a:p>
        </p:txBody>
      </p:sp>
      <p:sp>
        <p:nvSpPr>
          <p:cNvPr id="14" name="Segnaposto contenuto 13"/>
          <p:cNvSpPr>
            <a:spLocks noGrp="1"/>
          </p:cNvSpPr>
          <p:nvPr>
            <p:ph idx="1"/>
          </p:nvPr>
        </p:nvSpPr>
        <p:spPr>
          <a:xfrm>
            <a:off x="457200" y="1471921"/>
            <a:ext cx="8229600" cy="4704456"/>
          </a:xfrm>
        </p:spPr>
        <p:txBody>
          <a:bodyPr/>
          <a:lstStyle/>
          <a:p>
            <a:pPr marL="0" lvl="0" indent="0" algn="just" fontAlgn="auto">
              <a:lnSpc>
                <a:spcPts val="2600"/>
              </a:lnSpc>
              <a:spcAft>
                <a:spcPts val="0"/>
              </a:spcAft>
              <a:buNone/>
              <a:defRPr/>
            </a:pPr>
            <a:r>
              <a:rPr lang="it-IT" sz="2000" dirty="0">
                <a:solidFill>
                  <a:prstClr val="black"/>
                </a:solidFill>
              </a:rPr>
              <a:t>Principi per valutare la correttezza di un operazione rispetto alle normali condizioni di mercato sono contenuti, seppure per fini diversi, nei principi di revisione:</a:t>
            </a:r>
          </a:p>
          <a:p>
            <a:pPr marL="0" lvl="0" indent="0" algn="just" fontAlgn="auto">
              <a:lnSpc>
                <a:spcPts val="1800"/>
              </a:lnSpc>
              <a:spcAft>
                <a:spcPts val="0"/>
              </a:spcAft>
              <a:buNone/>
              <a:defRPr/>
            </a:pPr>
            <a:endParaRPr lang="it-IT" sz="2000" dirty="0">
              <a:solidFill>
                <a:prstClr val="black"/>
              </a:solidFill>
            </a:endParaRPr>
          </a:p>
          <a:p>
            <a:pPr marL="0" lvl="0" indent="0" algn="just" fontAlgn="auto">
              <a:lnSpc>
                <a:spcPts val="2600"/>
              </a:lnSpc>
              <a:spcAft>
                <a:spcPts val="0"/>
              </a:spcAft>
              <a:buNone/>
              <a:defRPr/>
            </a:pPr>
            <a:r>
              <a:rPr lang="it-IT" sz="2000" dirty="0">
                <a:solidFill>
                  <a:prstClr val="black"/>
                </a:solidFill>
              </a:rPr>
              <a:t>ISA 550 – definisce quali aspetti possono qualificare un operazione a condizione non di mercato:</a:t>
            </a:r>
          </a:p>
          <a:p>
            <a:pPr algn="just" fontAlgn="auto">
              <a:lnSpc>
                <a:spcPts val="2600"/>
              </a:lnSpc>
              <a:spcAft>
                <a:spcPts val="0"/>
              </a:spcAft>
              <a:defRPr/>
            </a:pPr>
            <a:r>
              <a:rPr lang="it-IT" sz="2000" i="1" dirty="0">
                <a:solidFill>
                  <a:prstClr val="black"/>
                </a:solidFill>
              </a:rPr>
              <a:t>Il prezzo</a:t>
            </a:r>
          </a:p>
          <a:p>
            <a:pPr algn="just" fontAlgn="auto">
              <a:lnSpc>
                <a:spcPts val="2600"/>
              </a:lnSpc>
              <a:spcAft>
                <a:spcPts val="0"/>
              </a:spcAft>
              <a:defRPr/>
            </a:pPr>
            <a:r>
              <a:rPr lang="it-IT" sz="2000" i="1" dirty="0">
                <a:solidFill>
                  <a:prstClr val="black"/>
                </a:solidFill>
              </a:rPr>
              <a:t>I termini di pagamento</a:t>
            </a:r>
          </a:p>
          <a:p>
            <a:pPr algn="just" fontAlgn="auto">
              <a:lnSpc>
                <a:spcPts val="2600"/>
              </a:lnSpc>
              <a:spcAft>
                <a:spcPts val="0"/>
              </a:spcAft>
              <a:defRPr/>
            </a:pPr>
            <a:r>
              <a:rPr lang="it-IT" sz="2000" i="1" dirty="0">
                <a:solidFill>
                  <a:prstClr val="black"/>
                </a:solidFill>
              </a:rPr>
              <a:t>Le ragioni economiche</a:t>
            </a:r>
          </a:p>
          <a:p>
            <a:pPr algn="just" fontAlgn="auto">
              <a:lnSpc>
                <a:spcPts val="2600"/>
              </a:lnSpc>
              <a:spcAft>
                <a:spcPts val="0"/>
              </a:spcAft>
              <a:defRPr/>
            </a:pPr>
            <a:r>
              <a:rPr lang="it-IT" sz="2000" i="1" dirty="0">
                <a:solidFill>
                  <a:prstClr val="black"/>
                </a:solidFill>
              </a:rPr>
              <a:t>Il rapporto tra sostanza e forma</a:t>
            </a:r>
          </a:p>
          <a:p>
            <a:pPr algn="just" fontAlgn="auto">
              <a:lnSpc>
                <a:spcPts val="2600"/>
              </a:lnSpc>
              <a:spcAft>
                <a:spcPts val="0"/>
              </a:spcAft>
              <a:defRPr/>
            </a:pPr>
            <a:r>
              <a:rPr lang="it-IT" sz="2000" i="1" dirty="0">
                <a:solidFill>
                  <a:prstClr val="black"/>
                </a:solidFill>
              </a:rPr>
              <a:t>Le procedure adottate</a:t>
            </a:r>
          </a:p>
          <a:p>
            <a:pPr algn="just" fontAlgn="auto">
              <a:lnSpc>
                <a:spcPts val="2600"/>
              </a:lnSpc>
              <a:spcAft>
                <a:spcPts val="0"/>
              </a:spcAft>
              <a:defRPr/>
            </a:pPr>
            <a:r>
              <a:rPr lang="it-IT" sz="2000" i="1" dirty="0">
                <a:solidFill>
                  <a:prstClr val="black"/>
                </a:solidFill>
              </a:rPr>
              <a:t>La tipicità dell’operazione</a:t>
            </a:r>
          </a:p>
        </p:txBody>
      </p:sp>
      <p:sp>
        <p:nvSpPr>
          <p:cNvPr id="2" name="Segnaposto numero diapositiva 1"/>
          <p:cNvSpPr>
            <a:spLocks noGrp="1"/>
          </p:cNvSpPr>
          <p:nvPr>
            <p:ph type="sldNum" sz="quarter" idx="12"/>
          </p:nvPr>
        </p:nvSpPr>
        <p:spPr/>
        <p:txBody>
          <a:bodyPr/>
          <a:lstStyle/>
          <a:p>
            <a:pPr>
              <a:defRPr/>
            </a:pPr>
            <a:fld id="{F35568D5-DB88-4060-9B49-24E91B15ADC1}" type="slidenum">
              <a:rPr lang="it-IT" smtClean="0">
                <a:solidFill>
                  <a:prstClr val="black">
                    <a:tint val="75000"/>
                  </a:prstClr>
                </a:solidFill>
              </a:rPr>
              <a:pPr>
                <a:defRPr/>
              </a:pPr>
              <a:t>46</a:t>
            </a:fld>
            <a:endParaRPr lang="it-IT">
              <a:solidFill>
                <a:prstClr val="black">
                  <a:tint val="75000"/>
                </a:prstClr>
              </a:solidFill>
            </a:endParaRPr>
          </a:p>
        </p:txBody>
      </p:sp>
      <p:pic>
        <p:nvPicPr>
          <p:cNvPr id="4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252413"/>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ttangolo 26"/>
          <p:cNvSpPr/>
          <p:nvPr/>
        </p:nvSpPr>
        <p:spPr>
          <a:xfrm>
            <a:off x="2286000" y="6021288"/>
            <a:ext cx="4572000" cy="566737"/>
          </a:xfrm>
          <a:prstGeom prst="rect">
            <a:avLst/>
          </a:prstGeom>
        </p:spPr>
        <p:txBody>
          <a:bodyPr>
            <a:spAutoFit/>
          </a:bodyPr>
          <a:lstStyle/>
          <a:p>
            <a:pPr marL="342900" lvl="1" indent="-342900" algn="ctr">
              <a:spcBef>
                <a:spcPct val="20000"/>
              </a:spcBef>
              <a:defRPr/>
            </a:pPr>
            <a:endParaRPr lang="it-IT" sz="1400" dirty="0">
              <a:solidFill>
                <a:prstClr val="black"/>
              </a:solidFill>
              <a:cs typeface="Arial" charset="0"/>
            </a:endParaRPr>
          </a:p>
          <a:p>
            <a:pPr marL="342900" lvl="1" indent="-342900" algn="ctr">
              <a:spcBef>
                <a:spcPct val="20000"/>
              </a:spcBef>
              <a:defRPr/>
            </a:pPr>
            <a:r>
              <a:rPr lang="it-IT" sz="1400" dirty="0">
                <a:solidFill>
                  <a:prstClr val="black"/>
                </a:solidFill>
              </a:rPr>
              <a:t>Brescia, 4 luglio 2018</a:t>
            </a:r>
          </a:p>
        </p:txBody>
      </p:sp>
      <p:sp>
        <p:nvSpPr>
          <p:cNvPr id="4" name="CasellaDiTesto 3"/>
          <p:cNvSpPr txBox="1"/>
          <p:nvPr/>
        </p:nvSpPr>
        <p:spPr>
          <a:xfrm>
            <a:off x="827584" y="1052736"/>
            <a:ext cx="7488832" cy="400110"/>
          </a:xfrm>
          <a:prstGeom prst="rect">
            <a:avLst/>
          </a:prstGeom>
          <a:noFill/>
        </p:spPr>
        <p:txBody>
          <a:bodyPr wrap="square" rtlCol="0">
            <a:spAutoFit/>
          </a:bodyPr>
          <a:lstStyle/>
          <a:p>
            <a:pPr algn="ctr"/>
            <a:r>
              <a:rPr lang="it-IT" sz="2000" b="1" dirty="0"/>
              <a:t>RELAZIONE TRA LA DISCIPLINA TP E PRINCIPI DI REVISIONE</a:t>
            </a:r>
          </a:p>
        </p:txBody>
      </p:sp>
    </p:spTree>
    <p:extLst>
      <p:ext uri="{BB962C8B-B14F-4D97-AF65-F5344CB8AC3E}">
        <p14:creationId xmlns:p14="http://schemas.microsoft.com/office/powerpoint/2010/main" val="2299019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p:cNvSpPr>
            <a:spLocks noGrp="1"/>
          </p:cNvSpPr>
          <p:nvPr>
            <p:ph idx="1"/>
          </p:nvPr>
        </p:nvSpPr>
        <p:spPr>
          <a:xfrm>
            <a:off x="395536" y="1700808"/>
            <a:ext cx="8352928" cy="4392487"/>
          </a:xfrm>
        </p:spPr>
        <p:txBody>
          <a:bodyPr/>
          <a:lstStyle/>
          <a:p>
            <a:pPr marL="0" indent="0">
              <a:buNone/>
            </a:pPr>
            <a:endParaRPr lang="it-IT" sz="1400" dirty="0"/>
          </a:p>
          <a:p>
            <a:pPr marL="0" indent="0">
              <a:buNone/>
            </a:pPr>
            <a:endParaRPr lang="it-IT" sz="1400" dirty="0"/>
          </a:p>
          <a:p>
            <a:pPr marL="0" indent="0">
              <a:buNone/>
            </a:pPr>
            <a:endParaRPr lang="it-IT" sz="1400" dirty="0"/>
          </a:p>
          <a:p>
            <a:pPr marL="0" indent="0">
              <a:buNone/>
            </a:pPr>
            <a:endParaRPr lang="it-IT" sz="1400" dirty="0"/>
          </a:p>
          <a:p>
            <a:pPr marL="0" indent="0">
              <a:buNone/>
            </a:pPr>
            <a:endParaRPr lang="it-IT" sz="1100" dirty="0"/>
          </a:p>
          <a:p>
            <a:pPr marL="0" indent="0">
              <a:buNone/>
            </a:pPr>
            <a:endParaRPr lang="it-IT" sz="1400" dirty="0"/>
          </a:p>
          <a:p>
            <a:pPr marL="0" indent="0">
              <a:buNone/>
            </a:pPr>
            <a:endParaRPr lang="it-IT" sz="1400" dirty="0"/>
          </a:p>
          <a:p>
            <a:pPr marL="0" indent="0">
              <a:buNone/>
            </a:pPr>
            <a:endParaRPr lang="it-IT" sz="1400" dirty="0"/>
          </a:p>
          <a:p>
            <a:pPr marL="0" indent="0">
              <a:buNone/>
            </a:pPr>
            <a:endParaRPr lang="it-IT" sz="1400" dirty="0"/>
          </a:p>
          <a:p>
            <a:pPr marL="0" indent="0">
              <a:buNone/>
            </a:pPr>
            <a:endParaRPr lang="it-IT" sz="1400" dirty="0"/>
          </a:p>
          <a:p>
            <a:pPr marL="0" indent="0" algn="r">
              <a:buNone/>
            </a:pPr>
            <a:endParaRPr lang="it-IT" sz="1400" dirty="0"/>
          </a:p>
          <a:p>
            <a:pPr marL="0" indent="0" algn="r">
              <a:buNone/>
            </a:pPr>
            <a:r>
              <a:rPr lang="it-IT" sz="1800" b="1" dirty="0"/>
              <a:t>CAPRIOLI ROSSINI SEGALA </a:t>
            </a:r>
            <a:r>
              <a:rPr lang="it-IT" sz="1800" dirty="0"/>
              <a:t>- </a:t>
            </a:r>
            <a:r>
              <a:rPr lang="it-IT" sz="1800" i="1" dirty="0"/>
              <a:t>Dottori Commercialisti Associati</a:t>
            </a:r>
          </a:p>
          <a:p>
            <a:pPr marL="0" indent="0" algn="r">
              <a:buNone/>
            </a:pPr>
            <a:r>
              <a:rPr lang="it-IT" sz="1800" dirty="0"/>
              <a:t>Via XX Settembre 24, 25122 Brescia </a:t>
            </a:r>
          </a:p>
          <a:p>
            <a:pPr marL="0" indent="0" algn="r">
              <a:buNone/>
            </a:pPr>
            <a:r>
              <a:rPr lang="en-US" sz="1800" dirty="0" err="1"/>
              <a:t>tel</a:t>
            </a:r>
            <a:r>
              <a:rPr lang="en-US" sz="1800" dirty="0"/>
              <a:t>:  +39 030 2400759    fax: +39 030 2990849</a:t>
            </a:r>
          </a:p>
          <a:p>
            <a:pPr marL="0" indent="0" algn="r">
              <a:buNone/>
            </a:pPr>
            <a:r>
              <a:rPr lang="it-IT" sz="1800" dirty="0"/>
              <a:t>E-mail: </a:t>
            </a:r>
            <a:r>
              <a:rPr lang="it-IT" sz="1800" dirty="0" err="1"/>
              <a:t>m.rossini@capriolirossinisegala.it</a:t>
            </a:r>
            <a:endParaRPr lang="it-IT" sz="1800" dirty="0"/>
          </a:p>
          <a:p>
            <a:pPr marL="0" indent="0">
              <a:buNone/>
            </a:pPr>
            <a:endParaRPr lang="it-IT" sz="1200" dirty="0"/>
          </a:p>
        </p:txBody>
      </p:sp>
      <p:sp>
        <p:nvSpPr>
          <p:cNvPr id="3074" name="Segnaposto numero diapositiva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23DFFCB9-EA95-41BD-8D77-6E3EE49BFB87}" type="slidenum">
              <a:rPr lang="it-IT">
                <a:solidFill>
                  <a:prstClr val="black"/>
                </a:solidFill>
                <a:latin typeface="Arial" charset="0"/>
              </a:rPr>
              <a:pPr fontAlgn="base">
                <a:spcBef>
                  <a:spcPct val="0"/>
                </a:spcBef>
                <a:spcAft>
                  <a:spcPct val="0"/>
                </a:spcAft>
              </a:pPr>
              <a:t>47</a:t>
            </a:fld>
            <a:endParaRPr lang="it-IT">
              <a:solidFill>
                <a:prstClr val="black"/>
              </a:solidFill>
              <a:latin typeface="Arial" charset="0"/>
            </a:endParaRPr>
          </a:p>
        </p:txBody>
      </p:sp>
      <p:sp>
        <p:nvSpPr>
          <p:cNvPr id="3075" name="Line 3"/>
          <p:cNvSpPr>
            <a:spLocks noChangeShapeType="1"/>
          </p:cNvSpPr>
          <p:nvPr/>
        </p:nvSpPr>
        <p:spPr bwMode="auto">
          <a:xfrm>
            <a:off x="0" y="839067"/>
            <a:ext cx="9144000"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it-IT">
              <a:solidFill>
                <a:prstClr val="black"/>
              </a:solidFill>
              <a:cs typeface="Arial" charset="0"/>
            </a:endParaRPr>
          </a:p>
        </p:txBody>
      </p:sp>
      <p:pic>
        <p:nvPicPr>
          <p:cNvPr id="3077"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262129"/>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ttangolo 2"/>
          <p:cNvSpPr/>
          <p:nvPr/>
        </p:nvSpPr>
        <p:spPr>
          <a:xfrm>
            <a:off x="2879725" y="252413"/>
            <a:ext cx="3519488" cy="800100"/>
          </a:xfrm>
          <a:prstGeom prst="rect">
            <a:avLst/>
          </a:prstGeom>
        </p:spPr>
        <p:txBody>
          <a:bodyPr>
            <a:spAutoFit/>
          </a:bodyPr>
          <a:lstStyle/>
          <a:p>
            <a:pPr algn="ctr">
              <a:defRPr/>
            </a:pPr>
            <a:r>
              <a:rPr lang="it-IT" sz="1600" dirty="0">
                <a:solidFill>
                  <a:prstClr val="black"/>
                </a:solidFill>
                <a:cs typeface="Arial" charset="0"/>
              </a:rPr>
              <a:t>CAPRIOLI   ROSSINI   SEGALA</a:t>
            </a:r>
          </a:p>
          <a:p>
            <a:pPr algn="ctr">
              <a:defRPr/>
            </a:pPr>
            <a:r>
              <a:rPr lang="it-IT" sz="1200" cap="small" dirty="0">
                <a:solidFill>
                  <a:prstClr val="black"/>
                </a:solidFill>
                <a:cs typeface="Arial" charset="0"/>
              </a:rPr>
              <a:t>dottori commercialisti associati</a:t>
            </a:r>
            <a:endParaRPr lang="it-IT" sz="1200" dirty="0">
              <a:solidFill>
                <a:prstClr val="black"/>
              </a:solidFill>
              <a:cs typeface="Arial" charset="0"/>
            </a:endParaRPr>
          </a:p>
          <a:p>
            <a:pPr>
              <a:defRPr/>
            </a:pPr>
            <a:endParaRPr lang="it-IT" dirty="0">
              <a:solidFill>
                <a:prstClr val="black"/>
              </a:solidFill>
              <a:cs typeface="Arial" charset="0"/>
            </a:endParaRPr>
          </a:p>
        </p:txBody>
      </p:sp>
      <p:cxnSp>
        <p:nvCxnSpPr>
          <p:cNvPr id="4" name="Connettore 1 3"/>
          <p:cNvCxnSpPr/>
          <p:nvPr/>
        </p:nvCxnSpPr>
        <p:spPr>
          <a:xfrm>
            <a:off x="0" y="944563"/>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8851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nettore 1 40"/>
          <p:cNvCxnSpPr/>
          <p:nvPr/>
        </p:nvCxnSpPr>
        <p:spPr>
          <a:xfrm>
            <a:off x="0" y="944563"/>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
        <p:nvSpPr>
          <p:cNvPr id="42" name="Titolo 41"/>
          <p:cNvSpPr>
            <a:spLocks noGrp="1"/>
          </p:cNvSpPr>
          <p:nvPr>
            <p:ph type="title"/>
          </p:nvPr>
        </p:nvSpPr>
        <p:spPr>
          <a:prstGeom prst="rect">
            <a:avLst/>
          </a:prstGeom>
        </p:spPr>
        <p:txBody>
          <a:bodyPr>
            <a:spAutoFit/>
          </a:bodyPr>
          <a:lstStyle/>
          <a:p>
            <a:pPr algn="ctr">
              <a:defRPr/>
            </a:pPr>
            <a:r>
              <a:rPr lang="it-IT" sz="1600" dirty="0">
                <a:solidFill>
                  <a:prstClr val="black"/>
                </a:solidFill>
                <a:cs typeface="Arial" charset="0"/>
              </a:rPr>
              <a:t>CAPRIOLI   ROSSINI   SEGALA</a:t>
            </a:r>
          </a:p>
          <a:p>
            <a:pPr algn="ctr">
              <a:defRPr/>
            </a:pPr>
            <a:r>
              <a:rPr lang="it-IT" sz="1200" cap="small" dirty="0">
                <a:solidFill>
                  <a:prstClr val="black"/>
                </a:solidFill>
                <a:cs typeface="Arial" charset="0"/>
              </a:rPr>
              <a:t>dottori commercialisti associati</a:t>
            </a:r>
            <a:endParaRPr lang="it-IT" sz="1200" dirty="0">
              <a:solidFill>
                <a:prstClr val="black"/>
              </a:solidFill>
              <a:cs typeface="Arial" charset="0"/>
            </a:endParaRPr>
          </a:p>
          <a:p>
            <a:pPr>
              <a:defRPr/>
            </a:pPr>
            <a:endParaRPr lang="it-IT" dirty="0">
              <a:solidFill>
                <a:prstClr val="black"/>
              </a:solidFill>
              <a:cs typeface="Arial" charset="0"/>
            </a:endParaRPr>
          </a:p>
        </p:txBody>
      </p:sp>
      <p:sp>
        <p:nvSpPr>
          <p:cNvPr id="14" name="Segnaposto contenuto 13"/>
          <p:cNvSpPr>
            <a:spLocks noGrp="1"/>
          </p:cNvSpPr>
          <p:nvPr>
            <p:ph idx="1"/>
          </p:nvPr>
        </p:nvSpPr>
        <p:spPr>
          <a:xfrm>
            <a:off x="456405" y="1700808"/>
            <a:ext cx="8229600" cy="4785395"/>
          </a:xfrm>
        </p:spPr>
        <p:txBody>
          <a:bodyPr/>
          <a:lstStyle/>
          <a:p>
            <a:pPr marL="0" lvl="0" indent="0" algn="just" fontAlgn="auto">
              <a:lnSpc>
                <a:spcPts val="2600"/>
              </a:lnSpc>
              <a:spcAft>
                <a:spcPts val="0"/>
              </a:spcAft>
              <a:buNone/>
              <a:defRPr/>
            </a:pPr>
            <a:r>
              <a:rPr lang="it-IT" sz="2400" b="1" dirty="0">
                <a:solidFill>
                  <a:prstClr val="black"/>
                </a:solidFill>
              </a:rPr>
              <a:t>Transfer Price «fiscale»:</a:t>
            </a:r>
          </a:p>
          <a:p>
            <a:pPr marL="0" lvl="0" indent="0" algn="just" fontAlgn="auto">
              <a:lnSpc>
                <a:spcPts val="2600"/>
              </a:lnSpc>
              <a:spcAft>
                <a:spcPts val="0"/>
              </a:spcAft>
              <a:buNone/>
              <a:defRPr/>
            </a:pPr>
            <a:r>
              <a:rPr lang="it-IT" sz="2400" dirty="0">
                <a:solidFill>
                  <a:prstClr val="black"/>
                </a:solidFill>
              </a:rPr>
              <a:t>-  Condotta illecita attraverso la quale un gruppo di imprese realizza un trasferimento di quote di reddito tra consociate mediante arbitrarie variazioni dei prezzi applicati nelle transazioni infragruppo</a:t>
            </a:r>
          </a:p>
          <a:p>
            <a:pPr marL="0" lvl="0" indent="0" algn="just" fontAlgn="auto">
              <a:lnSpc>
                <a:spcPts val="2600"/>
              </a:lnSpc>
              <a:spcAft>
                <a:spcPts val="0"/>
              </a:spcAft>
              <a:buNone/>
              <a:defRPr/>
            </a:pPr>
            <a:endParaRPr lang="it-IT" sz="2400" dirty="0">
              <a:solidFill>
                <a:prstClr val="black"/>
              </a:solidFill>
            </a:endParaRPr>
          </a:p>
          <a:p>
            <a:pPr marL="0" lvl="0" indent="0" algn="just" fontAlgn="auto">
              <a:lnSpc>
                <a:spcPts val="2600"/>
              </a:lnSpc>
              <a:spcAft>
                <a:spcPts val="0"/>
              </a:spcAft>
              <a:buNone/>
              <a:defRPr/>
            </a:pPr>
            <a:r>
              <a:rPr lang="it-IT" sz="2400" b="1" dirty="0">
                <a:solidFill>
                  <a:prstClr val="black"/>
                </a:solidFill>
              </a:rPr>
              <a:t>Transfer Price «economico»:</a:t>
            </a:r>
          </a:p>
          <a:p>
            <a:pPr marL="0" lvl="0" indent="0" algn="just" fontAlgn="auto">
              <a:lnSpc>
                <a:spcPts val="2600"/>
              </a:lnSpc>
              <a:spcAft>
                <a:spcPts val="0"/>
              </a:spcAft>
              <a:buNone/>
              <a:defRPr/>
            </a:pPr>
            <a:r>
              <a:rPr lang="it-IT" sz="2400" dirty="0">
                <a:solidFill>
                  <a:prstClr val="black"/>
                </a:solidFill>
              </a:rPr>
              <a:t>- Diretto a sviluppare politiche di gruppo per finalità squisitamente economiche.</a:t>
            </a:r>
          </a:p>
          <a:p>
            <a:pPr marL="0" lvl="0" indent="0" algn="just" fontAlgn="auto">
              <a:lnSpc>
                <a:spcPts val="2600"/>
              </a:lnSpc>
              <a:spcAft>
                <a:spcPts val="0"/>
              </a:spcAft>
              <a:buNone/>
              <a:defRPr/>
            </a:pPr>
            <a:r>
              <a:rPr lang="it-IT" sz="2400" dirty="0">
                <a:solidFill>
                  <a:prstClr val="black"/>
                </a:solidFill>
              </a:rPr>
              <a:t>Es. trasferimenti al cessionario a valori più bassi di quelli normalmente applicati per permettere </a:t>
            </a:r>
            <a:r>
              <a:rPr lang="it-IT" sz="2000" dirty="0">
                <a:solidFill>
                  <a:prstClr val="black"/>
                </a:solidFill>
              </a:rPr>
              <a:t>allo stesso di acquisire fette di mercato </a:t>
            </a:r>
          </a:p>
        </p:txBody>
      </p:sp>
      <p:sp>
        <p:nvSpPr>
          <p:cNvPr id="2" name="Segnaposto numero diapositiva 1"/>
          <p:cNvSpPr>
            <a:spLocks noGrp="1"/>
          </p:cNvSpPr>
          <p:nvPr>
            <p:ph type="sldNum" sz="quarter" idx="12"/>
          </p:nvPr>
        </p:nvSpPr>
        <p:spPr/>
        <p:txBody>
          <a:bodyPr/>
          <a:lstStyle/>
          <a:p>
            <a:pPr>
              <a:defRPr/>
            </a:pPr>
            <a:fld id="{F35568D5-DB88-4060-9B49-24E91B15ADC1}" type="slidenum">
              <a:rPr lang="it-IT" smtClean="0">
                <a:solidFill>
                  <a:prstClr val="black">
                    <a:tint val="75000"/>
                  </a:prstClr>
                </a:solidFill>
              </a:rPr>
              <a:pPr>
                <a:defRPr/>
              </a:pPr>
              <a:t>5</a:t>
            </a:fld>
            <a:endParaRPr lang="it-IT" dirty="0">
              <a:solidFill>
                <a:prstClr val="black">
                  <a:tint val="75000"/>
                </a:prstClr>
              </a:solidFill>
            </a:endParaRPr>
          </a:p>
        </p:txBody>
      </p:sp>
      <p:pic>
        <p:nvPicPr>
          <p:cNvPr id="4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252413"/>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ttangolo 26"/>
          <p:cNvSpPr/>
          <p:nvPr/>
        </p:nvSpPr>
        <p:spPr>
          <a:xfrm>
            <a:off x="2339975" y="6021288"/>
            <a:ext cx="4572000" cy="566737"/>
          </a:xfrm>
          <a:prstGeom prst="rect">
            <a:avLst/>
          </a:prstGeom>
        </p:spPr>
        <p:txBody>
          <a:bodyPr>
            <a:spAutoFit/>
          </a:bodyPr>
          <a:lstStyle/>
          <a:p>
            <a:pPr marL="342900" lvl="1" indent="-342900" algn="ctr">
              <a:spcBef>
                <a:spcPct val="20000"/>
              </a:spcBef>
              <a:defRPr/>
            </a:pPr>
            <a:endParaRPr lang="it-IT" sz="1400" dirty="0">
              <a:solidFill>
                <a:prstClr val="black"/>
              </a:solidFill>
              <a:cs typeface="Arial" charset="0"/>
            </a:endParaRPr>
          </a:p>
          <a:p>
            <a:pPr marL="342900" lvl="1" indent="-342900" algn="ctr">
              <a:spcBef>
                <a:spcPct val="20000"/>
              </a:spcBef>
              <a:defRPr/>
            </a:pPr>
            <a:r>
              <a:rPr lang="it-IT" sz="1400" dirty="0">
                <a:solidFill>
                  <a:prstClr val="black"/>
                </a:solidFill>
              </a:rPr>
              <a:t>Brescia, 4 luglio 2018</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3087" y="944564"/>
            <a:ext cx="5456237" cy="570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2690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nettore 1 40"/>
          <p:cNvCxnSpPr/>
          <p:nvPr/>
        </p:nvCxnSpPr>
        <p:spPr>
          <a:xfrm>
            <a:off x="0" y="944563"/>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
        <p:nvSpPr>
          <p:cNvPr id="42" name="Titolo 41"/>
          <p:cNvSpPr>
            <a:spLocks noGrp="1"/>
          </p:cNvSpPr>
          <p:nvPr>
            <p:ph type="title"/>
          </p:nvPr>
        </p:nvSpPr>
        <p:spPr>
          <a:prstGeom prst="rect">
            <a:avLst/>
          </a:prstGeom>
        </p:spPr>
        <p:txBody>
          <a:bodyPr>
            <a:spAutoFit/>
          </a:bodyPr>
          <a:lstStyle/>
          <a:p>
            <a:pPr algn="ctr">
              <a:defRPr/>
            </a:pPr>
            <a:r>
              <a:rPr lang="it-IT" sz="1600" dirty="0">
                <a:solidFill>
                  <a:prstClr val="black"/>
                </a:solidFill>
                <a:cs typeface="Arial" charset="0"/>
              </a:rPr>
              <a:t>CAPRIOLI   ROSSINI   SEGALA</a:t>
            </a:r>
          </a:p>
          <a:p>
            <a:pPr algn="ctr">
              <a:defRPr/>
            </a:pPr>
            <a:r>
              <a:rPr lang="it-IT" sz="1200" cap="small" dirty="0">
                <a:solidFill>
                  <a:prstClr val="black"/>
                </a:solidFill>
                <a:cs typeface="Arial" charset="0"/>
              </a:rPr>
              <a:t>dottori commercialisti associati</a:t>
            </a:r>
            <a:endParaRPr lang="it-IT" sz="1200" dirty="0">
              <a:solidFill>
                <a:prstClr val="black"/>
              </a:solidFill>
              <a:cs typeface="Arial" charset="0"/>
            </a:endParaRPr>
          </a:p>
          <a:p>
            <a:pPr>
              <a:defRPr/>
            </a:pPr>
            <a:endParaRPr lang="it-IT" dirty="0">
              <a:solidFill>
                <a:prstClr val="black"/>
              </a:solidFill>
              <a:cs typeface="Arial" charset="0"/>
            </a:endParaRPr>
          </a:p>
        </p:txBody>
      </p:sp>
      <p:sp>
        <p:nvSpPr>
          <p:cNvPr id="14" name="Segnaposto contenuto 13"/>
          <p:cNvSpPr>
            <a:spLocks noGrp="1"/>
          </p:cNvSpPr>
          <p:nvPr>
            <p:ph idx="1"/>
          </p:nvPr>
        </p:nvSpPr>
        <p:spPr>
          <a:xfrm>
            <a:off x="457200" y="1600200"/>
            <a:ext cx="8229600" cy="4704456"/>
          </a:xfrm>
        </p:spPr>
        <p:txBody>
          <a:bodyPr/>
          <a:lstStyle/>
          <a:p>
            <a:pPr marL="0" lvl="0" indent="0" algn="just" fontAlgn="auto">
              <a:lnSpc>
                <a:spcPts val="2600"/>
              </a:lnSpc>
              <a:spcAft>
                <a:spcPts val="0"/>
              </a:spcAft>
              <a:buNone/>
              <a:defRPr/>
            </a:pPr>
            <a:endParaRPr lang="it-IT" sz="2000" b="1" u="sng" dirty="0">
              <a:solidFill>
                <a:prstClr val="black"/>
              </a:solidFill>
            </a:endParaRPr>
          </a:p>
          <a:p>
            <a:pPr marL="0" lvl="0" indent="0" algn="just" fontAlgn="auto">
              <a:lnSpc>
                <a:spcPts val="2600"/>
              </a:lnSpc>
              <a:spcAft>
                <a:spcPts val="0"/>
              </a:spcAft>
              <a:buNone/>
              <a:defRPr/>
            </a:pPr>
            <a:r>
              <a:rPr lang="it-IT" sz="3000" b="1" u="sng" dirty="0">
                <a:solidFill>
                  <a:prstClr val="black"/>
                </a:solidFill>
              </a:rPr>
              <a:t>La transazione può riguardare:</a:t>
            </a:r>
          </a:p>
          <a:p>
            <a:pPr lvl="0" algn="just" fontAlgn="auto">
              <a:lnSpc>
                <a:spcPct val="150000"/>
              </a:lnSpc>
              <a:spcAft>
                <a:spcPts val="0"/>
              </a:spcAft>
              <a:buFont typeface="Arial" panose="020B0604020202020204" pitchFamily="34" charset="0"/>
              <a:buChar char="•"/>
              <a:defRPr/>
            </a:pPr>
            <a:r>
              <a:rPr lang="it-IT" sz="3000" b="1" dirty="0">
                <a:solidFill>
                  <a:prstClr val="black"/>
                </a:solidFill>
              </a:rPr>
              <a:t>TRASFERIMENTO di beni materiali e immateriali</a:t>
            </a:r>
          </a:p>
          <a:p>
            <a:pPr lvl="0" algn="just" fontAlgn="auto">
              <a:lnSpc>
                <a:spcPct val="150000"/>
              </a:lnSpc>
              <a:spcAft>
                <a:spcPts val="0"/>
              </a:spcAft>
              <a:buFont typeface="Arial" panose="020B0604020202020204" pitchFamily="34" charset="0"/>
              <a:buChar char="•"/>
              <a:defRPr/>
            </a:pPr>
            <a:r>
              <a:rPr lang="it-IT" sz="3000" b="1" dirty="0">
                <a:solidFill>
                  <a:prstClr val="black"/>
                </a:solidFill>
              </a:rPr>
              <a:t>FINANZIAMENTI </a:t>
            </a:r>
          </a:p>
          <a:p>
            <a:pPr lvl="0" algn="just" fontAlgn="auto">
              <a:lnSpc>
                <a:spcPct val="150000"/>
              </a:lnSpc>
              <a:spcAft>
                <a:spcPts val="0"/>
              </a:spcAft>
              <a:buFont typeface="Arial" panose="020B0604020202020204" pitchFamily="34" charset="0"/>
              <a:buChar char="•"/>
              <a:defRPr/>
            </a:pPr>
            <a:r>
              <a:rPr lang="it-IT" sz="3000" b="1" dirty="0">
                <a:solidFill>
                  <a:prstClr val="black"/>
                </a:solidFill>
              </a:rPr>
              <a:t>PRESTAZIONE  DI SERVIZI INFRAGRUPPO</a:t>
            </a:r>
          </a:p>
          <a:p>
            <a:pPr lvl="0" algn="just" fontAlgn="auto">
              <a:lnSpc>
                <a:spcPct val="150000"/>
              </a:lnSpc>
              <a:spcAft>
                <a:spcPts val="0"/>
              </a:spcAft>
              <a:buFont typeface="Arial" panose="020B0604020202020204" pitchFamily="34" charset="0"/>
              <a:buChar char="•"/>
              <a:defRPr/>
            </a:pPr>
            <a:r>
              <a:rPr lang="it-IT" sz="3000" b="1" dirty="0">
                <a:solidFill>
                  <a:prstClr val="black"/>
                </a:solidFill>
              </a:rPr>
              <a:t>COST-SHARING</a:t>
            </a:r>
          </a:p>
        </p:txBody>
      </p:sp>
      <p:sp>
        <p:nvSpPr>
          <p:cNvPr id="2" name="Segnaposto numero diapositiva 1"/>
          <p:cNvSpPr>
            <a:spLocks noGrp="1"/>
          </p:cNvSpPr>
          <p:nvPr>
            <p:ph type="sldNum" sz="quarter" idx="12"/>
          </p:nvPr>
        </p:nvSpPr>
        <p:spPr/>
        <p:txBody>
          <a:bodyPr/>
          <a:lstStyle/>
          <a:p>
            <a:pPr>
              <a:defRPr/>
            </a:pPr>
            <a:fld id="{F35568D5-DB88-4060-9B49-24E91B15ADC1}" type="slidenum">
              <a:rPr lang="it-IT" smtClean="0">
                <a:solidFill>
                  <a:prstClr val="black">
                    <a:tint val="75000"/>
                  </a:prstClr>
                </a:solidFill>
              </a:rPr>
              <a:pPr>
                <a:defRPr/>
              </a:pPr>
              <a:t>6</a:t>
            </a:fld>
            <a:endParaRPr lang="it-IT">
              <a:solidFill>
                <a:prstClr val="black">
                  <a:tint val="75000"/>
                </a:prstClr>
              </a:solidFill>
            </a:endParaRPr>
          </a:p>
        </p:txBody>
      </p:sp>
      <p:pic>
        <p:nvPicPr>
          <p:cNvPr id="4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252413"/>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ttangolo 26"/>
          <p:cNvSpPr/>
          <p:nvPr/>
        </p:nvSpPr>
        <p:spPr>
          <a:xfrm>
            <a:off x="2339975" y="6021288"/>
            <a:ext cx="4572000" cy="566737"/>
          </a:xfrm>
          <a:prstGeom prst="rect">
            <a:avLst/>
          </a:prstGeom>
        </p:spPr>
        <p:txBody>
          <a:bodyPr>
            <a:spAutoFit/>
          </a:bodyPr>
          <a:lstStyle/>
          <a:p>
            <a:pPr marL="342900" lvl="1" indent="-342900" algn="ctr">
              <a:spcBef>
                <a:spcPct val="20000"/>
              </a:spcBef>
              <a:defRPr/>
            </a:pPr>
            <a:endParaRPr lang="it-IT" sz="1400" dirty="0">
              <a:solidFill>
                <a:prstClr val="black"/>
              </a:solidFill>
              <a:cs typeface="Arial" charset="0"/>
            </a:endParaRPr>
          </a:p>
          <a:p>
            <a:pPr marL="342900" lvl="1" indent="-342900" algn="ctr">
              <a:spcBef>
                <a:spcPct val="20000"/>
              </a:spcBef>
              <a:defRPr/>
            </a:pPr>
            <a:r>
              <a:rPr lang="it-IT" sz="1400" dirty="0">
                <a:solidFill>
                  <a:prstClr val="black"/>
                </a:solidFill>
              </a:rPr>
              <a:t>Brescia, 4 luglio 2018</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3087" y="1124745"/>
            <a:ext cx="5456237" cy="48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8953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nettore 1 40"/>
          <p:cNvCxnSpPr/>
          <p:nvPr/>
        </p:nvCxnSpPr>
        <p:spPr>
          <a:xfrm>
            <a:off x="0" y="944563"/>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
        <p:nvSpPr>
          <p:cNvPr id="42" name="Titolo 41"/>
          <p:cNvSpPr>
            <a:spLocks noGrp="1"/>
          </p:cNvSpPr>
          <p:nvPr>
            <p:ph type="title"/>
          </p:nvPr>
        </p:nvSpPr>
        <p:spPr>
          <a:prstGeom prst="rect">
            <a:avLst/>
          </a:prstGeom>
        </p:spPr>
        <p:txBody>
          <a:bodyPr>
            <a:spAutoFit/>
          </a:bodyPr>
          <a:lstStyle/>
          <a:p>
            <a:pPr algn="ctr">
              <a:defRPr/>
            </a:pPr>
            <a:r>
              <a:rPr lang="it-IT" sz="1600" dirty="0">
                <a:solidFill>
                  <a:prstClr val="black"/>
                </a:solidFill>
                <a:cs typeface="Arial" charset="0"/>
              </a:rPr>
              <a:t>CAPRIOLI   ROSSINI   SEGALA</a:t>
            </a:r>
          </a:p>
          <a:p>
            <a:pPr algn="ctr">
              <a:defRPr/>
            </a:pPr>
            <a:r>
              <a:rPr lang="it-IT" sz="1200" cap="small" dirty="0">
                <a:solidFill>
                  <a:prstClr val="black"/>
                </a:solidFill>
                <a:cs typeface="Arial" charset="0"/>
              </a:rPr>
              <a:t>dottori commercialisti associati</a:t>
            </a:r>
            <a:endParaRPr lang="it-IT" sz="1200" dirty="0">
              <a:solidFill>
                <a:prstClr val="black"/>
              </a:solidFill>
              <a:cs typeface="Arial" charset="0"/>
            </a:endParaRPr>
          </a:p>
          <a:p>
            <a:pPr>
              <a:defRPr/>
            </a:pPr>
            <a:endParaRPr lang="it-IT" dirty="0">
              <a:solidFill>
                <a:prstClr val="black"/>
              </a:solidFill>
              <a:cs typeface="Arial" charset="0"/>
            </a:endParaRPr>
          </a:p>
        </p:txBody>
      </p:sp>
      <p:sp>
        <p:nvSpPr>
          <p:cNvPr id="14" name="Segnaposto contenuto 13"/>
          <p:cNvSpPr>
            <a:spLocks noGrp="1"/>
          </p:cNvSpPr>
          <p:nvPr>
            <p:ph idx="1"/>
          </p:nvPr>
        </p:nvSpPr>
        <p:spPr>
          <a:xfrm>
            <a:off x="457200" y="1600200"/>
            <a:ext cx="8229600" cy="4704456"/>
          </a:xfrm>
        </p:spPr>
        <p:txBody>
          <a:bodyPr/>
          <a:lstStyle/>
          <a:p>
            <a:pPr marL="0" lvl="0" indent="0" algn="just" fontAlgn="auto">
              <a:lnSpc>
                <a:spcPct val="150000"/>
              </a:lnSpc>
              <a:spcAft>
                <a:spcPts val="0"/>
              </a:spcAft>
              <a:buNone/>
              <a:defRPr/>
            </a:pPr>
            <a:r>
              <a:rPr lang="it-IT" sz="3000" b="1" dirty="0">
                <a:solidFill>
                  <a:prstClr val="black"/>
                </a:solidFill>
              </a:rPr>
              <a:t>Oltre all’analisi funzionale e agli </a:t>
            </a:r>
            <a:r>
              <a:rPr lang="it-IT" sz="3000" b="1" dirty="0" err="1">
                <a:solidFill>
                  <a:prstClr val="black"/>
                </a:solidFill>
              </a:rPr>
              <a:t>assets</a:t>
            </a:r>
            <a:r>
              <a:rPr lang="it-IT" sz="3000" b="1" dirty="0">
                <a:solidFill>
                  <a:prstClr val="black"/>
                </a:solidFill>
              </a:rPr>
              <a:t> è rilevante analizzare l’assunzione dei rischi:</a:t>
            </a:r>
          </a:p>
          <a:p>
            <a:pPr algn="just" fontAlgn="auto">
              <a:spcAft>
                <a:spcPts val="0"/>
              </a:spcAft>
              <a:buFontTx/>
              <a:buChar char="-"/>
              <a:defRPr/>
            </a:pPr>
            <a:r>
              <a:rPr lang="it-IT" sz="3400" dirty="0"/>
              <a:t>rischio di mercato</a:t>
            </a:r>
          </a:p>
          <a:p>
            <a:pPr algn="just" fontAlgn="auto">
              <a:spcAft>
                <a:spcPts val="0"/>
              </a:spcAft>
              <a:buFontTx/>
              <a:buChar char="-"/>
              <a:defRPr/>
            </a:pPr>
            <a:r>
              <a:rPr lang="it-IT" sz="3400" dirty="0"/>
              <a:t>rischio di magazzino</a:t>
            </a:r>
          </a:p>
          <a:p>
            <a:pPr algn="just" fontAlgn="auto">
              <a:spcAft>
                <a:spcPts val="0"/>
              </a:spcAft>
              <a:buFontTx/>
              <a:buChar char="-"/>
              <a:defRPr/>
            </a:pPr>
            <a:r>
              <a:rPr lang="it-IT" sz="3400" dirty="0"/>
              <a:t>rischio di credito</a:t>
            </a:r>
          </a:p>
          <a:p>
            <a:pPr algn="just" fontAlgn="auto">
              <a:spcAft>
                <a:spcPts val="0"/>
              </a:spcAft>
              <a:buFontTx/>
              <a:buChar char="-"/>
              <a:defRPr/>
            </a:pPr>
            <a:r>
              <a:rPr lang="it-IT" sz="3400" dirty="0"/>
              <a:t>rischio di cambio</a:t>
            </a:r>
          </a:p>
          <a:p>
            <a:pPr algn="just" fontAlgn="auto">
              <a:spcAft>
                <a:spcPts val="0"/>
              </a:spcAft>
              <a:buFontTx/>
              <a:buChar char="-"/>
              <a:defRPr/>
            </a:pPr>
            <a:r>
              <a:rPr lang="it-IT" sz="3400" dirty="0"/>
              <a:t>Rischio di trasporto </a:t>
            </a:r>
          </a:p>
          <a:p>
            <a:pPr marL="0" lvl="0" indent="0" algn="just" fontAlgn="auto">
              <a:lnSpc>
                <a:spcPts val="2600"/>
              </a:lnSpc>
              <a:spcAft>
                <a:spcPts val="0"/>
              </a:spcAft>
              <a:buNone/>
              <a:defRPr/>
            </a:pPr>
            <a:endParaRPr lang="it-IT" sz="3000" b="1" dirty="0">
              <a:solidFill>
                <a:prstClr val="black"/>
              </a:solidFill>
            </a:endParaRPr>
          </a:p>
        </p:txBody>
      </p:sp>
      <p:sp>
        <p:nvSpPr>
          <p:cNvPr id="2" name="Segnaposto numero diapositiva 1"/>
          <p:cNvSpPr>
            <a:spLocks noGrp="1"/>
          </p:cNvSpPr>
          <p:nvPr>
            <p:ph type="sldNum" sz="quarter" idx="12"/>
          </p:nvPr>
        </p:nvSpPr>
        <p:spPr/>
        <p:txBody>
          <a:bodyPr/>
          <a:lstStyle/>
          <a:p>
            <a:pPr>
              <a:defRPr/>
            </a:pPr>
            <a:fld id="{F35568D5-DB88-4060-9B49-24E91B15ADC1}" type="slidenum">
              <a:rPr lang="it-IT" smtClean="0">
                <a:solidFill>
                  <a:prstClr val="black">
                    <a:tint val="75000"/>
                  </a:prstClr>
                </a:solidFill>
              </a:rPr>
              <a:pPr>
                <a:defRPr/>
              </a:pPr>
              <a:t>7</a:t>
            </a:fld>
            <a:endParaRPr lang="it-IT">
              <a:solidFill>
                <a:prstClr val="black">
                  <a:tint val="75000"/>
                </a:prstClr>
              </a:solidFill>
            </a:endParaRPr>
          </a:p>
        </p:txBody>
      </p:sp>
      <p:pic>
        <p:nvPicPr>
          <p:cNvPr id="4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252413"/>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ttangolo 26"/>
          <p:cNvSpPr/>
          <p:nvPr/>
        </p:nvSpPr>
        <p:spPr>
          <a:xfrm>
            <a:off x="2339975" y="6021288"/>
            <a:ext cx="4572000" cy="566737"/>
          </a:xfrm>
          <a:prstGeom prst="rect">
            <a:avLst/>
          </a:prstGeom>
        </p:spPr>
        <p:txBody>
          <a:bodyPr>
            <a:spAutoFit/>
          </a:bodyPr>
          <a:lstStyle/>
          <a:p>
            <a:pPr marL="342900" lvl="1" indent="-342900" algn="ctr">
              <a:spcBef>
                <a:spcPct val="20000"/>
              </a:spcBef>
              <a:defRPr/>
            </a:pPr>
            <a:endParaRPr lang="it-IT" sz="1400" dirty="0">
              <a:solidFill>
                <a:prstClr val="black"/>
              </a:solidFill>
              <a:cs typeface="Arial" charset="0"/>
            </a:endParaRPr>
          </a:p>
          <a:p>
            <a:pPr marL="342900" lvl="1" indent="-342900" algn="ctr">
              <a:spcBef>
                <a:spcPct val="20000"/>
              </a:spcBef>
              <a:defRPr/>
            </a:pPr>
            <a:r>
              <a:rPr lang="it-IT" sz="1400" dirty="0">
                <a:solidFill>
                  <a:prstClr val="black"/>
                </a:solidFill>
              </a:rPr>
              <a:t>Brescia, 4 luglio 2018</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3087" y="1124745"/>
            <a:ext cx="5456237" cy="48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5084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nettore 1 40"/>
          <p:cNvCxnSpPr/>
          <p:nvPr/>
        </p:nvCxnSpPr>
        <p:spPr>
          <a:xfrm>
            <a:off x="0" y="944563"/>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
        <p:nvSpPr>
          <p:cNvPr id="42" name="Titolo 41"/>
          <p:cNvSpPr>
            <a:spLocks noGrp="1"/>
          </p:cNvSpPr>
          <p:nvPr>
            <p:ph type="title"/>
          </p:nvPr>
        </p:nvSpPr>
        <p:spPr>
          <a:prstGeom prst="rect">
            <a:avLst/>
          </a:prstGeom>
        </p:spPr>
        <p:txBody>
          <a:bodyPr>
            <a:spAutoFit/>
          </a:bodyPr>
          <a:lstStyle/>
          <a:p>
            <a:pPr algn="ctr">
              <a:defRPr/>
            </a:pPr>
            <a:r>
              <a:rPr lang="it-IT" sz="1600" dirty="0">
                <a:solidFill>
                  <a:prstClr val="black"/>
                </a:solidFill>
                <a:cs typeface="Arial" charset="0"/>
              </a:rPr>
              <a:t>CAPRIOLI   ROSSINI   SEGALA</a:t>
            </a:r>
          </a:p>
          <a:p>
            <a:pPr algn="ctr">
              <a:defRPr/>
            </a:pPr>
            <a:r>
              <a:rPr lang="it-IT" sz="1200" cap="small" dirty="0">
                <a:solidFill>
                  <a:prstClr val="black"/>
                </a:solidFill>
                <a:cs typeface="Arial" charset="0"/>
              </a:rPr>
              <a:t>dottori commercialisti associati</a:t>
            </a:r>
            <a:endParaRPr lang="it-IT" sz="1200" dirty="0">
              <a:solidFill>
                <a:prstClr val="black"/>
              </a:solidFill>
              <a:cs typeface="Arial" charset="0"/>
            </a:endParaRPr>
          </a:p>
          <a:p>
            <a:pPr>
              <a:defRPr/>
            </a:pPr>
            <a:endParaRPr lang="it-IT" dirty="0">
              <a:solidFill>
                <a:prstClr val="black"/>
              </a:solidFill>
              <a:cs typeface="Arial" charset="0"/>
            </a:endParaRPr>
          </a:p>
        </p:txBody>
      </p:sp>
      <p:sp>
        <p:nvSpPr>
          <p:cNvPr id="14" name="Segnaposto contenuto 13"/>
          <p:cNvSpPr>
            <a:spLocks noGrp="1"/>
          </p:cNvSpPr>
          <p:nvPr>
            <p:ph idx="1"/>
          </p:nvPr>
        </p:nvSpPr>
        <p:spPr>
          <a:xfrm>
            <a:off x="456405" y="1700808"/>
            <a:ext cx="8229600" cy="4785395"/>
          </a:xfrm>
        </p:spPr>
        <p:txBody>
          <a:bodyPr/>
          <a:lstStyle/>
          <a:p>
            <a:pPr marL="0" lvl="0" indent="0" algn="just" fontAlgn="auto">
              <a:lnSpc>
                <a:spcPct val="200000"/>
              </a:lnSpc>
              <a:spcAft>
                <a:spcPts val="0"/>
              </a:spcAft>
              <a:buNone/>
              <a:defRPr/>
            </a:pPr>
            <a:r>
              <a:rPr lang="it-IT" sz="2400" b="1" dirty="0">
                <a:solidFill>
                  <a:prstClr val="black"/>
                </a:solidFill>
              </a:rPr>
              <a:t>Le transazioni di cui trattasi devono essere effettivamente avvenute, posto che, in caso contrario, non si verterebbe in un ipotesi di trasferimento dei prezzi ma, piuttosto, di operazioni inesistenti, con i conseguenti risvolti (falsa fatturazione).</a:t>
            </a:r>
          </a:p>
          <a:p>
            <a:pPr marL="0" lvl="0" indent="0" algn="just" fontAlgn="auto">
              <a:lnSpc>
                <a:spcPct val="200000"/>
              </a:lnSpc>
              <a:spcAft>
                <a:spcPts val="0"/>
              </a:spcAft>
              <a:buNone/>
              <a:defRPr/>
            </a:pPr>
            <a:r>
              <a:rPr lang="it-IT" sz="2400" b="1" u="sng" dirty="0">
                <a:solidFill>
                  <a:prstClr val="black"/>
                </a:solidFill>
              </a:rPr>
              <a:t>(Circolare n. 1/2018 GDF)</a:t>
            </a:r>
            <a:endParaRPr lang="it-IT" sz="2000" u="sng" dirty="0">
              <a:solidFill>
                <a:prstClr val="black"/>
              </a:solidFill>
            </a:endParaRPr>
          </a:p>
        </p:txBody>
      </p:sp>
      <p:sp>
        <p:nvSpPr>
          <p:cNvPr id="2" name="Segnaposto numero diapositiva 1"/>
          <p:cNvSpPr>
            <a:spLocks noGrp="1"/>
          </p:cNvSpPr>
          <p:nvPr>
            <p:ph type="sldNum" sz="quarter" idx="12"/>
          </p:nvPr>
        </p:nvSpPr>
        <p:spPr/>
        <p:txBody>
          <a:bodyPr/>
          <a:lstStyle/>
          <a:p>
            <a:pPr>
              <a:defRPr/>
            </a:pPr>
            <a:fld id="{F35568D5-DB88-4060-9B49-24E91B15ADC1}" type="slidenum">
              <a:rPr lang="it-IT" smtClean="0">
                <a:solidFill>
                  <a:prstClr val="black">
                    <a:tint val="75000"/>
                  </a:prstClr>
                </a:solidFill>
              </a:rPr>
              <a:pPr>
                <a:defRPr/>
              </a:pPr>
              <a:t>8</a:t>
            </a:fld>
            <a:endParaRPr lang="it-IT" dirty="0">
              <a:solidFill>
                <a:prstClr val="black">
                  <a:tint val="75000"/>
                </a:prstClr>
              </a:solidFill>
            </a:endParaRPr>
          </a:p>
        </p:txBody>
      </p:sp>
      <p:pic>
        <p:nvPicPr>
          <p:cNvPr id="4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252413"/>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ttangolo 26"/>
          <p:cNvSpPr/>
          <p:nvPr/>
        </p:nvSpPr>
        <p:spPr>
          <a:xfrm>
            <a:off x="2339975" y="6021288"/>
            <a:ext cx="4572000" cy="566737"/>
          </a:xfrm>
          <a:prstGeom prst="rect">
            <a:avLst/>
          </a:prstGeom>
        </p:spPr>
        <p:txBody>
          <a:bodyPr>
            <a:spAutoFit/>
          </a:bodyPr>
          <a:lstStyle/>
          <a:p>
            <a:pPr marL="342900" lvl="1" indent="-342900" algn="ctr">
              <a:spcBef>
                <a:spcPct val="20000"/>
              </a:spcBef>
              <a:defRPr/>
            </a:pPr>
            <a:endParaRPr lang="it-IT" sz="1400" dirty="0">
              <a:solidFill>
                <a:prstClr val="black"/>
              </a:solidFill>
              <a:cs typeface="Arial" charset="0"/>
            </a:endParaRPr>
          </a:p>
          <a:p>
            <a:pPr marL="342900" lvl="1" indent="-342900" algn="ctr">
              <a:spcBef>
                <a:spcPct val="20000"/>
              </a:spcBef>
              <a:defRPr/>
            </a:pPr>
            <a:r>
              <a:rPr lang="it-IT" sz="1400" dirty="0">
                <a:solidFill>
                  <a:prstClr val="black"/>
                </a:solidFill>
              </a:rPr>
              <a:t>Brescia, 4 luglio 2018</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3087" y="944564"/>
            <a:ext cx="5456237" cy="570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4081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nettore 1 40"/>
          <p:cNvCxnSpPr/>
          <p:nvPr/>
        </p:nvCxnSpPr>
        <p:spPr>
          <a:xfrm>
            <a:off x="0" y="944563"/>
            <a:ext cx="9144000" cy="0"/>
          </a:xfrm>
          <a:prstGeom prst="line">
            <a:avLst/>
          </a:prstGeom>
          <a:ln w="28575">
            <a:solidFill>
              <a:srgbClr val="A40C17"/>
            </a:solidFill>
          </a:ln>
        </p:spPr>
        <p:style>
          <a:lnRef idx="1">
            <a:schemeClr val="accent1"/>
          </a:lnRef>
          <a:fillRef idx="0">
            <a:schemeClr val="accent1"/>
          </a:fillRef>
          <a:effectRef idx="0">
            <a:schemeClr val="accent1"/>
          </a:effectRef>
          <a:fontRef idx="minor">
            <a:schemeClr val="tx1"/>
          </a:fontRef>
        </p:style>
      </p:cxnSp>
      <p:sp>
        <p:nvSpPr>
          <p:cNvPr id="42" name="Titolo 41"/>
          <p:cNvSpPr>
            <a:spLocks noGrp="1"/>
          </p:cNvSpPr>
          <p:nvPr>
            <p:ph type="title"/>
          </p:nvPr>
        </p:nvSpPr>
        <p:spPr>
          <a:prstGeom prst="rect">
            <a:avLst/>
          </a:prstGeom>
        </p:spPr>
        <p:txBody>
          <a:bodyPr>
            <a:spAutoFit/>
          </a:bodyPr>
          <a:lstStyle/>
          <a:p>
            <a:pPr algn="ctr">
              <a:defRPr/>
            </a:pPr>
            <a:r>
              <a:rPr lang="it-IT" sz="1600" dirty="0">
                <a:solidFill>
                  <a:prstClr val="black"/>
                </a:solidFill>
                <a:cs typeface="Arial" charset="0"/>
              </a:rPr>
              <a:t>CAPRIOLI   ROSSINI   SEGALA</a:t>
            </a:r>
          </a:p>
          <a:p>
            <a:pPr algn="ctr">
              <a:defRPr/>
            </a:pPr>
            <a:r>
              <a:rPr lang="it-IT" sz="1200" cap="small" dirty="0">
                <a:solidFill>
                  <a:prstClr val="black"/>
                </a:solidFill>
                <a:cs typeface="Arial" charset="0"/>
              </a:rPr>
              <a:t>dottori commercialisti associati</a:t>
            </a:r>
            <a:endParaRPr lang="it-IT" sz="1200" dirty="0">
              <a:solidFill>
                <a:prstClr val="black"/>
              </a:solidFill>
              <a:cs typeface="Arial" charset="0"/>
            </a:endParaRPr>
          </a:p>
          <a:p>
            <a:pPr>
              <a:defRPr/>
            </a:pPr>
            <a:endParaRPr lang="it-IT" dirty="0">
              <a:solidFill>
                <a:prstClr val="black"/>
              </a:solidFill>
              <a:cs typeface="Arial" charset="0"/>
            </a:endParaRPr>
          </a:p>
        </p:txBody>
      </p:sp>
      <p:sp>
        <p:nvSpPr>
          <p:cNvPr id="14" name="Segnaposto contenuto 13"/>
          <p:cNvSpPr>
            <a:spLocks noGrp="1"/>
          </p:cNvSpPr>
          <p:nvPr>
            <p:ph idx="1"/>
          </p:nvPr>
        </p:nvSpPr>
        <p:spPr>
          <a:xfrm>
            <a:off x="457200" y="1988840"/>
            <a:ext cx="8229600" cy="4704456"/>
          </a:xfrm>
        </p:spPr>
        <p:txBody>
          <a:bodyPr/>
          <a:lstStyle/>
          <a:p>
            <a:pPr marL="0" lvl="0" indent="0" algn="ctr" fontAlgn="auto">
              <a:lnSpc>
                <a:spcPts val="2600"/>
              </a:lnSpc>
              <a:spcAft>
                <a:spcPts val="0"/>
              </a:spcAft>
              <a:buNone/>
              <a:defRPr/>
            </a:pPr>
            <a:r>
              <a:rPr lang="it-IT" sz="2600" i="1" dirty="0">
                <a:solidFill>
                  <a:prstClr val="black"/>
                </a:solidFill>
              </a:rPr>
              <a:t>Valore Normale (art. 9 TUIR)</a:t>
            </a:r>
          </a:p>
          <a:p>
            <a:pPr marL="0" lvl="0" indent="0" algn="ctr" fontAlgn="auto">
              <a:lnSpc>
                <a:spcPts val="2600"/>
              </a:lnSpc>
              <a:spcAft>
                <a:spcPts val="0"/>
              </a:spcAft>
              <a:buNone/>
              <a:defRPr/>
            </a:pPr>
            <a:r>
              <a:rPr lang="it-IT" sz="2600" dirty="0">
                <a:solidFill>
                  <a:prstClr val="black"/>
                </a:solidFill>
              </a:rPr>
              <a:t>Vs.</a:t>
            </a:r>
          </a:p>
          <a:p>
            <a:pPr marL="0" lvl="0" indent="0" algn="ctr" fontAlgn="auto">
              <a:lnSpc>
                <a:spcPts val="2600"/>
              </a:lnSpc>
              <a:spcAft>
                <a:spcPts val="0"/>
              </a:spcAft>
              <a:buNone/>
              <a:defRPr/>
            </a:pPr>
            <a:r>
              <a:rPr lang="it-IT" sz="2600" i="1" dirty="0">
                <a:solidFill>
                  <a:prstClr val="black"/>
                </a:solidFill>
              </a:rPr>
              <a:t>Prezzo di libera concorrenza</a:t>
            </a:r>
          </a:p>
          <a:p>
            <a:pPr marL="0" lvl="0" indent="0" algn="just" fontAlgn="auto">
              <a:lnSpc>
                <a:spcPts val="2600"/>
              </a:lnSpc>
              <a:spcAft>
                <a:spcPts val="0"/>
              </a:spcAft>
              <a:buNone/>
              <a:defRPr/>
            </a:pPr>
            <a:endParaRPr lang="it-IT" sz="2600" dirty="0">
              <a:solidFill>
                <a:prstClr val="black"/>
              </a:solidFill>
            </a:endParaRPr>
          </a:p>
          <a:p>
            <a:pPr marL="0" lvl="0" indent="0" algn="just" fontAlgn="auto">
              <a:lnSpc>
                <a:spcPts val="2600"/>
              </a:lnSpc>
              <a:spcAft>
                <a:spcPts val="0"/>
              </a:spcAft>
              <a:buNone/>
              <a:defRPr/>
            </a:pPr>
            <a:r>
              <a:rPr lang="it-IT" sz="2600" dirty="0">
                <a:solidFill>
                  <a:prstClr val="black"/>
                </a:solidFill>
              </a:rPr>
              <a:t>Nel nostro Paese, prima del D.L 50/2017, la disciplina dei prezzi di trasferimento, contenuta nell’art. 110, prevedeva che il prezzo a cui avvengono le transazioni commerciali tra imprese residenti in Stati diversi, ma legate da vincoli di controllo o collegamento dovesse essere valutato a </a:t>
            </a:r>
            <a:r>
              <a:rPr lang="it-IT" sz="2600" i="1" dirty="0">
                <a:solidFill>
                  <a:prstClr val="black"/>
                </a:solidFill>
              </a:rPr>
              <a:t>“valore normale”</a:t>
            </a:r>
            <a:r>
              <a:rPr lang="it-IT" sz="2600" dirty="0">
                <a:solidFill>
                  <a:prstClr val="black"/>
                </a:solidFill>
              </a:rPr>
              <a:t>.</a:t>
            </a:r>
          </a:p>
        </p:txBody>
      </p:sp>
      <p:sp>
        <p:nvSpPr>
          <p:cNvPr id="2" name="Segnaposto numero diapositiva 1"/>
          <p:cNvSpPr>
            <a:spLocks noGrp="1"/>
          </p:cNvSpPr>
          <p:nvPr>
            <p:ph type="sldNum" sz="quarter" idx="12"/>
          </p:nvPr>
        </p:nvSpPr>
        <p:spPr/>
        <p:txBody>
          <a:bodyPr/>
          <a:lstStyle/>
          <a:p>
            <a:pPr>
              <a:defRPr/>
            </a:pPr>
            <a:fld id="{F35568D5-DB88-4060-9B49-24E91B15ADC1}" type="slidenum">
              <a:rPr lang="it-IT" smtClean="0">
                <a:solidFill>
                  <a:prstClr val="black">
                    <a:tint val="75000"/>
                  </a:prstClr>
                </a:solidFill>
              </a:rPr>
              <a:pPr>
                <a:defRPr/>
              </a:pPr>
              <a:t>9</a:t>
            </a:fld>
            <a:endParaRPr lang="it-IT">
              <a:solidFill>
                <a:prstClr val="black">
                  <a:tint val="75000"/>
                </a:prstClr>
              </a:solidFill>
            </a:endParaRPr>
          </a:p>
        </p:txBody>
      </p:sp>
      <p:pic>
        <p:nvPicPr>
          <p:cNvPr id="4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252413"/>
            <a:ext cx="581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ttangolo 26"/>
          <p:cNvSpPr/>
          <p:nvPr/>
        </p:nvSpPr>
        <p:spPr>
          <a:xfrm>
            <a:off x="2339975" y="6021288"/>
            <a:ext cx="4572000" cy="566737"/>
          </a:xfrm>
          <a:prstGeom prst="rect">
            <a:avLst/>
          </a:prstGeom>
        </p:spPr>
        <p:txBody>
          <a:bodyPr>
            <a:spAutoFit/>
          </a:bodyPr>
          <a:lstStyle/>
          <a:p>
            <a:pPr marL="342900" lvl="1" indent="-342900" algn="ctr">
              <a:spcBef>
                <a:spcPct val="20000"/>
              </a:spcBef>
              <a:defRPr/>
            </a:pPr>
            <a:endParaRPr lang="it-IT" sz="1400" dirty="0">
              <a:solidFill>
                <a:prstClr val="black"/>
              </a:solidFill>
              <a:cs typeface="Arial" charset="0"/>
            </a:endParaRPr>
          </a:p>
          <a:p>
            <a:pPr marL="342900" lvl="1" indent="-342900" algn="ctr">
              <a:spcBef>
                <a:spcPct val="20000"/>
              </a:spcBef>
              <a:defRPr/>
            </a:pPr>
            <a:r>
              <a:rPr lang="it-IT" sz="1400" dirty="0">
                <a:solidFill>
                  <a:prstClr val="black"/>
                </a:solidFill>
              </a:rPr>
              <a:t>Brescia, 4 luglio 2018</a:t>
            </a:r>
          </a:p>
        </p:txBody>
      </p:sp>
      <p:sp>
        <p:nvSpPr>
          <p:cNvPr id="4" name="CasellaDiTesto 3"/>
          <p:cNvSpPr txBox="1"/>
          <p:nvPr/>
        </p:nvSpPr>
        <p:spPr>
          <a:xfrm>
            <a:off x="1079612" y="1288892"/>
            <a:ext cx="6984776" cy="400110"/>
          </a:xfrm>
          <a:prstGeom prst="rect">
            <a:avLst/>
          </a:prstGeom>
          <a:noFill/>
        </p:spPr>
        <p:txBody>
          <a:bodyPr wrap="square" rtlCol="0">
            <a:spAutoFit/>
          </a:bodyPr>
          <a:lstStyle/>
          <a:p>
            <a:pPr algn="ctr"/>
            <a:r>
              <a:rPr lang="it-IT" sz="2000" b="1" dirty="0"/>
              <a:t>COME VENGONO VALUTATE LE OPERAZIONI INFRAGRUPPO?</a:t>
            </a:r>
          </a:p>
        </p:txBody>
      </p:sp>
    </p:spTree>
    <p:extLst>
      <p:ext uri="{BB962C8B-B14F-4D97-AF65-F5344CB8AC3E}">
        <p14:creationId xmlns:p14="http://schemas.microsoft.com/office/powerpoint/2010/main" val="372365228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5218</TotalTime>
  <Words>4381</Words>
  <Application>Microsoft Macintosh PowerPoint</Application>
  <PresentationFormat>Presentazione su schermo (4:3)</PresentationFormat>
  <Paragraphs>553</Paragraphs>
  <Slides>47</Slides>
  <Notes>4</Notes>
  <HiddenSlides>0</HiddenSlides>
  <MMClips>0</MMClips>
  <ScaleCrop>false</ScaleCrop>
  <HeadingPairs>
    <vt:vector size="6" baseType="variant">
      <vt:variant>
        <vt:lpstr>Caratteri utilizzati</vt:lpstr>
      </vt:variant>
      <vt:variant>
        <vt:i4>3</vt:i4>
      </vt:variant>
      <vt:variant>
        <vt:lpstr>Tema</vt:lpstr>
      </vt:variant>
      <vt:variant>
        <vt:i4>2</vt:i4>
      </vt:variant>
      <vt:variant>
        <vt:lpstr>Titoli diapositive</vt:lpstr>
      </vt:variant>
      <vt:variant>
        <vt:i4>47</vt:i4>
      </vt:variant>
    </vt:vector>
  </HeadingPairs>
  <TitlesOfParts>
    <vt:vector size="52" baseType="lpstr">
      <vt:lpstr>Arial</vt:lpstr>
      <vt:lpstr>Calibri</vt:lpstr>
      <vt:lpstr>Wingdings</vt:lpstr>
      <vt:lpstr>Tema di Office</vt:lpstr>
      <vt:lpstr>3_Tema di Office</vt:lpstr>
      <vt:lpstr>Transfer pricing: Le novità in materia di prezzi di trasferimento; D.M. del 14/05/2018</vt:lpstr>
      <vt:lpstr>Concetti microeconomici: MERCATO, insieme delle transazioni relative ad un determinato bene o servizio effettuato da una molteplicità di venditori o compratori. Esiste un mercato se acquirenti e offerenti sono in contatto fra di loro con un flusso costante di informazioni (prezzo del bene)  IL PREZZO di un bene è la quantità di moneta necessaria per acquistare una unità del bene (o prezzo normale) </vt:lpstr>
      <vt:lpstr>  CAPRIOLI   ROSSINI   SEGALA dottori commercialisti associati  TRANSFER PRICE</vt:lpstr>
      <vt:lpstr>       TRANSFER PRICING AI FINI FISCALI: Profili generali         </vt:lpstr>
      <vt:lpstr>CAPRIOLI   ROSSINI   SEGALA dottori commercialisti associati </vt:lpstr>
      <vt:lpstr>CAPRIOLI   ROSSINI   SEGALA dottori commercialisti associati </vt:lpstr>
      <vt:lpstr>CAPRIOLI   ROSSINI   SEGALA dottori commercialisti associati </vt:lpstr>
      <vt:lpstr>CAPRIOLI   ROSSINI   SEGALA dottori commercialisti associati </vt:lpstr>
      <vt:lpstr>CAPRIOLI   ROSSINI   SEGALA dottori commercialisti associati </vt:lpstr>
      <vt:lpstr>      CAPRIOLI   ROSSINI   SEGALA dottori commercialisti associati   </vt:lpstr>
      <vt:lpstr>      CAPRIOLI   ROSSINI   SEGALA dottori commercialisti associati   </vt:lpstr>
      <vt:lpstr>      CAPRIOLI   ROSSINI   SEGALA dottori commercialisti associati   </vt:lpstr>
      <vt:lpstr>      CAPRIOLI   ROSSINI   SEGALA dottori commercialisti associati   </vt:lpstr>
      <vt:lpstr>      CAPRIOLI   ROSSINI   SEGALA dottori commercialisti associati   </vt:lpstr>
      <vt:lpstr>  CAPRIOLI   ROSSINI   SEGALA dottori commercialisti associati   </vt:lpstr>
      <vt:lpstr>  CAPRIOLI   ROSSINI   SEGALA dottori commercialisti associati   </vt:lpstr>
      <vt:lpstr>      CAPRIOLI   ROSSINI   SEGALA dottori commercialisti associati   </vt:lpstr>
      <vt:lpstr>CAPRIOLI   ROSSINI   SEGALA dottori commercialisti associati </vt:lpstr>
      <vt:lpstr>CAPRIOLI   ROSSINI   SEGALA dottori commercialisti associati </vt:lpstr>
      <vt:lpstr>CAPRIOLI   ROSSINI   SEGALA dottori commercialisti associati </vt:lpstr>
      <vt:lpstr>CAPRIOLI   ROSSINI   SEGALA dottori commercialisti associati </vt:lpstr>
      <vt:lpstr>CAPRIOLI   ROSSINI   SEGALA dottori commercialisti associati </vt:lpstr>
      <vt:lpstr>      CAPRIOLI   ROSSINI   SEGALA dottori commercialisti associati   </vt:lpstr>
      <vt:lpstr>      CAPRIOLI   ROSSINI   SEGALA dottori commercialisti associati   </vt:lpstr>
      <vt:lpstr>      CAPRIOLI   ROSSINI   SEGALA dottori commercialisti associati   </vt:lpstr>
      <vt:lpstr>      CAPRIOLI   ROSSINI   SEGALA dottori commercialisti associati   </vt:lpstr>
      <vt:lpstr>      CAPRIOLI   ROSSINI   SEGALA dottori commercialisti associati   </vt:lpstr>
      <vt:lpstr>      CAPRIOLI   ROSSINI   SEGALA dottori commercialisti associati   </vt:lpstr>
      <vt:lpstr>      CAPRIOLI   ROSSINI   SEGALA dottori commercialisti associati   </vt:lpstr>
      <vt:lpstr>        CAPRIOLI   ROSSINI   SEGALA dottori commercialisti associati  Metodi per la determinazione dei prezzi di trasferimento     </vt:lpstr>
      <vt:lpstr>      CAPRIOLI   ROSSINI   SEGALA dottori commercialisti associati   </vt:lpstr>
      <vt:lpstr>      CAPRIOLI   ROSSINI   SEGALA dottori commercialisti associati   </vt:lpstr>
      <vt:lpstr>      CAPRIOLI   ROSSINI   SEGALA dottori commercialisti associati   </vt:lpstr>
      <vt:lpstr>      CAPRIOLI   ROSSINI   SEGALA dottori commercialisti associati   </vt:lpstr>
      <vt:lpstr>      CAPRIOLI   ROSSINI   SEGALA dottori commercialisti associati   </vt:lpstr>
      <vt:lpstr>      CAPRIOLI   ROSSINI   SEGALA dottori commercialisti associati   </vt:lpstr>
      <vt:lpstr>      CAPRIOLI   ROSSINI   SEGALA dottori commercialisti associati   </vt:lpstr>
      <vt:lpstr>      CAPRIOLI   ROSSINI   SEGALA dottori commercialisti associati   </vt:lpstr>
      <vt:lpstr>      CAPRIOLI   ROSSINI   SEGALA dottori commercialisti associati   </vt:lpstr>
      <vt:lpstr>      CAPRIOLI   ROSSINI   SEGALA dottori commercialisti associati   </vt:lpstr>
      <vt:lpstr>      CAPRIOLI   ROSSINI   SEGALA dottori commercialisti associati   </vt:lpstr>
      <vt:lpstr>      CAPRIOLI   ROSSINI   SEGALA dottori commercialisti associati   </vt:lpstr>
      <vt:lpstr>CAPRIOLI   ROSSINI   SEGALA dottori commercialisti associati </vt:lpstr>
      <vt:lpstr>CAPRIOLI   ROSSINI   SEGALA dottori commercialisti associati </vt:lpstr>
      <vt:lpstr>CAPRIOLI   ROSSINI   SEGALA dottori commercialisti associati </vt:lpstr>
      <vt:lpstr>CAPRIOLI   ROSSINI   SEGALA dottori commercialisti associati </vt:lpstr>
      <vt:lpstr>Presentazione standard di PowerPoint</vt:lpstr>
    </vt:vector>
  </TitlesOfParts>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AREE DI INTERVENTO</dc:title>
  <dc:creator>Neculce D.</dc:creator>
  <cp:lastModifiedBy>Michele Rossini</cp:lastModifiedBy>
  <cp:revision>426</cp:revision>
  <cp:lastPrinted>2018-07-03T18:43:32Z</cp:lastPrinted>
  <dcterms:created xsi:type="dcterms:W3CDTF">2014-02-05T07:47:28Z</dcterms:created>
  <dcterms:modified xsi:type="dcterms:W3CDTF">2018-07-04T10:42:46Z</dcterms:modified>
</cp:coreProperties>
</file>